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60" r:id="rId3"/>
    <p:sldId id="261" r:id="rId4"/>
    <p:sldId id="323" r:id="rId5"/>
    <p:sldId id="311" r:id="rId6"/>
    <p:sldId id="262" r:id="rId7"/>
    <p:sldId id="312" r:id="rId8"/>
    <p:sldId id="313" r:id="rId9"/>
    <p:sldId id="263" r:id="rId10"/>
    <p:sldId id="270" r:id="rId11"/>
    <p:sldId id="271" r:id="rId12"/>
    <p:sldId id="275" r:id="rId13"/>
    <p:sldId id="324" r:id="rId14"/>
    <p:sldId id="314" r:id="rId15"/>
    <p:sldId id="321" r:id="rId16"/>
    <p:sldId id="316" r:id="rId17"/>
    <p:sldId id="317" r:id="rId18"/>
    <p:sldId id="318" r:id="rId19"/>
    <p:sldId id="319" r:id="rId20"/>
    <p:sldId id="320" r:id="rId21"/>
    <p:sldId id="325" r:id="rId22"/>
    <p:sldId id="322" r:id="rId23"/>
  </p:sldIdLst>
  <p:sldSz cx="9144000" cy="5143500" type="screen16x9"/>
  <p:notesSz cx="6858000" cy="9144000"/>
  <p:embeddedFontLst>
    <p:embeddedFont>
      <p:font typeface="Source Code Pro" panose="020B0309030403020204" pitchFamily="49" charset="0"/>
      <p:regular r:id="rId25"/>
      <p:bold r:id="rId26"/>
      <p:italic r:id="rId27"/>
      <p:boldItalic r:id="rId28"/>
    </p:embeddedFont>
    <p:embeddedFont>
      <p:font typeface="Alexandria Medium" panose="020B0604020202020204" charset="-78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Albert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D73579-2AB4-4BCC-AA03-D4ECB6C9F70D}">
  <a:tblStyle styleId="{95D73579-2AB4-4BCC-AA03-D4ECB6C9F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A7D357-914A-46D8-ACEC-040A8A27C5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685abcf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685abcf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72bee51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72bee519d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72bee51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72bee519d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72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72bee51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72bee519d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48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83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46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616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03cb3a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03cb3a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3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49" y="1958600"/>
            <a:ext cx="7376083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4800" b="1" dirty="0">
                <a:solidFill>
                  <a:schemeClr val="tx2">
                    <a:lumMod val="50000"/>
                  </a:schemeClr>
                </a:solidFill>
              </a:rPr>
              <a:t>E-commerce Furniture Dataset 2024</a:t>
            </a:r>
            <a:endParaRPr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3934047" y="535000"/>
            <a:ext cx="4498353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Insights from Product Listings, Pricing, and Sales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765900" y="2342028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6600" dirty="0"/>
              <a:t>Unlocking Data with SQL Queries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3600" dirty="0" smtClean="0"/>
              <a:t>“Data </a:t>
            </a:r>
            <a:r>
              <a:rPr lang="en-GB" sz="3600" dirty="0"/>
              <a:t>is the new oil, and SQL is the refinery that turns raw data into valuable </a:t>
            </a:r>
            <a:r>
              <a:rPr lang="en-GB" sz="3600" dirty="0" smtClean="0"/>
              <a:t>insights”</a:t>
            </a:r>
            <a:endParaRPr sz="3600" dirty="0"/>
          </a:p>
        </p:txBody>
      </p:sp>
      <p:sp>
        <p:nvSpPr>
          <p:cNvPr id="379" name="Google Shape;379;p50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—Anonymous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>
            <a:spLocks noGrp="1"/>
          </p:cNvSpPr>
          <p:nvPr>
            <p:ph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tx2">
                    <a:lumMod val="75000"/>
                  </a:schemeClr>
                </a:solidFill>
              </a:rPr>
              <a:t>1,794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9" name="Google Shape;429;p54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IN" b="1" u="sng" dirty="0" smtClean="0">
                <a:solidFill>
                  <a:schemeClr val="bg2">
                    <a:lumMod val="25000"/>
                  </a:schemeClr>
                </a:solidFill>
              </a:rPr>
              <a:t>Total </a:t>
            </a:r>
            <a:r>
              <a:rPr lang="en-IN" b="1" u="sng" dirty="0">
                <a:solidFill>
                  <a:schemeClr val="bg2">
                    <a:lumMod val="25000"/>
                  </a:schemeClr>
                </a:solidFill>
              </a:rPr>
              <a:t>Product Count</a:t>
            </a:r>
            <a:endParaRPr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715200" y="2680400"/>
            <a:ext cx="5736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SELECT COUNT(</a:t>
            </a: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) FROM </a:t>
            </a: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>
            <a:spLocks noGrp="1"/>
          </p:cNvSpPr>
          <p:nvPr>
            <p:ph type="title"/>
          </p:nvPr>
        </p:nvSpPr>
        <p:spPr>
          <a:xfrm>
            <a:off x="715099" y="3068600"/>
            <a:ext cx="8095747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tx2">
                    <a:lumMod val="75000"/>
                  </a:schemeClr>
                </a:solidFill>
              </a:rPr>
              <a:t>₹ 19,72,261.20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9" name="Google Shape;429;p54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IN" b="1" u="sng" dirty="0" smtClean="0">
                <a:solidFill>
                  <a:schemeClr val="bg2">
                    <a:lumMod val="25000"/>
                  </a:schemeClr>
                </a:solidFill>
              </a:rPr>
              <a:t>Total Revenue</a:t>
            </a:r>
            <a:endParaRPr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715200" y="2680400"/>
            <a:ext cx="5736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SELECT SUM(price*sold) FROM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60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en-IN" b="1" u="sng" dirty="0">
                <a:solidFill>
                  <a:schemeClr val="bg2">
                    <a:lumMod val="25000"/>
                  </a:schemeClr>
                </a:solidFill>
              </a:rPr>
              <a:t>Top 10 Best-Selling Products</a:t>
            </a:r>
            <a:endParaRPr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715200" y="923200"/>
            <a:ext cx="7713600" cy="6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SELECT SUBSTRING(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1, 40)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shortTitle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price, sold,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tagText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(price * sold) +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tagText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total_sale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ORDER BY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total_sale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DESC LIMIT 10;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61477"/>
              </p:ext>
            </p:extLst>
          </p:nvPr>
        </p:nvGraphicFramePr>
        <p:xfrm>
          <a:off x="815338" y="1614018"/>
          <a:ext cx="6225542" cy="25471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94114">
                  <a:extLst>
                    <a:ext uri="{9D8B030D-6E8A-4147-A177-3AD203B41FA5}">
                      <a16:colId xmlns:a16="http://schemas.microsoft.com/office/drawing/2014/main" val="1473874231"/>
                    </a:ext>
                  </a:extLst>
                </a:gridCol>
                <a:gridCol w="746567">
                  <a:extLst>
                    <a:ext uri="{9D8B030D-6E8A-4147-A177-3AD203B41FA5}">
                      <a16:colId xmlns:a16="http://schemas.microsoft.com/office/drawing/2014/main" val="3565058953"/>
                    </a:ext>
                  </a:extLst>
                </a:gridCol>
                <a:gridCol w="594489">
                  <a:extLst>
                    <a:ext uri="{9D8B030D-6E8A-4147-A177-3AD203B41FA5}">
                      <a16:colId xmlns:a16="http://schemas.microsoft.com/office/drawing/2014/main" val="2638713742"/>
                    </a:ext>
                  </a:extLst>
                </a:gridCol>
                <a:gridCol w="677440">
                  <a:extLst>
                    <a:ext uri="{9D8B030D-6E8A-4147-A177-3AD203B41FA5}">
                      <a16:colId xmlns:a16="http://schemas.microsoft.com/office/drawing/2014/main" val="2255489248"/>
                    </a:ext>
                  </a:extLst>
                </a:gridCol>
                <a:gridCol w="912932">
                  <a:extLst>
                    <a:ext uri="{9D8B030D-6E8A-4147-A177-3AD203B41FA5}">
                      <a16:colId xmlns:a16="http://schemas.microsoft.com/office/drawing/2014/main" val="645847964"/>
                    </a:ext>
                  </a:extLst>
                </a:gridCol>
              </a:tblGrid>
              <a:tr h="1850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Portable round Folding Chair Accordion C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12.28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10000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122800.00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296700917"/>
                  </a:ext>
                </a:extLst>
              </a:tr>
              <a:tr h="1850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Caterpillar Single Sofa Lazy Couch </a:t>
                      </a:r>
                      <a:r>
                        <a:rPr lang="en-GB" sz="1000" b="1" dirty="0" err="1">
                          <a:latin typeface="Albert Sans" panose="020B0604020202020204" charset="0"/>
                        </a:rPr>
                        <a:t>Tatam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233.46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405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109.18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94660.48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3684309173"/>
                  </a:ext>
                </a:extLst>
              </a:tr>
              <a:tr h="28120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MUMUCC Multifunctional Foldable And </a:t>
                      </a:r>
                      <a:r>
                        <a:rPr lang="en-GB" sz="1000" b="1" dirty="0" err="1">
                          <a:latin typeface="Albert Sans" panose="020B0604020202020204" charset="0"/>
                        </a:rPr>
                        <a:t>Adju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26.11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3000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0.00</a:t>
                      </a:r>
                      <a:endParaRPr lang="en-IN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78330.00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4127900428"/>
                  </a:ext>
                </a:extLst>
              </a:tr>
              <a:tr h="18506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Monitor Stand for 13-32 inches Screens, 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66.68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900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60012.00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2595100264"/>
                  </a:ext>
                </a:extLst>
              </a:tr>
              <a:tr h="28120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Electric Stand Up Desk Workstation Whole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152.70</a:t>
                      </a:r>
                      <a:endParaRPr lang="en-IN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354</a:t>
                      </a:r>
                      <a:endParaRPr lang="en-IN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54055.80</a:t>
                      </a:r>
                      <a:endParaRPr lang="en-IN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3345566867"/>
                  </a:ext>
                </a:extLst>
              </a:tr>
              <a:tr h="28120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MINGDIBAO Fabric Sofa Set Furniture </a:t>
                      </a:r>
                      <a:r>
                        <a:rPr lang="en-GB" sz="1000" b="1" dirty="0" err="1">
                          <a:latin typeface="Albert Sans" panose="020B0604020202020204" charset="0"/>
                        </a:rPr>
                        <a:t>Livi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1274.15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25</a:t>
                      </a:r>
                      <a:endParaRPr lang="en-IN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31853.75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3685897901"/>
                  </a:ext>
                </a:extLst>
              </a:tr>
              <a:tr h="28120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Dresser For Bedroom With 9 Fabric Drawer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46.79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600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28074.00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1791414533"/>
                  </a:ext>
                </a:extLst>
              </a:tr>
              <a:tr h="28120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Stylish Shoe Rack Metal Simple Shoe </a:t>
                      </a:r>
                      <a:r>
                        <a:rPr lang="en-GB" sz="1000" b="1" dirty="0" err="1">
                          <a:latin typeface="Albert Sans" panose="020B0604020202020204" charset="0"/>
                        </a:rPr>
                        <a:t>Shel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13.64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2000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27280.00</a:t>
                      </a:r>
                      <a:endParaRPr lang="en-IN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2499783127"/>
                  </a:ext>
                </a:extLst>
              </a:tr>
              <a:tr h="28120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Office Furniture Computer Stand 42*26cm 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26.03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1000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26030.00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644382589"/>
                  </a:ext>
                </a:extLst>
              </a:tr>
              <a:tr h="281207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latin typeface="Albert Sans" panose="020B0604020202020204" charset="0"/>
                        </a:rPr>
                        <a:t>Luxury Living Room Sofa </a:t>
                      </a:r>
                      <a:r>
                        <a:rPr lang="en-GB" sz="1000" b="1" dirty="0" err="1">
                          <a:latin typeface="Albert Sans" panose="020B0604020202020204" charset="0"/>
                        </a:rPr>
                        <a:t>Furgle</a:t>
                      </a:r>
                      <a:r>
                        <a:rPr lang="en-GB" sz="1000" b="1" dirty="0">
                          <a:latin typeface="Albert Sans" panose="020B0604020202020204" charset="0"/>
                        </a:rPr>
                        <a:t> Chair </a:t>
                      </a:r>
                      <a:r>
                        <a:rPr lang="en-GB" sz="1000" b="1" dirty="0" err="1">
                          <a:latin typeface="Albert Sans" panose="020B0604020202020204" charset="0"/>
                        </a:rPr>
                        <a:t>Sof</a:t>
                      </a:r>
                      <a:endParaRPr lang="en-GB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236.87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84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0.00</a:t>
                      </a:r>
                      <a:endParaRPr lang="en-IN" sz="1000" b="1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19897.08</a:t>
                      </a:r>
                      <a:endParaRPr lang="en-IN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lbert Sans" panose="020B0604020202020204" charset="0"/>
                      </a:endParaRPr>
                    </a:p>
                  </a:txBody>
                  <a:tcPr marL="40509" marR="40509" marT="20254" marB="20254" anchor="ctr"/>
                </a:tc>
                <a:extLst>
                  <a:ext uri="{0D108BD9-81ED-4DB2-BD59-A6C34878D82A}">
                    <a16:rowId xmlns:a16="http://schemas.microsoft.com/office/drawing/2014/main" val="365736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1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9;p54"/>
          <p:cNvSpPr txBox="1">
            <a:spLocks/>
          </p:cNvSpPr>
          <p:nvPr/>
        </p:nvSpPr>
        <p:spPr>
          <a:xfrm>
            <a:off x="837120" y="535000"/>
            <a:ext cx="759168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None/>
            </a:pPr>
            <a:r>
              <a:rPr lang="en-GB" sz="1400" b="1" u="sng" dirty="0" smtClean="0">
                <a:solidFill>
                  <a:schemeClr val="bg2">
                    <a:lumMod val="25000"/>
                  </a:schemeClr>
                </a:solidFill>
              </a:rPr>
              <a:t>Products </a:t>
            </a:r>
            <a:r>
              <a:rPr lang="en-GB" sz="1400" b="1" u="sng" dirty="0">
                <a:solidFill>
                  <a:schemeClr val="bg2">
                    <a:lumMod val="25000"/>
                  </a:schemeClr>
                </a:solidFill>
              </a:rPr>
              <a:t>with high price but no sales:</a:t>
            </a:r>
            <a:endParaRPr lang="en-IN" sz="14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715200" y="1121320"/>
            <a:ext cx="7713600" cy="6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SELECT SUBSTRING(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1, 40)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shortTitle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price, sold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WHERE sold = 0 ORDER BY price DESC LIMIT 10;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44642"/>
              </p:ext>
            </p:extLst>
          </p:nvPr>
        </p:nvGraphicFramePr>
        <p:xfrm>
          <a:off x="2787840" y="1809039"/>
          <a:ext cx="5274120" cy="22936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39010">
                  <a:extLst>
                    <a:ext uri="{9D8B030D-6E8A-4147-A177-3AD203B41FA5}">
                      <a16:colId xmlns:a16="http://schemas.microsoft.com/office/drawing/2014/main" val="83971991"/>
                    </a:ext>
                  </a:extLst>
                </a:gridCol>
                <a:gridCol w="963019">
                  <a:extLst>
                    <a:ext uri="{9D8B030D-6E8A-4147-A177-3AD203B41FA5}">
                      <a16:colId xmlns:a16="http://schemas.microsoft.com/office/drawing/2014/main" val="580387236"/>
                    </a:ext>
                  </a:extLst>
                </a:gridCol>
                <a:gridCol w="572091">
                  <a:extLst>
                    <a:ext uri="{9D8B030D-6E8A-4147-A177-3AD203B41FA5}">
                      <a16:colId xmlns:a16="http://schemas.microsoft.com/office/drawing/2014/main" val="1589403667"/>
                    </a:ext>
                  </a:extLst>
                </a:gridCol>
              </a:tblGrid>
              <a:tr h="21843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Luxury Modern Tight Curved Back Velvet S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2876.38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066017435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Faux Leather Power Reclining Living Room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1874.29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3449382804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Modular Sectional Sleeper Sofa with Pull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1425.97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2636999543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Cafe Sofa And Loveseat Set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1301.71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2459731034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living room sofas Sectional Sofa, Modula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1197.77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694187496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Patio Furniture Sets, 6 Pieces Couch Out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1068.50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936439241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Modern luxury lounge chair home </a:t>
                      </a:r>
                      <a:r>
                        <a:rPr lang="en-GB" sz="1000" b="1" i="0" u="none" strike="noStrike" cap="none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furnitur</a:t>
                      </a:r>
                      <a:endParaRPr lang="en-GB" sz="1000" b="1" i="0" u="none" strike="noStrike" cap="none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978.88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204025575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8pcs Wicker Patio Furniture Set, 4 x Sin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843.86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456028780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 Pieces Modular Sectional Sofa, 109" L-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826.09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2000433080"/>
                  </a:ext>
                </a:extLst>
              </a:tr>
              <a:tr h="23057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Sectional Convertible Sofa, L-Shaped 5-S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805.08</a:t>
                      </a: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69658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9;p54"/>
          <p:cNvSpPr txBox="1">
            <a:spLocks/>
          </p:cNvSpPr>
          <p:nvPr/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r">
              <a:buNone/>
            </a:pPr>
            <a:r>
              <a:rPr lang="en-GB" sz="1400" b="1" u="sng" dirty="0">
                <a:solidFill>
                  <a:schemeClr val="bg2">
                    <a:lumMod val="25000"/>
                  </a:schemeClr>
                </a:solidFill>
              </a:rPr>
              <a:t>Percentage Contribution to Total Revenue</a:t>
            </a:r>
            <a:endParaRPr lang="en-IN" sz="14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715200" y="1182280"/>
            <a:ext cx="7422960" cy="6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SELECT SUBSTRING(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1, 40)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shortTitle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price, sold, (price * sold) AS revenue, ROUND((price * sold) / (SELECT SUM(price * sold)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) * 100, 2)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revenue_contribution_percent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ORDER BY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revenue_contribution_percent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DESC;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71795"/>
              </p:ext>
            </p:extLst>
          </p:nvPr>
        </p:nvGraphicFramePr>
        <p:xfrm>
          <a:off x="806640" y="2189332"/>
          <a:ext cx="7331520" cy="277059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887442">
                  <a:extLst>
                    <a:ext uri="{9D8B030D-6E8A-4147-A177-3AD203B41FA5}">
                      <a16:colId xmlns:a16="http://schemas.microsoft.com/office/drawing/2014/main" val="83971991"/>
                    </a:ext>
                  </a:extLst>
                </a:gridCol>
                <a:gridCol w="969756">
                  <a:extLst>
                    <a:ext uri="{9D8B030D-6E8A-4147-A177-3AD203B41FA5}">
                      <a16:colId xmlns:a16="http://schemas.microsoft.com/office/drawing/2014/main" val="580387236"/>
                    </a:ext>
                  </a:extLst>
                </a:gridCol>
                <a:gridCol w="809403">
                  <a:extLst>
                    <a:ext uri="{9D8B030D-6E8A-4147-A177-3AD203B41FA5}">
                      <a16:colId xmlns:a16="http://schemas.microsoft.com/office/drawing/2014/main" val="1589403667"/>
                    </a:ext>
                  </a:extLst>
                </a:gridCol>
                <a:gridCol w="893397">
                  <a:extLst>
                    <a:ext uri="{9D8B030D-6E8A-4147-A177-3AD203B41FA5}">
                      <a16:colId xmlns:a16="http://schemas.microsoft.com/office/drawing/2014/main" val="1457051186"/>
                    </a:ext>
                  </a:extLst>
                </a:gridCol>
                <a:gridCol w="1771522">
                  <a:extLst>
                    <a:ext uri="{9D8B030D-6E8A-4147-A177-3AD203B41FA5}">
                      <a16:colId xmlns:a16="http://schemas.microsoft.com/office/drawing/2014/main" val="356695725"/>
                    </a:ext>
                  </a:extLst>
                </a:gridCol>
              </a:tblGrid>
              <a:tr h="1874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shortTitle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revenue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revenue_contribution_percent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254809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Portable round Folding Chair Accordion </a:t>
                      </a:r>
                      <a:r>
                        <a:rPr lang="en-GB" sz="1000" b="1" i="0" u="none" strike="noStrike" cap="none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C</a:t>
                      </a:r>
                      <a:endParaRPr lang="en-GB" sz="1000" b="1" i="0" u="none" strike="noStrike" cap="none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12.28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122800.00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6.23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017435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Caterpillar Single Sofa Lazy Couch </a:t>
                      </a:r>
                      <a:r>
                        <a:rPr lang="en-GB" sz="1000" b="1" i="0" u="none" strike="noStrike" cap="none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Tatam</a:t>
                      </a:r>
                      <a:endParaRPr lang="en-GB" sz="1000" b="1" i="0" u="none" strike="noStrike" cap="none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233.46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94551.30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4.79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382804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MUMUCC Multifunctional Foldable And </a:t>
                      </a:r>
                      <a:r>
                        <a:rPr lang="en-GB" sz="1000" b="1" i="0" u="none" strike="noStrike" cap="none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Adju</a:t>
                      </a:r>
                      <a:endParaRPr lang="en-GB" sz="1000" b="1" i="0" u="none" strike="noStrike" cap="none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26.11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78330.00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3.97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9543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Monitor Stand for 13-32 inches Screens,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66.68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60012.00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3.04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31034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Electric Stand Up Desk Workstation Whole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152.70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54055.80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496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MINGDIBAO Fabric Sofa Set Furniture Livi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1274.15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31853.75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439241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Dresser For Bedroom With 9 Fabric Drawer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46.79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28074.00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025575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Stylish Shoe Rack Metal Simple Shoe Shel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13.64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27280.00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028780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Office Furniture Computer Stand 42*26cm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26030.00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1.32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433080"/>
                  </a:ext>
                </a:extLst>
              </a:tr>
              <a:tr h="11606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GB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69658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1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9;p54"/>
          <p:cNvSpPr txBox="1">
            <a:spLocks/>
          </p:cNvSpPr>
          <p:nvPr/>
        </p:nvSpPr>
        <p:spPr>
          <a:xfrm>
            <a:off x="806640" y="535000"/>
            <a:ext cx="762216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None/>
            </a:pPr>
            <a:r>
              <a:rPr lang="en-GB" sz="1400" b="1" u="sng" dirty="0" smtClean="0">
                <a:solidFill>
                  <a:schemeClr val="bg2">
                    <a:lumMod val="25000"/>
                  </a:schemeClr>
                </a:solidFill>
              </a:rPr>
              <a:t>Price </a:t>
            </a:r>
            <a:r>
              <a:rPr lang="en-GB" sz="1400" b="1" u="sng" dirty="0">
                <a:solidFill>
                  <a:schemeClr val="bg2">
                    <a:lumMod val="25000"/>
                  </a:schemeClr>
                </a:solidFill>
              </a:rPr>
              <a:t>Distribution by Product</a:t>
            </a:r>
            <a:endParaRPr lang="en-IN" sz="14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806640" y="1182280"/>
            <a:ext cx="7331520" cy="6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SELECT SUBSTRING(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1, 40)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shortTitle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price, ROUND(price / (SELECT SUM(price)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) * 100, 2)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price_percentage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ORDER BY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price_percentage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DESC;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77954"/>
              </p:ext>
            </p:extLst>
          </p:nvPr>
        </p:nvGraphicFramePr>
        <p:xfrm>
          <a:off x="2985960" y="1991212"/>
          <a:ext cx="5076000" cy="272947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812860">
                  <a:extLst>
                    <a:ext uri="{9D8B030D-6E8A-4147-A177-3AD203B41FA5}">
                      <a16:colId xmlns:a16="http://schemas.microsoft.com/office/drawing/2014/main" val="83971991"/>
                    </a:ext>
                  </a:extLst>
                </a:gridCol>
                <a:gridCol w="1044338">
                  <a:extLst>
                    <a:ext uri="{9D8B030D-6E8A-4147-A177-3AD203B41FA5}">
                      <a16:colId xmlns:a16="http://schemas.microsoft.com/office/drawing/2014/main" val="580387236"/>
                    </a:ext>
                  </a:extLst>
                </a:gridCol>
                <a:gridCol w="1218802">
                  <a:extLst>
                    <a:ext uri="{9D8B030D-6E8A-4147-A177-3AD203B41FA5}">
                      <a16:colId xmlns:a16="http://schemas.microsoft.com/office/drawing/2014/main" val="1589403667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shortTitle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price_percentage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254809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Luxury Modern Tight Curved Back Velvet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2876.38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017435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Faux Leather Power Reclining Living Room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1874.29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382804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da-DK" sz="1000" b="1">
                          <a:latin typeface="Albert Sans" panose="020B0604020202020204" charset="0"/>
                        </a:rPr>
                        <a:t>Garden Furniture Set 7 PCS, Garden Fire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1529.58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9543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Modular Sectional Sleeper Sofa with Pull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1425.97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31034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Cafe Sofa And Loveseat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1301.71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496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MINGDIBAO Fabric Sofa Set Furniture Livi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1274.15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0.47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439241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living room sofas Sectional Sofa, Modula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1197.77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0.44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025575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Patio Furniture Sets, 6 Pieces Couch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1068.50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0.39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028780"/>
                  </a:ext>
                </a:extLst>
              </a:tr>
              <a:tr h="130266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13PCS Outdoor Patio Furniture Set with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1001.17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Albert Sans" panose="020B0604020202020204" charset="0"/>
                        </a:rPr>
                        <a:t>0.37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433080"/>
                  </a:ext>
                </a:extLst>
              </a:tr>
              <a:tr h="11606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GB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cap="none" dirty="0" smtClean="0">
                          <a:solidFill>
                            <a:schemeClr val="bg1"/>
                          </a:solidFill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000" b="1" i="0" u="none" strike="noStrike" cap="none" dirty="0">
                        <a:solidFill>
                          <a:schemeClr val="bg1"/>
                        </a:solidFill>
                        <a:latin typeface="Albert Sans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4863" marR="64863" marT="32432" marB="32432" anchor="ctr"/>
                </a:tc>
                <a:extLst>
                  <a:ext uri="{0D108BD9-81ED-4DB2-BD59-A6C34878D82A}">
                    <a16:rowId xmlns:a16="http://schemas.microsoft.com/office/drawing/2014/main" val="169658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9;p54"/>
          <p:cNvSpPr txBox="1">
            <a:spLocks/>
          </p:cNvSpPr>
          <p:nvPr/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r">
              <a:buNone/>
            </a:pPr>
            <a:r>
              <a:rPr lang="en-GB" sz="1400" b="1" u="sng" dirty="0">
                <a:solidFill>
                  <a:schemeClr val="bg2">
                    <a:lumMod val="25000"/>
                  </a:schemeClr>
                </a:solidFill>
              </a:rPr>
              <a:t>Sales Distribution by Price Band</a:t>
            </a:r>
            <a:endParaRPr lang="en-IN" sz="14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806640" y="1182280"/>
            <a:ext cx="7331520" cy="6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SELECT CASE WHEN price &lt; 50 THEN '&lt; ₹50' WHEN price BETWEEN 50 AND 200 THEN '₹50 - ₹200' WHEN price BETWEEN 200 AND 500 THEN '₹200 - ₹500' WHEN price BETWEEN 500 AND 1000 THEN '₹500 - ₹1000' ELSE '&gt; ₹1000' END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price_band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SUM(sold)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total_units_sold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GROUP BY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price_band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ORDER BY CASE WHEN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price_band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= '&lt; ₹50' THEN 1 WHEN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price_band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= '₹50 - ₹200' THEN 2 WHEN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price_band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= '₹200 - ₹500' THEN 3 WHEN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price_band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= '₹500 - ₹1000' THEN 4 ELSE 5 END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2169"/>
              </p:ext>
            </p:extLst>
          </p:nvPr>
        </p:nvGraphicFramePr>
        <p:xfrm>
          <a:off x="936180" y="2905613"/>
          <a:ext cx="3071940" cy="155970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44080">
                  <a:extLst>
                    <a:ext uri="{9D8B030D-6E8A-4147-A177-3AD203B41FA5}">
                      <a16:colId xmlns:a16="http://schemas.microsoft.com/office/drawing/2014/main" val="8397199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8038723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589403667"/>
                    </a:ext>
                  </a:extLst>
                </a:gridCol>
              </a:tblGrid>
              <a:tr h="340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shortTitle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price_percentage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25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&lt; ₹50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33867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&lt; ₹50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01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₹50 - ₹200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7376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₹50 - ₹200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38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₹200 - ₹500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₹200 - ₹500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₹500 - ₹1000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₹500 - ₹1000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3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&gt; ₹1000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&gt; ₹1000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9;p54"/>
          <p:cNvSpPr txBox="1">
            <a:spLocks/>
          </p:cNvSpPr>
          <p:nvPr/>
        </p:nvSpPr>
        <p:spPr>
          <a:xfrm>
            <a:off x="920940" y="535000"/>
            <a:ext cx="750786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None/>
            </a:pPr>
            <a:r>
              <a:rPr lang="en-GB" sz="1400" b="1" u="sng" dirty="0">
                <a:solidFill>
                  <a:schemeClr val="bg2">
                    <a:lumMod val="25000"/>
                  </a:schemeClr>
                </a:solidFill>
              </a:rPr>
              <a:t>Highest Selling Categories</a:t>
            </a:r>
            <a:endParaRPr lang="en-IN" sz="14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806640" y="1182280"/>
            <a:ext cx="7331520" cy="6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SELECT CASE WHEN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LIKE '%sofa%' THEN 'Sofa' WHEN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LIKE '%Table%' THEN 'Table' WHEN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LIKE '%Chair%' THEN 'Chairs' ELSE 'Other' END AS category, COUNT(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total_units_sold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GROUP BY category ORDER BY category DESC;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51871"/>
              </p:ext>
            </p:extLst>
          </p:nvPr>
        </p:nvGraphicFramePr>
        <p:xfrm>
          <a:off x="5576760" y="2341733"/>
          <a:ext cx="2447100" cy="133872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29780">
                  <a:extLst>
                    <a:ext uri="{9D8B030D-6E8A-4147-A177-3AD203B41FA5}">
                      <a16:colId xmlns:a16="http://schemas.microsoft.com/office/drawing/2014/main" val="8397199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0387236"/>
                    </a:ext>
                  </a:extLst>
                </a:gridCol>
              </a:tblGrid>
              <a:tr h="363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total_units_sold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25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Albert Sans" panose="020B0604020202020204" charset="0"/>
                        </a:rPr>
                        <a:t>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01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Sofa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38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Albert Sans" panose="020B0604020202020204" charset="0"/>
                        </a:rPr>
                        <a:t>Chairs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Albert Sans" panose="020B0604020202020204" charset="0"/>
                        </a:rPr>
                        <a:t>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3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9;p54"/>
          <p:cNvSpPr txBox="1">
            <a:spLocks/>
          </p:cNvSpPr>
          <p:nvPr/>
        </p:nvSpPr>
        <p:spPr>
          <a:xfrm>
            <a:off x="3718560" y="535000"/>
            <a:ext cx="471024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r">
              <a:buNone/>
            </a:pPr>
            <a:r>
              <a:rPr lang="en-GB" sz="1400" b="1" u="sng" dirty="0">
                <a:solidFill>
                  <a:schemeClr val="bg2">
                    <a:lumMod val="25000"/>
                  </a:schemeClr>
                </a:solidFill>
              </a:rPr>
              <a:t>Loss-Making Products from Excessive Shipping Costs</a:t>
            </a:r>
            <a:endParaRPr lang="en-IN" sz="1400" b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Google Shape;429;p54"/>
          <p:cNvSpPr txBox="1">
            <a:spLocks/>
          </p:cNvSpPr>
          <p:nvPr/>
        </p:nvSpPr>
        <p:spPr>
          <a:xfrm>
            <a:off x="806640" y="999400"/>
            <a:ext cx="7331520" cy="6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SELECT SUBSTRING(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productTitle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1, 40)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shortTitle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sold, price,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tagText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, sold * price AS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total_revenue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FROM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ecom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WHERE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tagtext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&gt; 0 AND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tagtext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&gt; sold * price ORDER BY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total_revenue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 DESC LIMIT 10;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74033"/>
              </p:ext>
            </p:extLst>
          </p:nvPr>
        </p:nvGraphicFramePr>
        <p:xfrm>
          <a:off x="928560" y="1821185"/>
          <a:ext cx="6266139" cy="273480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985573">
                  <a:extLst>
                    <a:ext uri="{9D8B030D-6E8A-4147-A177-3AD203B41FA5}">
                      <a16:colId xmlns:a16="http://schemas.microsoft.com/office/drawing/2014/main" val="83971991"/>
                    </a:ext>
                  </a:extLst>
                </a:gridCol>
                <a:gridCol w="450234">
                  <a:extLst>
                    <a:ext uri="{9D8B030D-6E8A-4147-A177-3AD203B41FA5}">
                      <a16:colId xmlns:a16="http://schemas.microsoft.com/office/drawing/2014/main" val="580387236"/>
                    </a:ext>
                  </a:extLst>
                </a:gridCol>
                <a:gridCol w="744056">
                  <a:extLst>
                    <a:ext uri="{9D8B030D-6E8A-4147-A177-3AD203B41FA5}">
                      <a16:colId xmlns:a16="http://schemas.microsoft.com/office/drawing/2014/main" val="3800184321"/>
                    </a:ext>
                  </a:extLst>
                </a:gridCol>
                <a:gridCol w="970191">
                  <a:extLst>
                    <a:ext uri="{9D8B030D-6E8A-4147-A177-3AD203B41FA5}">
                      <a16:colId xmlns:a16="http://schemas.microsoft.com/office/drawing/2014/main" val="3749172244"/>
                    </a:ext>
                  </a:extLst>
                </a:gridCol>
                <a:gridCol w="1116085">
                  <a:extLst>
                    <a:ext uri="{9D8B030D-6E8A-4147-A177-3AD203B41FA5}">
                      <a16:colId xmlns:a16="http://schemas.microsoft.com/office/drawing/2014/main" val="1172350716"/>
                    </a:ext>
                  </a:extLst>
                </a:gridCol>
              </a:tblGrid>
              <a:tr h="296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shortTitle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tagText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Total_revenue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25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b="1" dirty="0">
                          <a:latin typeface="Albert Sans" panose="020B0604020202020204" charset="0"/>
                        </a:rPr>
                        <a:t>OMGD Wind Coffee Table Living Room New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104.24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255.93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208.48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017435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 dirty="0">
                          <a:latin typeface="Albert Sans" panose="020B0604020202020204" charset="0"/>
                        </a:rPr>
                        <a:t>Home bedroom balcony lounge chair lazy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14.27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1115.86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185.51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382804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 dirty="0">
                          <a:latin typeface="Albert Sans" panose="020B0604020202020204" charset="0"/>
                        </a:rPr>
                        <a:t>Bamboo Breathable Shoe Cabinet with Door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239.64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183.00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9543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 dirty="0">
                          <a:latin typeface="Albert Sans" panose="020B0604020202020204" charset="0"/>
                        </a:rPr>
                        <a:t>Folding Sofa Bed Dual-purpose Household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88.51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1323.31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177.02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31034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Comfortable Rocking Chair For Living Roo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56.15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350.41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168.45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496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Bedroom Bedside Table Nordic Minimalism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41.44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230.37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124.32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439241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Bamboo Nightstand Bedside Table, Modern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19.94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142.23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119.64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025575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Nordic Coffee Table Modern Simplicity 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11.47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120.25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103.23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028780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Stylish and Comfortable Sofa Chair: Ins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51.06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1097.18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102.12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433080"/>
                  </a:ext>
                </a:extLst>
              </a:tr>
              <a:tr h="242344">
                <a:tc>
                  <a:txBody>
                    <a:bodyPr/>
                    <a:lstStyle/>
                    <a:p>
                      <a:r>
                        <a:rPr lang="en-GB" sz="1000" b="1">
                          <a:latin typeface="Albert Sans" panose="020B0604020202020204" charset="0"/>
                        </a:rPr>
                        <a:t>Ins Wind Rock Board Side Table Light Lux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44.68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Albert Sans" panose="020B0604020202020204" charset="0"/>
                        </a:rPr>
                        <a:t>239.64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Albert Sans" panose="020B0604020202020204" charset="0"/>
                        </a:rPr>
                        <a:t>89.36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58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707" y="980534"/>
            <a:ext cx="658864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</a:rPr>
              <a:t>Key Insights and </a:t>
            </a:r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</a:rPr>
              <a:t>Takeaways</a:t>
            </a:r>
          </a:p>
          <a:p>
            <a:endParaRPr lang="en-GB" sz="1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Shipping costs exceed sales price for several products, leading to negative margins.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Low-cost products drive the majority of sales.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Certain categories show high sales but low profitability due to high shipping or production costs.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Opportunities to optimize shipping methods and adjust pricing strategies.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/>
              <a:t>Focus on reducing shipping costs and fine-tuning pricing to improve margins.</a:t>
            </a:r>
          </a:p>
        </p:txBody>
      </p:sp>
    </p:spTree>
    <p:extLst>
      <p:ext uri="{BB962C8B-B14F-4D97-AF65-F5344CB8AC3E}">
        <p14:creationId xmlns:p14="http://schemas.microsoft.com/office/powerpoint/2010/main" val="6616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1;p69"/>
          <p:cNvSpPr txBox="1">
            <a:spLocks/>
          </p:cNvSpPr>
          <p:nvPr/>
        </p:nvSpPr>
        <p:spPr>
          <a:xfrm>
            <a:off x="708010" y="2721934"/>
            <a:ext cx="5473049" cy="1336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8800" b="1" dirty="0" smtClean="0"/>
              <a:t>Thanks!</a:t>
            </a:r>
            <a:endParaRPr lang="en-IN" sz="8800" b="1" dirty="0"/>
          </a:p>
        </p:txBody>
      </p:sp>
      <p:sp>
        <p:nvSpPr>
          <p:cNvPr id="14" name="Google Shape;429;p54"/>
          <p:cNvSpPr txBox="1">
            <a:spLocks/>
          </p:cNvSpPr>
          <p:nvPr/>
        </p:nvSpPr>
        <p:spPr>
          <a:xfrm>
            <a:off x="3718560" y="535000"/>
            <a:ext cx="471024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r">
              <a:buNone/>
            </a:pPr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</a:rPr>
              <a:t>Write </a:t>
            </a:r>
            <a:r>
              <a:rPr lang="en-GB" sz="1400" b="1" dirty="0">
                <a:solidFill>
                  <a:schemeClr val="bg2">
                    <a:lumMod val="25000"/>
                  </a:schemeClr>
                </a:solidFill>
              </a:rPr>
              <a:t>to me at </a:t>
            </a:r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</a:rPr>
              <a:t>danishmarazi@gmail.com</a:t>
            </a:r>
            <a:endParaRPr lang="en-GB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1091610" y="1330824"/>
            <a:ext cx="5621078" cy="2822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Focus Areas: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GB" sz="2000" dirty="0"/>
              <a:t>Sales patterns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GB" sz="2000" dirty="0"/>
              <a:t>Revenue contribution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GB" sz="2000" dirty="0"/>
              <a:t>Pricing trends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GB" sz="2000" dirty="0"/>
              <a:t>Inventory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1091610" y="1330824"/>
            <a:ext cx="5621078" cy="2822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n-GB" sz="2000" b="1" dirty="0" smtClean="0">
                <a:solidFill>
                  <a:schemeClr val="tx2">
                    <a:lumMod val="50000"/>
                  </a:schemeClr>
                </a:solidFill>
              </a:rPr>
              <a:t>Tools &amp; Technology:</a:t>
            </a:r>
            <a:endParaRPr lang="en-GB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Microsoft Excel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MySQL </a:t>
            </a:r>
            <a:r>
              <a:rPr lang="en-GB" sz="2000" dirty="0" smtClean="0"/>
              <a:t>Workbench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96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6004948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GB" sz="1400" b="1" dirty="0" smtClean="0"/>
              <a:t>Dataset </a:t>
            </a:r>
            <a:r>
              <a:rPr lang="en-GB" sz="1400" b="1" dirty="0"/>
              <a:t>Overview:</a:t>
            </a:r>
          </a:p>
          <a:p>
            <a:pPr marL="0" lvl="0" indent="0" algn="just"/>
            <a:r>
              <a:rPr lang="en-GB" sz="1400" dirty="0"/>
              <a:t>This dataset comprises 2,000 entries scraped from </a:t>
            </a:r>
            <a:r>
              <a:rPr lang="en-GB" sz="1400" dirty="0" err="1"/>
              <a:t>AliExpress</a:t>
            </a:r>
            <a:r>
              <a:rPr lang="en-GB" sz="1400" dirty="0"/>
              <a:t>, detailing a variety </a:t>
            </a:r>
            <a:r>
              <a:rPr lang="en-GB" sz="1400" dirty="0" smtClean="0"/>
              <a:t>of furniture </a:t>
            </a:r>
            <a:r>
              <a:rPr lang="en-GB" sz="1400" dirty="0"/>
              <a:t>products. It captures key sales metrics and product details, offering </a:t>
            </a:r>
            <a:r>
              <a:rPr lang="en-GB" sz="1400" dirty="0" smtClean="0"/>
              <a:t>a snapshot </a:t>
            </a:r>
            <a:r>
              <a:rPr lang="en-GB" sz="1400" dirty="0"/>
              <a:t>of consumer purchasing patterns and market trends in the online </a:t>
            </a:r>
            <a:r>
              <a:rPr lang="en-GB" sz="1400" dirty="0" smtClean="0"/>
              <a:t>furniture retail </a:t>
            </a:r>
            <a:r>
              <a:rPr lang="en-GB" sz="1400" dirty="0"/>
              <a:t>space</a:t>
            </a:r>
            <a:r>
              <a:rPr lang="en-GB" sz="1400" dirty="0" smtClean="0"/>
              <a:t>.</a:t>
            </a:r>
            <a:endParaRPr lang="en-GB" sz="14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About 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Dataset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6004948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GB" sz="1400" b="1" dirty="0"/>
              <a:t>Data Science Applications:</a:t>
            </a:r>
          </a:p>
          <a:p>
            <a:pPr marL="0" lvl="0" indent="0" algn="just"/>
            <a:r>
              <a:rPr lang="en-GB" sz="1400" dirty="0"/>
              <a:t>The dataset is ripe for exploratory data analysis, market trend analysis, and </a:t>
            </a:r>
            <a:r>
              <a:rPr lang="en-GB" sz="1400" dirty="0" smtClean="0"/>
              <a:t>price optimization </a:t>
            </a:r>
            <a:r>
              <a:rPr lang="en-GB" sz="1400" dirty="0"/>
              <a:t>studies. It can also be used for predictive </a:t>
            </a:r>
            <a:r>
              <a:rPr lang="en-GB" sz="1400" dirty="0" smtClean="0"/>
              <a:t>modelling </a:t>
            </a:r>
            <a:r>
              <a:rPr lang="en-GB" sz="1400" dirty="0"/>
              <a:t>to forecast </a:t>
            </a:r>
            <a:r>
              <a:rPr lang="en-GB" sz="1400" dirty="0" smtClean="0"/>
              <a:t>sales, understand </a:t>
            </a:r>
            <a:r>
              <a:rPr lang="en-GB" sz="1400" dirty="0"/>
              <a:t>the impact of discounts on sales volume, and </a:t>
            </a:r>
            <a:r>
              <a:rPr lang="en-GB" sz="1400" dirty="0" smtClean="0"/>
              <a:t>analyse </a:t>
            </a:r>
            <a:r>
              <a:rPr lang="en-GB" sz="1400" dirty="0"/>
              <a:t>the </a:t>
            </a:r>
            <a:r>
              <a:rPr lang="en-GB" sz="1400" dirty="0" smtClean="0"/>
              <a:t>relationship between </a:t>
            </a:r>
            <a:r>
              <a:rPr lang="en-GB" sz="1400" dirty="0"/>
              <a:t>product features and their popularity.</a:t>
            </a:r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About 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Dataset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49" y="1742900"/>
            <a:ext cx="7777041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GB" sz="1400" b="1" dirty="0"/>
              <a:t>Column Descriptors:</a:t>
            </a:r>
          </a:p>
          <a:p>
            <a:pPr marL="0" lvl="0" indent="0" algn="just"/>
            <a:endParaRPr lang="en-GB" sz="1400" b="1" dirty="0"/>
          </a:p>
          <a:p>
            <a:pPr marL="0" lvl="0" indent="0" algn="just"/>
            <a:r>
              <a:rPr lang="en-GB" sz="1400" b="1" dirty="0"/>
              <a:t>● </a:t>
            </a:r>
            <a:r>
              <a:rPr lang="en-GB" b="1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productTitle</a:t>
            </a:r>
            <a:r>
              <a:rPr lang="en-GB" b="1" dirty="0">
                <a:latin typeface="Source Code Pro" panose="020B0309030403020204" pitchFamily="49" charset="0"/>
                <a:ea typeface="Source Code Pro" panose="020B0309030403020204" pitchFamily="49" charset="0"/>
              </a:rPr>
              <a:t>: </a:t>
            </a:r>
            <a:r>
              <a:rPr lang="en-GB" b="1" dirty="0" smtClean="0"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GB" sz="1400" dirty="0" smtClean="0"/>
              <a:t>The </a:t>
            </a:r>
            <a:r>
              <a:rPr lang="en-GB" sz="1400" dirty="0"/>
              <a:t>name of the furniture item.</a:t>
            </a:r>
          </a:p>
          <a:p>
            <a:pPr marL="0" lvl="0" indent="0" algn="just"/>
            <a:r>
              <a:rPr lang="en-GB" sz="1400" b="1" dirty="0"/>
              <a:t>● </a:t>
            </a:r>
            <a:r>
              <a:rPr lang="en-GB" b="1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originalPrice</a:t>
            </a:r>
            <a:r>
              <a:rPr lang="en-GB" b="1" dirty="0">
                <a:latin typeface="Source Code Pro" panose="020B0309030403020204" pitchFamily="49" charset="0"/>
                <a:ea typeface="Source Code Pro" panose="020B0309030403020204" pitchFamily="49" charset="0"/>
              </a:rPr>
              <a:t>: </a:t>
            </a:r>
            <a:r>
              <a:rPr lang="en-GB" sz="1400" dirty="0" smtClean="0"/>
              <a:t>The </a:t>
            </a:r>
            <a:r>
              <a:rPr lang="en-GB" sz="1400" dirty="0"/>
              <a:t>original price of the item before any discounts.</a:t>
            </a:r>
          </a:p>
          <a:p>
            <a:pPr marL="0" lvl="0" indent="0" algn="just"/>
            <a:r>
              <a:rPr lang="en-GB" sz="1400" b="1" dirty="0"/>
              <a:t>● </a:t>
            </a:r>
            <a:r>
              <a:rPr lang="en-GB" b="1" dirty="0">
                <a:latin typeface="Source Code Pro" panose="020B0309030403020204" pitchFamily="49" charset="0"/>
                <a:ea typeface="Source Code Pro" panose="020B0309030403020204" pitchFamily="49" charset="0"/>
              </a:rPr>
              <a:t>price: </a:t>
            </a:r>
            <a:r>
              <a:rPr lang="en-GB" b="1" dirty="0" smtClean="0">
                <a:latin typeface="Source Code Pro" panose="020B0309030403020204" pitchFamily="49" charset="0"/>
                <a:ea typeface="Source Code Pro" panose="020B0309030403020204" pitchFamily="49" charset="0"/>
              </a:rPr>
              <a:t>	</a:t>
            </a:r>
            <a:r>
              <a:rPr lang="en-GB" sz="1400" dirty="0" smtClean="0"/>
              <a:t>The </a:t>
            </a:r>
            <a:r>
              <a:rPr lang="en-GB" sz="1400" dirty="0"/>
              <a:t>current selling price of the item.</a:t>
            </a:r>
          </a:p>
          <a:p>
            <a:pPr marL="0" lvl="0" indent="0" algn="just"/>
            <a:r>
              <a:rPr lang="en-GB" sz="1400" b="1" dirty="0"/>
              <a:t>● </a:t>
            </a:r>
            <a:r>
              <a:rPr lang="en-GB" b="1" dirty="0">
                <a:latin typeface="Source Code Pro" panose="020B0309030403020204" pitchFamily="49" charset="0"/>
                <a:ea typeface="Source Code Pro" panose="020B0309030403020204" pitchFamily="49" charset="0"/>
              </a:rPr>
              <a:t>sold: </a:t>
            </a:r>
            <a:r>
              <a:rPr lang="en-GB" sz="1400" dirty="0"/>
              <a:t>The number of units sold.</a:t>
            </a:r>
          </a:p>
          <a:p>
            <a:pPr marL="0" lvl="0" indent="0" algn="just"/>
            <a:r>
              <a:rPr lang="en-GB" sz="1400" b="1" dirty="0" smtClean="0"/>
              <a:t>●</a:t>
            </a:r>
            <a:r>
              <a:rPr lang="en-GB" b="1" dirty="0" err="1" smtClean="0">
                <a:latin typeface="Source Code Pro" panose="020B0309030403020204" pitchFamily="49" charset="0"/>
                <a:ea typeface="Source Code Pro" panose="020B0309030403020204" pitchFamily="49" charset="0"/>
              </a:rPr>
              <a:t>tagText</a:t>
            </a:r>
            <a:r>
              <a:rPr lang="en-GB" b="1" dirty="0">
                <a:latin typeface="Source Code Pro" panose="020B0309030403020204" pitchFamily="49" charset="0"/>
                <a:ea typeface="Source Code Pro" panose="020B0309030403020204" pitchFamily="49" charset="0"/>
              </a:rPr>
              <a:t>: </a:t>
            </a:r>
            <a:r>
              <a:rPr lang="en-GB" sz="1400" dirty="0"/>
              <a:t>Additional tags associated with the item (e.g., "Free shipping").</a:t>
            </a:r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About 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Dataset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6004948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GB" sz="1400" b="1" dirty="0"/>
              <a:t>Ethically Collected Data:</a:t>
            </a:r>
          </a:p>
          <a:p>
            <a:pPr marL="0" lvl="0" indent="0" algn="just"/>
            <a:r>
              <a:rPr lang="en-GB" sz="1400" dirty="0"/>
              <a:t>The data was collected in compliance with ethical standards, ensuring respect for </a:t>
            </a:r>
            <a:r>
              <a:rPr lang="en-GB" sz="1400" dirty="0" smtClean="0"/>
              <a:t>user privacy </a:t>
            </a:r>
            <a:r>
              <a:rPr lang="en-GB" sz="1400" dirty="0"/>
              <a:t>and platform terms of service</a:t>
            </a:r>
            <a:r>
              <a:rPr lang="en-GB" sz="1400" dirty="0" smtClean="0"/>
              <a:t>.</a:t>
            </a:r>
          </a:p>
          <a:p>
            <a:pPr marL="0" lvl="0" indent="0" algn="just"/>
            <a:endParaRPr lang="en-GB" sz="1400" dirty="0"/>
          </a:p>
          <a:p>
            <a:pPr marL="0" lvl="0" indent="0" algn="just"/>
            <a:r>
              <a:rPr lang="en-GB" sz="1400" b="1" dirty="0"/>
              <a:t>Acknowledgements:</a:t>
            </a:r>
          </a:p>
          <a:p>
            <a:pPr marL="0" lvl="0" indent="0" algn="just"/>
            <a:r>
              <a:rPr lang="en-GB" sz="1400" dirty="0"/>
              <a:t>This dataset was created with data sourced from </a:t>
            </a:r>
            <a:r>
              <a:rPr lang="en-GB" sz="1400" dirty="0" err="1"/>
              <a:t>AliExpress</a:t>
            </a:r>
            <a:r>
              <a:rPr lang="en-GB" sz="1400" dirty="0"/>
              <a:t>, using </a:t>
            </a:r>
            <a:r>
              <a:rPr lang="en-GB" sz="1400" dirty="0" err="1"/>
              <a:t>Apify</a:t>
            </a:r>
            <a:r>
              <a:rPr lang="en-GB" sz="1400" dirty="0"/>
              <a:t> for </a:t>
            </a:r>
            <a:r>
              <a:rPr lang="en-GB" sz="1400" dirty="0" smtClean="0"/>
              <a:t>scraping. The </a:t>
            </a:r>
            <a:r>
              <a:rPr lang="en-GB" sz="1400" dirty="0"/>
              <a:t>thumbnail image was generously provided by </a:t>
            </a:r>
            <a:r>
              <a:rPr lang="en-GB" sz="1400" dirty="0" err="1"/>
              <a:t>Spacejoy</a:t>
            </a:r>
            <a:r>
              <a:rPr lang="en-GB" sz="1400" dirty="0"/>
              <a:t> on </a:t>
            </a:r>
            <a:r>
              <a:rPr lang="en-GB" sz="1400" dirty="0" err="1"/>
              <a:t>Unsplash</a:t>
            </a:r>
            <a:r>
              <a:rPr lang="en-GB" sz="1400" dirty="0"/>
              <a:t>. We </a:t>
            </a:r>
            <a:r>
              <a:rPr lang="en-GB" sz="1400" dirty="0" smtClean="0"/>
              <a:t>extend our </a:t>
            </a:r>
            <a:r>
              <a:rPr lang="en-GB" sz="1400" dirty="0"/>
              <a:t>gratitude to these parties for their contributions to this dataset.</a:t>
            </a:r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About </a:t>
            </a: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Dataset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Objectives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3314" y="1769738"/>
            <a:ext cx="72522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top-performing and underperforming products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revenue contribution by product and category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price and sales trends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opportunities for pricing and inventory optimization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3"/>
              </a:buBlip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 actionable strategies for sales growth and operational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1361</Words>
  <Application>Microsoft Office PowerPoint</Application>
  <PresentationFormat>On-screen Show (16:9)</PresentationFormat>
  <Paragraphs>320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Source Code Pro</vt:lpstr>
      <vt:lpstr>Alexandria Medium</vt:lpstr>
      <vt:lpstr>Calibri</vt:lpstr>
      <vt:lpstr>Arial</vt:lpstr>
      <vt:lpstr>Albert Sans</vt:lpstr>
      <vt:lpstr>Lead Funnel by Slidesgo</vt:lpstr>
      <vt:lpstr>E-commerce Furniture Dataset 2024</vt:lpstr>
      <vt:lpstr>Introduction</vt:lpstr>
      <vt:lpstr>PowerPoint Presentation</vt:lpstr>
      <vt:lpstr>PowerPoint Presentation</vt:lpstr>
      <vt:lpstr>About Dataset</vt:lpstr>
      <vt:lpstr>About Dataset</vt:lpstr>
      <vt:lpstr>About Dataset</vt:lpstr>
      <vt:lpstr>About Dataset</vt:lpstr>
      <vt:lpstr>Objectives</vt:lpstr>
      <vt:lpstr>Unlocking Data with SQL Queries</vt:lpstr>
      <vt:lpstr>PowerPoint Presentation</vt:lpstr>
      <vt:lpstr>1,794</vt:lpstr>
      <vt:lpstr>₹ 19,72,261.20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Furniture Dataset 2024</dc:title>
  <dc:creator>Pro Gram</dc:creator>
  <cp:lastModifiedBy>Pro Gram</cp:lastModifiedBy>
  <cp:revision>26</cp:revision>
  <dcterms:modified xsi:type="dcterms:W3CDTF">2025-04-27T16:17:37Z</dcterms:modified>
</cp:coreProperties>
</file>