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260" r:id="rId3"/>
    <p:sldId id="274" r:id="rId4"/>
    <p:sldId id="26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10" r:id="rId18"/>
    <p:sldId id="311" r:id="rId19"/>
    <p:sldId id="307" r:id="rId20"/>
  </p:sldIdLst>
  <p:sldSz cx="9144000" cy="5143500" type="screen16x9"/>
  <p:notesSz cx="6858000" cy="9144000"/>
  <p:embeddedFontLst>
    <p:embeddedFont>
      <p:font typeface="Share Tech" panose="020B0604020202020204" charset="0"/>
      <p:regular r:id="rId22"/>
    </p:embeddedFont>
    <p:embeddedFont>
      <p:font typeface="Fira Sans Condensed Medium" panose="020B0604020202020204" charset="0"/>
      <p:regular r:id="rId23"/>
      <p:bold r:id="rId24"/>
      <p:italic r:id="rId25"/>
      <p:boldItalic r:id="rId26"/>
    </p:embeddedFont>
    <p:embeddedFont>
      <p:font typeface="Maven Pro" panose="020B0604020202020204" charset="0"/>
      <p:regular r:id="rId27"/>
      <p:bold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Source Code Pro" panose="020B03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82"/>
    <a:srgbClr val="00355C"/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4F6B78-57F8-4993-B04F-D16FA173FABE}">
  <a:tblStyle styleId="{394F6B78-57F8-4993-B04F-D16FA173FA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109" d="100"/>
          <a:sy n="109" d="100"/>
        </p:scale>
        <p:origin x="70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287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05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870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142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80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622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489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77468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591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86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70e1a7781e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70e1a7781e_1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140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071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2353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1660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c4305b01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c4305b01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826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>
            <a:spLocks noGrp="1"/>
          </p:cNvSpPr>
          <p:nvPr>
            <p:ph type="title" hasCustomPrompt="1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>
            <a:spLocks noGrp="1"/>
          </p:cNvSpPr>
          <p:nvPr>
            <p:ph type="body" idx="1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avLst/>
              <a:gdLst/>
              <a:ahLst/>
              <a:cxnLst/>
              <a:rect l="l" t="t" r="r" b="b"/>
              <a:pathLst>
                <a:path w="103228" h="24535" extrusionOk="0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avLst/>
              <a:gdLst/>
              <a:ahLst/>
              <a:cxnLst/>
              <a:rect l="l" t="t" r="r" b="b"/>
              <a:pathLst>
                <a:path w="103303" h="23829" extrusionOk="0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avLst/>
              <a:gdLst/>
              <a:ahLst/>
              <a:cxnLst/>
              <a:rect l="l" t="t" r="r" b="b"/>
              <a:pathLst>
                <a:path w="1840" h="1580" extrusionOk="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avLst/>
              <a:gdLst/>
              <a:ahLst/>
              <a:cxnLst/>
              <a:rect l="l" t="t" r="r" b="b"/>
              <a:pathLst>
                <a:path w="1840" h="1581" extrusionOk="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avLst/>
              <a:gdLst/>
              <a:ahLst/>
              <a:cxnLst/>
              <a:rect l="l" t="t" r="r" b="b"/>
              <a:pathLst>
                <a:path w="1841" h="1577" extrusionOk="0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avLst/>
              <a:gdLst/>
              <a:ahLst/>
              <a:cxnLst/>
              <a:rect l="l" t="t" r="r" b="b"/>
              <a:pathLst>
                <a:path w="1841" h="1574" extrusionOk="0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avLst/>
              <a:gdLst/>
              <a:ahLst/>
              <a:cxnLst/>
              <a:rect l="l" t="t" r="r" b="b"/>
              <a:pathLst>
                <a:path w="1803" h="1583" extrusionOk="0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avLst/>
              <a:gdLst/>
              <a:ahLst/>
              <a:cxnLst/>
              <a:rect l="l" t="t" r="r" b="b"/>
              <a:pathLst>
                <a:path w="1841" h="1579" extrusionOk="0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avLst/>
              <a:gdLst/>
              <a:ahLst/>
              <a:cxnLst/>
              <a:rect l="l" t="t" r="r" b="b"/>
              <a:pathLst>
                <a:path w="103026" h="26715" extrusionOk="0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avLst/>
              <a:gdLst/>
              <a:ahLst/>
              <a:cxnLst/>
              <a:rect l="l" t="t" r="r" b="b"/>
              <a:pathLst>
                <a:path w="112552" h="153" extrusionOk="0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avLst/>
              <a:gdLst/>
              <a:ahLst/>
              <a:cxnLst/>
              <a:rect l="l" t="t" r="r" b="b"/>
              <a:pathLst>
                <a:path w="1715" h="1594" extrusionOk="0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avLst/>
              <a:gdLst/>
              <a:ahLst/>
              <a:cxnLst/>
              <a:rect l="l" t="t" r="r" b="b"/>
              <a:pathLst>
                <a:path w="1841" h="1581" extrusionOk="0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avLst/>
              <a:gdLst/>
              <a:ahLst/>
              <a:cxnLst/>
              <a:rect l="l" t="t" r="r" b="b"/>
              <a:pathLst>
                <a:path w="1841" h="1578" extrusionOk="0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avLst/>
              <a:gdLst/>
              <a:ahLst/>
              <a:cxnLst/>
              <a:rect l="l" t="t" r="r" b="b"/>
              <a:pathLst>
                <a:path w="1588" h="1576" extrusionOk="0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avLst/>
              <a:gdLst/>
              <a:ahLst/>
              <a:cxnLst/>
              <a:rect l="l" t="t" r="r" b="b"/>
              <a:pathLst>
                <a:path w="1854" h="1574" extrusionOk="0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avLst/>
              <a:gdLst/>
              <a:ahLst/>
              <a:cxnLst/>
              <a:rect l="l" t="t" r="r" b="b"/>
              <a:pathLst>
                <a:path w="1840" h="1574" extrusionOk="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5" r:id="rId4"/>
    <p:sldLayoutId id="2147483658" r:id="rId5"/>
    <p:sldLayoutId id="2147483667" r:id="rId6"/>
    <p:sldLayoutId id="214748366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435;p25"/>
          <p:cNvSpPr txBox="1">
            <a:spLocks/>
          </p:cNvSpPr>
          <p:nvPr/>
        </p:nvSpPr>
        <p:spPr>
          <a:xfrm>
            <a:off x="1855842" y="2652035"/>
            <a:ext cx="5374298" cy="64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GB" dirty="0"/>
              <a:t>Insights on Product, Supplier, Customer &amp; Operational Efficiency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1779181" y="4552182"/>
            <a:ext cx="5585638" cy="642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Analysis by </a:t>
            </a:r>
            <a:r>
              <a:rPr lang="en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Danish Iqbal</a:t>
            </a:r>
            <a:endParaRPr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32631" y="579479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6600" b="1" dirty="0" smtClean="0"/>
              <a:t>Supply </a:t>
            </a:r>
            <a:r>
              <a:rPr lang="en-IN" sz="66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Chain</a:t>
            </a:r>
            <a:r>
              <a:rPr lang="en-IN" sz="6600" b="1" dirty="0" smtClean="0"/>
              <a:t> Management</a:t>
            </a:r>
            <a:endParaRPr sz="6600" b="1" dirty="0"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5"/>
          <p:cNvGrpSpPr/>
          <p:nvPr/>
        </p:nvGrpSpPr>
        <p:grpSpPr>
          <a:xfrm>
            <a:off x="4443490" y="3467334"/>
            <a:ext cx="199001" cy="788362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7.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Lead Time Analysis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160" y="1069300"/>
            <a:ext cx="71020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Identifying gaps in lead times can help pinpoint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bottlenecks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regional inefficiencies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, and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areas for process improvement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In some cases, shipping is slower than manufacturing, indicating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last-mile or logistics delays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955359"/>
              </p:ext>
            </p:extLst>
          </p:nvPr>
        </p:nvGraphicFramePr>
        <p:xfrm>
          <a:off x="1388912" y="2197280"/>
          <a:ext cx="4437730" cy="1885621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31591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1341991">
                  <a:extLst>
                    <a:ext uri="{9D8B030D-6E8A-4147-A177-3AD203B41FA5}">
                      <a16:colId xmlns:a16="http://schemas.microsoft.com/office/drawing/2014/main" val="2978920577"/>
                    </a:ext>
                  </a:extLst>
                </a:gridCol>
                <a:gridCol w="1664148">
                  <a:extLst>
                    <a:ext uri="{9D8B030D-6E8A-4147-A177-3AD203B41FA5}">
                      <a16:colId xmlns:a16="http://schemas.microsoft.com/office/drawing/2014/main" val="3156386748"/>
                    </a:ext>
                  </a:extLst>
                </a:gridCol>
              </a:tblGrid>
              <a:tr h="53033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smtClean="0">
                          <a:effectLst/>
                          <a:latin typeface="Maven Pro" panose="020B0604020202020204" charset="0"/>
                        </a:rPr>
                        <a:t>City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smtClean="0">
                          <a:effectLst/>
                          <a:latin typeface="Maven Pro" panose="020B0604020202020204" charset="0"/>
                        </a:rPr>
                        <a:t>Avg. Manufacturing Time (days)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 smtClean="0">
                          <a:effectLst/>
                          <a:latin typeface="Maven Pro" panose="020B0604020202020204" charset="0"/>
                        </a:rPr>
                        <a:t>Avg. Shipping Time (days)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Bangalore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11.78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16.28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Chennai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18.65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Delhi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13.53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14.6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Kolkata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19.44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  <a:tr h="27105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Mumbai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15.32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83213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0436" y="2170594"/>
            <a:ext cx="196121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Location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</a:t>
            </a:r>
          </a:p>
          <a:p>
            <a:pPr algn="just"/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AVG(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manufacturing_lead_time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avg_manufacturing_lead_time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</a:t>
            </a:r>
          </a:p>
          <a:p>
            <a:pPr algn="just"/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AVG(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shipping_lead_time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avg_shipping_lead_time</a:t>
            </a:r>
            <a:endParaRPr lang="en-GB" sz="10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FROM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supply GROUP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Location</a:t>
            </a:r>
            <a:endParaRPr lang="en-GB" sz="10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BY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Location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18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8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Bottlenecks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160" y="1192410"/>
            <a:ext cx="71020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Long durations may indicate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: 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Supplier delays, Inventory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handling 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inefficiencies, Transportation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or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 route 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issues.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These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SKUs are candidates for process reengineering or vendor review.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75749"/>
              </p:ext>
            </p:extLst>
          </p:nvPr>
        </p:nvGraphicFramePr>
        <p:xfrm>
          <a:off x="1403495" y="2197278"/>
          <a:ext cx="6576168" cy="195409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1435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1131435">
                  <a:extLst>
                    <a:ext uri="{9D8B030D-6E8A-4147-A177-3AD203B41FA5}">
                      <a16:colId xmlns:a16="http://schemas.microsoft.com/office/drawing/2014/main" val="268862662"/>
                    </a:ext>
                  </a:extLst>
                </a:gridCol>
                <a:gridCol w="1131435">
                  <a:extLst>
                    <a:ext uri="{9D8B030D-6E8A-4147-A177-3AD203B41FA5}">
                      <a16:colId xmlns:a16="http://schemas.microsoft.com/office/drawing/2014/main" val="352023665"/>
                    </a:ext>
                  </a:extLst>
                </a:gridCol>
                <a:gridCol w="1060620">
                  <a:extLst>
                    <a:ext uri="{9D8B030D-6E8A-4147-A177-3AD203B41FA5}">
                      <a16:colId xmlns:a16="http://schemas.microsoft.com/office/drawing/2014/main" val="2978920577"/>
                    </a:ext>
                  </a:extLst>
                </a:gridCol>
                <a:gridCol w="1060623">
                  <a:extLst>
                    <a:ext uri="{9D8B030D-6E8A-4147-A177-3AD203B41FA5}">
                      <a16:colId xmlns:a16="http://schemas.microsoft.com/office/drawing/2014/main" val="1149899514"/>
                    </a:ext>
                  </a:extLst>
                </a:gridCol>
                <a:gridCol w="1060620">
                  <a:extLst>
                    <a:ext uri="{9D8B030D-6E8A-4147-A177-3AD203B41FA5}">
                      <a16:colId xmlns:a16="http://schemas.microsoft.com/office/drawing/2014/main" val="3492141461"/>
                    </a:ext>
                  </a:extLst>
                </a:gridCol>
              </a:tblGrid>
              <a:tr h="48051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Product Type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Mfg. </a:t>
                      </a: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Days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Warehouse Days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Ship Days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Total Days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83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Cosmetics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832131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227317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30627" y="4151375"/>
            <a:ext cx="66490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manufacturing_lead_time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shipping_lead_time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stock_lead_times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manufacturing_lead_time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+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shipping_lead_time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+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stock_lead_times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total_supply_chain_time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FROM supply ORDER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total_supply_chain_time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DESC;</a:t>
            </a:r>
          </a:p>
        </p:txBody>
      </p:sp>
    </p:spTree>
    <p:extLst>
      <p:ext uri="{BB962C8B-B14F-4D97-AF65-F5344CB8AC3E}">
        <p14:creationId xmlns:p14="http://schemas.microsoft.com/office/powerpoint/2010/main" val="123880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9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Logistics &amp; Quality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160" y="1315521"/>
            <a:ext cx="71020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Goal: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Identify which transportation options deliver the best balance of speed, cost, and quality.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57384"/>
              </p:ext>
            </p:extLst>
          </p:nvPr>
        </p:nvGraphicFramePr>
        <p:xfrm>
          <a:off x="1415687" y="1900296"/>
          <a:ext cx="3394305" cy="146290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31435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1131435">
                  <a:extLst>
                    <a:ext uri="{9D8B030D-6E8A-4147-A177-3AD203B41FA5}">
                      <a16:colId xmlns:a16="http://schemas.microsoft.com/office/drawing/2014/main" val="268862662"/>
                    </a:ext>
                  </a:extLst>
                </a:gridCol>
                <a:gridCol w="1131435">
                  <a:extLst>
                    <a:ext uri="{9D8B030D-6E8A-4147-A177-3AD203B41FA5}">
                      <a16:colId xmlns:a16="http://schemas.microsoft.com/office/drawing/2014/main" val="352023665"/>
                    </a:ext>
                  </a:extLst>
                </a:gridCol>
              </a:tblGrid>
              <a:tr h="480515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Mode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Avg. Defect Rate (%)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No. of Shipments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Road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Rail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Sea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24559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Air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48916" y="3432462"/>
            <a:ext cx="24976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transportation_modes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ROUND(AVG(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defect_rates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), 2)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avg_defect_rate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COUNT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(*)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num_shipments</a:t>
            </a:r>
            <a:endParaRPr lang="en-GB" sz="10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FROM supply GROUP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transportation_modes</a:t>
            </a:r>
            <a:endParaRPr lang="en-GB" sz="10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BY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avg_defect_rate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4601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10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Inventory Efficiency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0944" y="863081"/>
            <a:ext cx="710202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This analysis surfaces SKUs with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disproportionately low revenue per unit sold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, despite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relatively high stock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or volume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These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products may appear to perform well on paper due to sales quantity or availability, but their per-unit profitability is weak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metric used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:</a:t>
            </a:r>
          </a:p>
          <a:p>
            <a:pPr lvl="2" algn="just">
              <a:buClr>
                <a:schemeClr val="bg1"/>
              </a:buClr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		</a:t>
            </a:r>
            <a:r>
              <a:rPr lang="en-GB" sz="1100" b="1" dirty="0" smtClean="0">
                <a:solidFill>
                  <a:schemeClr val="bg1"/>
                </a:solidFill>
                <a:latin typeface="Maven Pro" panose="020B0604020202020204" charset="0"/>
              </a:rPr>
              <a:t>Revenue per Unit Sold= Total Revenue/Units Sold</a:t>
            </a:r>
            <a:endParaRPr lang="en-GB" sz="1600" b="1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935139"/>
              </p:ext>
            </p:extLst>
          </p:nvPr>
        </p:nvGraphicFramePr>
        <p:xfrm>
          <a:off x="1622952" y="2600015"/>
          <a:ext cx="4875385" cy="12831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75077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975077">
                  <a:extLst>
                    <a:ext uri="{9D8B030D-6E8A-4147-A177-3AD203B41FA5}">
                      <a16:colId xmlns:a16="http://schemas.microsoft.com/office/drawing/2014/main" val="268862662"/>
                    </a:ext>
                  </a:extLst>
                </a:gridCol>
                <a:gridCol w="975077">
                  <a:extLst>
                    <a:ext uri="{9D8B030D-6E8A-4147-A177-3AD203B41FA5}">
                      <a16:colId xmlns:a16="http://schemas.microsoft.com/office/drawing/2014/main" val="2308093215"/>
                    </a:ext>
                  </a:extLst>
                </a:gridCol>
                <a:gridCol w="975077">
                  <a:extLst>
                    <a:ext uri="{9D8B030D-6E8A-4147-A177-3AD203B41FA5}">
                      <a16:colId xmlns:a16="http://schemas.microsoft.com/office/drawing/2014/main" val="352023665"/>
                    </a:ext>
                  </a:extLst>
                </a:gridCol>
                <a:gridCol w="975077">
                  <a:extLst>
                    <a:ext uri="{9D8B030D-6E8A-4147-A177-3AD203B41FA5}">
                      <a16:colId xmlns:a16="http://schemas.microsoft.com/office/drawing/2014/main" val="916865839"/>
                    </a:ext>
                  </a:extLst>
                </a:gridCol>
              </a:tblGrid>
              <a:tr h="42146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Category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Revenue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Units Sold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Revenue/Unit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1.03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Cosmetics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0.74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7411" y="3956745"/>
            <a:ext cx="36680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stock_levels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ROUND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((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stock_levels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/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), 2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stock_to_sales_ratio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FROM</a:t>
            </a:r>
            <a:endParaRPr lang="en-GB" sz="10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supply ORDER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stock_to_sales_ratio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47850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11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Product-Type by Demographics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90944" y="894908"/>
            <a:ext cx="60267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Tailor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marketing, product development, and customer experience strategies. </a:t>
            </a:r>
            <a:endParaRPr lang="en-GB" sz="1600" dirty="0" smtClean="0">
              <a:solidFill>
                <a:schemeClr val="bg1"/>
              </a:solidFill>
              <a:latin typeface="Maven Pro" panose="020B0604020202020204" charset="0"/>
            </a:endParaRP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Metrics: 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Order Count, Units Sold, Total Revenue, Average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Order Value (AOV)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163358"/>
              </p:ext>
            </p:extLst>
          </p:nvPr>
        </p:nvGraphicFramePr>
        <p:xfrm>
          <a:off x="1555896" y="2167199"/>
          <a:ext cx="5484985" cy="12831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96997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1096997">
                  <a:extLst>
                    <a:ext uri="{9D8B030D-6E8A-4147-A177-3AD203B41FA5}">
                      <a16:colId xmlns:a16="http://schemas.microsoft.com/office/drawing/2014/main" val="268862662"/>
                    </a:ext>
                  </a:extLst>
                </a:gridCol>
                <a:gridCol w="1096997">
                  <a:extLst>
                    <a:ext uri="{9D8B030D-6E8A-4147-A177-3AD203B41FA5}">
                      <a16:colId xmlns:a16="http://schemas.microsoft.com/office/drawing/2014/main" val="2308093215"/>
                    </a:ext>
                  </a:extLst>
                </a:gridCol>
                <a:gridCol w="1096997">
                  <a:extLst>
                    <a:ext uri="{9D8B030D-6E8A-4147-A177-3AD203B41FA5}">
                      <a16:colId xmlns:a16="http://schemas.microsoft.com/office/drawing/2014/main" val="352023665"/>
                    </a:ext>
                  </a:extLst>
                </a:gridCol>
                <a:gridCol w="1096997">
                  <a:extLst>
                    <a:ext uri="{9D8B030D-6E8A-4147-A177-3AD203B41FA5}">
                      <a16:colId xmlns:a16="http://schemas.microsoft.com/office/drawing/2014/main" val="916865839"/>
                    </a:ext>
                  </a:extLst>
                </a:gridCol>
              </a:tblGrid>
              <a:tr h="421468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Demographic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Orders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Units Sold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Revenue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Avg. </a:t>
                      </a:r>
                      <a:r>
                        <a:rPr lang="en-IN" sz="11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Order </a:t>
                      </a:r>
                      <a:r>
                        <a:rPr lang="en-IN" sz="1100" b="1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Value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effectLst/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Unknown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15211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173090.1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5583.55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Female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12801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161514.5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6460.58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Male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7507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126634.4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6030.21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215417"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Non-binary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10580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116365.8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5059.38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0835" y="3565040"/>
            <a:ext cx="4503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   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customer_demographics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   COUNT(*)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total_orders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  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SUM(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)AS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total_units_sold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   ROUND(SUM(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), 2)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   ROUND(AVG(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), 2) AS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avg_revenue_per_orderFROM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  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supplyGROUP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BY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customer_demographicsORDER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BY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DESC; </a:t>
            </a:r>
          </a:p>
        </p:txBody>
      </p:sp>
    </p:spTree>
    <p:extLst>
      <p:ext uri="{BB962C8B-B14F-4D97-AF65-F5344CB8AC3E}">
        <p14:creationId xmlns:p14="http://schemas.microsoft.com/office/powerpoint/2010/main" val="382664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Key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Takeaways &amp; Next Steps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21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823" y="989474"/>
            <a:ext cx="739976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Top-Selling SKUs and high-revenue product types are concentrated in skincare and haircare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Some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products with low sales but high production indicate potential overstocking or misaligned demand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High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shipping or manufacturing costs are dragging down profit margins on select SKUs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Lead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times and transportation modes affect defect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rates, air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has the lowest, while road and rail need attention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There’s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clear geographical variation in revenue and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performance, Mumbai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and Kolkata are high-performing cities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Demographic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insights show female and non-binary customers are valuable segments; however, many orders lack customer info ("Unknown").</a:t>
            </a:r>
            <a:endParaRPr lang="en-GB" sz="1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Strategic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Next Steps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21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824" y="989473"/>
            <a:ext cx="73997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Optimize Inventory: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Reassess SKUs with low ROI to avoid overproduction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Cost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Efficiency: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Focus on reducing shipping costs and defects, especially in road/rail transport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Targeted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Marketing: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Double down on high-converting customer groups (e.g., Female &amp; Non-binary) with tailored campaigns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Data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Completeness: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Improve data capture—especially for demographics—to fuel better decision-making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285750" indent="-2857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Geo-Strategy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: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Prioritize top-performing cities for promotions, partnerships, and logistics improvements</a:t>
            </a:r>
            <a:endParaRPr lang="en-GB" sz="1600" b="1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1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Final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Thought: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21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94670" y="989476"/>
            <a:ext cx="59572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bg1"/>
              </a:buClr>
            </a:pPr>
            <a:r>
              <a:rPr lang="en-GB" sz="2400" b="1" dirty="0" smtClean="0">
                <a:solidFill>
                  <a:schemeClr val="bg1"/>
                </a:solidFill>
                <a:latin typeface="Maven Pro" panose="020B0604020202020204" charset="0"/>
              </a:rPr>
              <a:t>What </a:t>
            </a:r>
            <a:r>
              <a:rPr lang="en-GB" sz="2400" b="1" dirty="0">
                <a:solidFill>
                  <a:schemeClr val="bg1"/>
                </a:solidFill>
                <a:latin typeface="Maven Pro" panose="020B0604020202020204" charset="0"/>
              </a:rPr>
              <a:t>gets measured gets managed.</a:t>
            </a:r>
            <a:r>
              <a:rPr lang="en-GB" sz="2400" dirty="0">
                <a:solidFill>
                  <a:schemeClr val="bg1"/>
                </a:solidFill>
                <a:latin typeface="Maven Pro" panose="020B0604020202020204" charset="0"/>
              </a:rPr>
              <a:t> Our data is more than a </a:t>
            </a:r>
            <a:r>
              <a:rPr lang="en-GB" sz="2400" dirty="0" smtClean="0">
                <a:solidFill>
                  <a:schemeClr val="bg1"/>
                </a:solidFill>
                <a:latin typeface="Maven Pro" panose="020B0604020202020204" charset="0"/>
              </a:rPr>
              <a:t>report, it’s </a:t>
            </a:r>
            <a:r>
              <a:rPr lang="en-GB" sz="2400" dirty="0">
                <a:solidFill>
                  <a:schemeClr val="bg1"/>
                </a:solidFill>
                <a:latin typeface="Maven Pro" panose="020B0604020202020204" charset="0"/>
              </a:rPr>
              <a:t>a roadmap to efficiency, profitability, and deeper customer connection</a:t>
            </a:r>
            <a:r>
              <a:rPr lang="en-GB" sz="24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  <a:endParaRPr lang="en-GB" sz="24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Microsoft </a:t>
            </a:r>
            <a:r>
              <a:rPr lang="en-IN" b="1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PowerBI</a:t>
            </a:r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 Dashboard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216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377"/>
          <a:stretch/>
        </p:blipFill>
        <p:spPr>
          <a:xfrm>
            <a:off x="1301197" y="927735"/>
            <a:ext cx="6564837" cy="367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355;p47"/>
          <p:cNvSpPr txBox="1">
            <a:spLocks/>
          </p:cNvSpPr>
          <p:nvPr/>
        </p:nvSpPr>
        <p:spPr>
          <a:xfrm>
            <a:off x="2202586" y="1842827"/>
            <a:ext cx="4563974" cy="11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hare Tech"/>
              <a:buNone/>
              <a:defRPr sz="5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IN" sz="72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THANKS!</a:t>
            </a:r>
            <a:endParaRPr lang="en-IN" sz="7200" b="1" dirty="0">
              <a:solidFill>
                <a:schemeClr val="accent2">
                  <a:lumMod val="20000"/>
                  <a:lumOff val="8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5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1103116" y="2964227"/>
            <a:ext cx="6762914" cy="881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If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you have any 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questions, </a:t>
            </a:r>
          </a:p>
          <a:p>
            <a:pPr marL="0" indent="0"/>
            <a:r>
              <a:rPr lang="en-GB" dirty="0" smtClean="0"/>
              <a:t>please </a:t>
            </a:r>
            <a:r>
              <a:rPr lang="en-GB" dirty="0"/>
              <a:t>write to me at: danishmarazi@gmail.com</a:t>
            </a:r>
            <a:r>
              <a:rPr lang="en-GB" dirty="0" smtClean="0"/>
              <a:t>.</a:t>
            </a:r>
            <a:endParaRPr lang="en-GB" dirty="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1358;p47"/>
          <p:cNvSpPr/>
          <p:nvPr/>
        </p:nvSpPr>
        <p:spPr>
          <a:xfrm>
            <a:off x="0" y="1161359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359;p47"/>
          <p:cNvGrpSpPr/>
          <p:nvPr/>
        </p:nvGrpSpPr>
        <p:grpSpPr>
          <a:xfrm>
            <a:off x="8046681" y="-987147"/>
            <a:ext cx="203789" cy="1274754"/>
            <a:chOff x="2877432" y="975334"/>
            <a:chExt cx="188886" cy="1181531"/>
          </a:xfrm>
        </p:grpSpPr>
        <p:sp>
          <p:nvSpPr>
            <p:cNvPr id="38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1363;p47"/>
          <p:cNvSpPr/>
          <p:nvPr/>
        </p:nvSpPr>
        <p:spPr>
          <a:xfrm>
            <a:off x="9343190" y="-518519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364;p47"/>
          <p:cNvSpPr/>
          <p:nvPr/>
        </p:nvSpPr>
        <p:spPr>
          <a:xfrm>
            <a:off x="400475" y="-495392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50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Understanding the Problem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95" name="Google Shape;595;p29"/>
          <p:cNvSpPr/>
          <p:nvPr/>
        </p:nvSpPr>
        <p:spPr>
          <a:xfrm>
            <a:off x="497653" y="3573239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8824" y="1418143"/>
            <a:ext cx="681829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Supply chain inefficiencies can lead to: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Overstocking or stock outs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High production or shipping costs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Poor customer satisfaction due to delays or defects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Limited visibility into: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Which products are truly profitable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Which suppliers or routes are hurting quality and cost</a:t>
            </a:r>
          </a:p>
          <a:p>
            <a:pPr marL="800100" lvl="1" indent="-34290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How customer demographics affect sales patterns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Maven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3" name="Google Shape;1233;p43"/>
          <p:cNvCxnSpPr>
            <a:endCxn id="1234" idx="1"/>
          </p:cNvCxnSpPr>
          <p:nvPr/>
        </p:nvCxnSpPr>
        <p:spPr>
          <a:xfrm rot="16200000" flipV="1">
            <a:off x="1326938" y="2126112"/>
            <a:ext cx="2287800" cy="979176"/>
          </a:xfrm>
          <a:prstGeom prst="bentConnector4">
            <a:avLst>
              <a:gd name="adj1" fmla="val 36556"/>
              <a:gd name="adj2" fmla="val 12334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43"/>
          <p:cNvSpPr txBox="1">
            <a:spLocks noGrp="1"/>
          </p:cNvSpPr>
          <p:nvPr>
            <p:ph type="title"/>
          </p:nvPr>
        </p:nvSpPr>
        <p:spPr>
          <a:xfrm>
            <a:off x="1981250" y="856650"/>
            <a:ext cx="5181550" cy="12303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72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5,77,604.86</a:t>
            </a:r>
            <a:endParaRPr sz="72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35" name="Google Shape;1235;p43"/>
          <p:cNvSpPr txBox="1">
            <a:spLocks noGrp="1"/>
          </p:cNvSpPr>
          <p:nvPr>
            <p:ph type="body" idx="1"/>
          </p:nvPr>
        </p:nvSpPr>
        <p:spPr>
          <a:xfrm>
            <a:off x="3048050" y="2086950"/>
            <a:ext cx="304795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 smtClean="0"/>
              <a:t>Total Revenue Generated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4216177" y="-6668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Share Tech" panose="020B0604020202020204" charset="0"/>
              </a:rPr>
              <a:t>₹</a:t>
            </a:r>
            <a:endParaRPr lang="en-IN" sz="5400" dirty="0">
              <a:solidFill>
                <a:schemeClr val="accent2">
                  <a:lumMod val="20000"/>
                  <a:lumOff val="80000"/>
                </a:schemeClr>
              </a:solidFill>
              <a:latin typeface="Share Tech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1. Top Selling Products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34254"/>
              </p:ext>
            </p:extLst>
          </p:nvPr>
        </p:nvGraphicFramePr>
        <p:xfrm>
          <a:off x="5599814" y="1139682"/>
          <a:ext cx="2074592" cy="28651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37296">
                  <a:extLst>
                    <a:ext uri="{9D8B030D-6E8A-4147-A177-3AD203B41FA5}">
                      <a16:colId xmlns:a16="http://schemas.microsoft.com/office/drawing/2014/main" val="86565360"/>
                    </a:ext>
                  </a:extLst>
                </a:gridCol>
                <a:gridCol w="1037296">
                  <a:extLst>
                    <a:ext uri="{9D8B030D-6E8A-4147-A177-3AD203B41FA5}">
                      <a16:colId xmlns:a16="http://schemas.microsoft.com/office/drawing/2014/main" val="4136449949"/>
                    </a:ext>
                  </a:extLst>
                </a:gridCol>
              </a:tblGrid>
              <a:tr h="182732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ym typeface="Arial"/>
                        </a:rPr>
                        <a:t>SKU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200" b="1" u="none" strike="noStrike" cap="none" dirty="0">
                          <a:sym typeface="Arial"/>
                        </a:rPr>
                        <a:t>Units Sold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851810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SKU10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996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656441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SKU94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987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802132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SKU9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980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136702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SKU37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963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962302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SKU36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963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896491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SKU11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960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503949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SKU78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946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15565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SKU40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933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604753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SKU44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919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7193787"/>
                  </a:ext>
                </a:extLst>
              </a:tr>
              <a:tr h="1725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SKU91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sym typeface="Arial"/>
                        </a:rPr>
                        <a:t>916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983237"/>
                  </a:ext>
                </a:extLst>
              </a:tr>
            </a:tbl>
          </a:graphicData>
        </a:graphic>
      </p:graphicFrame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18823" y="1139683"/>
            <a:ext cx="498099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These SKUs are consistently outperforming others in unit sales.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SKU10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SKU94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Maven Pro" panose="020B0604020202020204" charset="0"/>
              </a:rPr>
              <a:t> are top performers, nearing 1,000 units sold each.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6167" y="2367109"/>
            <a:ext cx="4446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    SKU, </a:t>
            </a:r>
            <a:r>
              <a:rPr lang="en-GB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SUM(</a:t>
            </a:r>
            <a:r>
              <a:rPr lang="en-GB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total_salesFROM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  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supplyGROUP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BY SKUORDER BY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total_sales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DESCLIMIT 10;</a:t>
            </a:r>
            <a:endParaRPr lang="en-IN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2. Location-wise Revenue Distribution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92896" y="1064304"/>
            <a:ext cx="62016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Mumbai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Kolkata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lead in total revenue, each contributing over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₹137K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Delhi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, despite being a major metro, trails behind in revenue compared to others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These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patterns suggest regional differences in customer demand, brand engagement, or logistical reach.</a:t>
            </a:r>
            <a:endParaRPr lang="en-IN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34187"/>
              </p:ext>
            </p:extLst>
          </p:nvPr>
        </p:nvGraphicFramePr>
        <p:xfrm>
          <a:off x="1287291" y="2765497"/>
          <a:ext cx="1997710" cy="158333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98855">
                  <a:extLst>
                    <a:ext uri="{9D8B030D-6E8A-4147-A177-3AD203B41FA5}">
                      <a16:colId xmlns:a16="http://schemas.microsoft.com/office/drawing/2014/main" val="2702265882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4073751808"/>
                    </a:ext>
                  </a:extLst>
                </a:gridCol>
              </a:tblGrid>
              <a:tr h="13236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200" b="1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Location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200" b="1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Revenue</a:t>
                      </a:r>
                      <a:endParaRPr lang="en-IN" sz="12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125295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Mumbai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137755.02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957534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Kolkata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137077.55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399041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Chennai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119142.84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8425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Bangalore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102601.73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630605"/>
                  </a:ext>
                </a:extLst>
              </a:tr>
              <a:tr h="2618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>
                          <a:latin typeface="Maven Pro" panose="020B0604020202020204" charset="0"/>
                          <a:sym typeface="Arial"/>
                        </a:rPr>
                        <a:t>Delhi</a:t>
                      </a:r>
                      <a:endParaRPr lang="en-IN" sz="1100" b="0" i="0" u="none" strike="noStrike" cap="none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u="none" strike="noStrike" cap="none" dirty="0">
                          <a:latin typeface="Maven Pro" panose="020B0604020202020204" charset="0"/>
                          <a:sym typeface="Arial"/>
                        </a:rPr>
                        <a:t>81027.72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2391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7097" y="2765497"/>
            <a:ext cx="382742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    location, SUM(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total_revenueFROM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  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supplyGROUP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BY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locationORDER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BY </a:t>
            </a:r>
            <a:r>
              <a:rPr lang="en-GB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</a:t>
            </a:r>
            <a:r>
              <a:rPr lang="en-GB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DESC;</a:t>
            </a:r>
            <a:endParaRPr lang="en-IN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2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3.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Revenue by Product Type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07836" y="1070876"/>
            <a:ext cx="6201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Haircare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leads the revenue chart, followed closely by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cosmetics and skincare</a:t>
            </a:r>
            <a:r>
              <a:rPr lang="en-GB" sz="1600" b="1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These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three categories account for a significant share of overall revenue and should be prioritized for promotions and supply chain efficiency.</a:t>
            </a:r>
            <a:endParaRPr lang="en-IN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8840"/>
              </p:ext>
            </p:extLst>
          </p:nvPr>
        </p:nvGraphicFramePr>
        <p:xfrm>
          <a:off x="1169439" y="2475716"/>
          <a:ext cx="3316224" cy="10363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05408">
                  <a:extLst>
                    <a:ext uri="{9D8B030D-6E8A-4147-A177-3AD203B41FA5}">
                      <a16:colId xmlns:a16="http://schemas.microsoft.com/office/drawing/2014/main" val="1447236583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584629812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813568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100" b="1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Product Type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100" b="1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Top SKU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100" b="1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Revenue</a:t>
                      </a:r>
                      <a:endParaRPr lang="en-IN" sz="1100" b="1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01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SKU51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9866.47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807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Cosmetics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SKU38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9692.32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42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SKU31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9655.14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8633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61453" y="3533300"/>
            <a:ext cx="5934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* FROM ( SELECT 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RANK() OVER (</a:t>
            </a:r>
          </a:p>
          <a:p>
            <a:pPr algn="just"/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PARTITION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IN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BY SUM(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DESC)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AS </a:t>
            </a:r>
            <a:r>
              <a:rPr lang="en-IN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sales_rank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SUM(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AS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FROM supply GROUP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ORDER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sales_rank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 )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AS </a:t>
            </a:r>
            <a:r>
              <a:rPr lang="en-IN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fist_supply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WHERE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sales_rank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= 1 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</a:t>
            </a:r>
            <a:r>
              <a:rPr lang="en-IN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total_revenue</a:t>
            </a:r>
            <a:r>
              <a:rPr lang="en-IN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IN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DESC;</a:t>
            </a:r>
          </a:p>
        </p:txBody>
      </p:sp>
    </p:spTree>
    <p:extLst>
      <p:ext uri="{BB962C8B-B14F-4D97-AF65-F5344CB8AC3E}">
        <p14:creationId xmlns:p14="http://schemas.microsoft.com/office/powerpoint/2010/main" val="389964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4.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Inefficiencies in Production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78720" y="989473"/>
            <a:ext cx="62016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Haircare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skincare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dominate this list, with multiple SKUs showing misalignment between manufacturing and demand.</a:t>
            </a:r>
            <a:endParaRPr lang="en-IN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3846"/>
              </p:ext>
            </p:extLst>
          </p:nvPr>
        </p:nvGraphicFramePr>
        <p:xfrm>
          <a:off x="1270297" y="1637420"/>
          <a:ext cx="4283161" cy="324141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2159">
                  <a:extLst>
                    <a:ext uri="{9D8B030D-6E8A-4147-A177-3AD203B41FA5}">
                      <a16:colId xmlns:a16="http://schemas.microsoft.com/office/drawing/2014/main" val="2339263786"/>
                    </a:ext>
                  </a:extLst>
                </a:gridCol>
                <a:gridCol w="785672">
                  <a:extLst>
                    <a:ext uri="{9D8B030D-6E8A-4147-A177-3AD203B41FA5}">
                      <a16:colId xmlns:a16="http://schemas.microsoft.com/office/drawing/2014/main" val="4160183676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1651504578"/>
                    </a:ext>
                  </a:extLst>
                </a:gridCol>
                <a:gridCol w="963168">
                  <a:extLst>
                    <a:ext uri="{9D8B030D-6E8A-4147-A177-3AD203B41FA5}">
                      <a16:colId xmlns:a16="http://schemas.microsoft.com/office/drawing/2014/main" val="3633798232"/>
                    </a:ext>
                  </a:extLst>
                </a:gridCol>
                <a:gridCol w="1237490">
                  <a:extLst>
                    <a:ext uri="{9D8B030D-6E8A-4147-A177-3AD203B41FA5}">
                      <a16:colId xmlns:a16="http://schemas.microsoft.com/office/drawing/2014/main" val="1945097557"/>
                    </a:ext>
                  </a:extLst>
                </a:gridCol>
              </a:tblGrid>
              <a:tr h="357635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SKU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Product Type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Sold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Production Volume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Overproduction Gap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25932272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SKU2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8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971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963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390770259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SKU3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83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937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854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3497678910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SKU25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142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934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792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193059731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SKU45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24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794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770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62264676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SKU76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241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985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744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263358159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SKU70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32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775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743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1312446368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SKU56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93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826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733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1651229274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SKU93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Haircare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114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824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710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3577125157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SKU75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106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759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653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744229433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SKU82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336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955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619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1812241799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SKU8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Cosmetics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150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769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619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3839059566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SKU39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176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791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615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3114297085"/>
                  </a:ext>
                </a:extLst>
              </a:tr>
              <a:tr h="193568"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SKU60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smtClean="0">
                          <a:latin typeface="Maven Pro" panose="020B0604020202020204" charset="0"/>
                        </a:rPr>
                        <a:t>Skincare</a:t>
                      </a:r>
                      <a:endParaRPr lang="en-IN" sz="1100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380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>
                          <a:latin typeface="Maven Pro" panose="020B0604020202020204" charset="0"/>
                        </a:rPr>
                        <a:t>929</a:t>
                      </a: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>
                          <a:latin typeface="Maven Pro" panose="020B0604020202020204" charset="0"/>
                        </a:rPr>
                        <a:t>549</a:t>
                      </a: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676507754"/>
                  </a:ext>
                </a:extLst>
              </a:tr>
              <a:tr h="29830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92275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604066" y="1581824"/>
            <a:ext cx="24426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production_volumes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,(</a:t>
            </a:r>
            <a:r>
              <a:rPr lang="en-GB" sz="12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production_volumes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-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)AS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overproduction_gap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FROM supply WHERE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&lt; (</a:t>
            </a:r>
            <a:r>
              <a:rPr lang="en-GB" sz="12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production_volumes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* 0.5)</a:t>
            </a:r>
          </a:p>
          <a:p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BYoverproduction_gap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DESC;</a:t>
            </a:r>
          </a:p>
        </p:txBody>
      </p:sp>
    </p:spTree>
    <p:extLst>
      <p:ext uri="{BB962C8B-B14F-4D97-AF65-F5344CB8AC3E}">
        <p14:creationId xmlns:p14="http://schemas.microsoft.com/office/powerpoint/2010/main" val="398095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5. 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Cost Outliers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160" y="825693"/>
            <a:ext cx="620162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Many of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products are from the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skincare category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, with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cosmetics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and </a:t>
            </a:r>
            <a:r>
              <a:rPr lang="en-GB" sz="1600" b="1" dirty="0">
                <a:solidFill>
                  <a:schemeClr val="bg1"/>
                </a:solidFill>
                <a:latin typeface="Maven Pro" panose="020B0604020202020204" charset="0"/>
              </a:rPr>
              <a:t>haircare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also appearing in the list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These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products may be low-margin and should be evaluated for cost optimization, sourcing alternatives, or price adjustment.</a:t>
            </a:r>
            <a:endParaRPr lang="en-IN" sz="1600" dirty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457880"/>
              </p:ext>
            </p:extLst>
          </p:nvPr>
        </p:nvGraphicFramePr>
        <p:xfrm>
          <a:off x="1305738" y="2149132"/>
          <a:ext cx="3471825" cy="262417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157275">
                  <a:extLst>
                    <a:ext uri="{9D8B030D-6E8A-4147-A177-3AD203B41FA5}">
                      <a16:colId xmlns:a16="http://schemas.microsoft.com/office/drawing/2014/main" val="2339263786"/>
                    </a:ext>
                  </a:extLst>
                </a:gridCol>
                <a:gridCol w="1157275">
                  <a:extLst>
                    <a:ext uri="{9D8B030D-6E8A-4147-A177-3AD203B41FA5}">
                      <a16:colId xmlns:a16="http://schemas.microsoft.com/office/drawing/2014/main" val="4160183676"/>
                    </a:ext>
                  </a:extLst>
                </a:gridCol>
                <a:gridCol w="1157275">
                  <a:extLst>
                    <a:ext uri="{9D8B030D-6E8A-4147-A177-3AD203B41FA5}">
                      <a16:colId xmlns:a16="http://schemas.microsoft.com/office/drawing/2014/main" val="1651504578"/>
                    </a:ext>
                  </a:extLst>
                </a:gridCol>
              </a:tblGrid>
              <a:tr h="24673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SKU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Product Type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 smtClean="0">
                          <a:latin typeface="Maven Pro" panose="020B0604020202020204" charset="0"/>
                        </a:rPr>
                        <a:t>Mfg.</a:t>
                      </a:r>
                      <a:r>
                        <a:rPr lang="en-GB" sz="1100" b="1" baseline="0" dirty="0" smtClean="0">
                          <a:latin typeface="Maven Pro" panose="020B0604020202020204" charset="0"/>
                        </a:rPr>
                        <a:t> Cost</a:t>
                      </a:r>
                      <a:endParaRPr lang="en-IN" sz="1100" b="1" dirty="0">
                        <a:latin typeface="Maven Pro" panose="020B0604020202020204" charset="0"/>
                      </a:endParaRPr>
                    </a:p>
                  </a:txBody>
                  <a:tcPr marL="30144" marR="30144" marT="15072" marB="15072" anchor="ctr"/>
                </a:tc>
                <a:extLst>
                  <a:ext uri="{0D108BD9-81ED-4DB2-BD59-A6C34878D82A}">
                    <a16:rowId xmlns:a16="http://schemas.microsoft.com/office/drawing/2014/main" val="259322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Cosmetics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99.47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702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Cosmetics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98.61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67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97.83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597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97.73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646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97.12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3581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Haircare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97.11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446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96.53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229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SKU42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Skincare</a:t>
                      </a:r>
                      <a:endParaRPr lang="en-IN" sz="11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100" b="0" i="0" u="none" strike="noStrike" cap="none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96.42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125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400" b="0" i="0" u="none" strike="noStrike" cap="none" dirty="0" smtClean="0">
                          <a:solidFill>
                            <a:schemeClr val="dk1"/>
                          </a:solidFill>
                          <a:latin typeface="Maven Pro" panose="020B0604020202020204" charset="0"/>
                          <a:ea typeface="+mn-ea"/>
                          <a:cs typeface="+mn-cs"/>
                          <a:sym typeface="Arial"/>
                        </a:rPr>
                        <a:t>…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Maven Pro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24179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54258" y="2095654"/>
            <a:ext cx="244265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SKU,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manufacturing_costs</a:t>
            </a:r>
            <a:endParaRPr lang="en-GB" sz="12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FROM supply WHERE 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manufacturing_costs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&gt; (</a:t>
            </a:r>
          </a:p>
          <a:p>
            <a:pPr algn="just"/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AVG(</a:t>
            </a:r>
            <a:r>
              <a:rPr lang="en-GB" sz="12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manufacturing_costs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+ 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STDDEV(</a:t>
            </a:r>
            <a:r>
              <a:rPr lang="en-GB" sz="12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manufacturing_costs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FROM supply)</a:t>
            </a:r>
            <a:endParaRPr lang="en-GB" sz="1200" dirty="0">
              <a:solidFill>
                <a:srgbClr val="FFFF00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  <a:p>
            <a:pPr algn="just"/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</a:t>
            </a:r>
            <a:r>
              <a:rPr lang="en-GB" sz="12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BY    </a:t>
            </a:r>
            <a:r>
              <a:rPr lang="en-GB" sz="12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manufacturing_costs</a:t>
            </a:r>
            <a:r>
              <a:rPr lang="en-GB" sz="12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4979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595723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6</a:t>
            </a: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. Revenue Efficiency</a:t>
            </a:r>
            <a:endParaRPr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Google Shape;689;p32"/>
          <p:cNvSpPr txBox="1">
            <a:spLocks/>
          </p:cNvSpPr>
          <p:nvPr/>
        </p:nvSpPr>
        <p:spPr>
          <a:xfrm>
            <a:off x="618824" y="989474"/>
            <a:ext cx="7915575" cy="3552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14160" y="1006346"/>
            <a:ext cx="6201623" cy="1203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Products with low revenue per unit may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have:</a:t>
            </a:r>
          </a:p>
          <a:p>
            <a:pPr lvl="8" algn="just">
              <a:buClr>
                <a:schemeClr val="bg1"/>
              </a:buClr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    Lower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pricing strategy</a:t>
            </a:r>
          </a:p>
          <a:p>
            <a:pPr lvl="3" algn="just">
              <a:buClr>
                <a:schemeClr val="bg1"/>
              </a:buClr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    Discounted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selling</a:t>
            </a:r>
          </a:p>
          <a:p>
            <a:pPr lvl="2" algn="just">
              <a:buClr>
                <a:schemeClr val="bg1"/>
              </a:buClr>
            </a:pP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 </a:t>
            </a:r>
            <a:r>
              <a:rPr lang="en-GB" sz="1600" dirty="0" smtClean="0">
                <a:solidFill>
                  <a:schemeClr val="bg1"/>
                </a:solidFill>
                <a:latin typeface="Maven Pro" panose="020B0604020202020204" charset="0"/>
              </a:rPr>
              <a:t>    High </a:t>
            </a:r>
            <a:r>
              <a:rPr lang="en-GB" sz="1600" dirty="0">
                <a:solidFill>
                  <a:schemeClr val="bg1"/>
                </a:solidFill>
                <a:latin typeface="Maven Pro" panose="020B0604020202020204" charset="0"/>
              </a:rPr>
              <a:t>production or shipping costs eating into margins</a:t>
            </a:r>
            <a:endParaRPr lang="en-IN" sz="1600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71450" lvl="2" indent="-171450" algn="just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600" dirty="0" smtClean="0">
              <a:solidFill>
                <a:schemeClr val="bg1"/>
              </a:solidFill>
              <a:latin typeface="Maven Pro" panose="020B060402020202020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67768"/>
              </p:ext>
            </p:extLst>
          </p:nvPr>
        </p:nvGraphicFramePr>
        <p:xfrm>
          <a:off x="1388911" y="2197278"/>
          <a:ext cx="4239257" cy="16459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74242">
                  <a:extLst>
                    <a:ext uri="{9D8B030D-6E8A-4147-A177-3AD203B41FA5}">
                      <a16:colId xmlns:a16="http://schemas.microsoft.com/office/drawing/2014/main" val="3004306765"/>
                    </a:ext>
                  </a:extLst>
                </a:gridCol>
                <a:gridCol w="1114705">
                  <a:extLst>
                    <a:ext uri="{9D8B030D-6E8A-4147-A177-3AD203B41FA5}">
                      <a16:colId xmlns:a16="http://schemas.microsoft.com/office/drawing/2014/main" val="2978920577"/>
                    </a:ext>
                  </a:extLst>
                </a:gridCol>
                <a:gridCol w="1013368">
                  <a:extLst>
                    <a:ext uri="{9D8B030D-6E8A-4147-A177-3AD203B41FA5}">
                      <a16:colId xmlns:a16="http://schemas.microsoft.com/office/drawing/2014/main" val="3156386748"/>
                    </a:ext>
                  </a:extLst>
                </a:gridCol>
                <a:gridCol w="861363">
                  <a:extLst>
                    <a:ext uri="{9D8B030D-6E8A-4147-A177-3AD203B41FA5}">
                      <a16:colId xmlns:a16="http://schemas.microsoft.com/office/drawing/2014/main" val="3549637734"/>
                    </a:ext>
                  </a:extLst>
                </a:gridCol>
                <a:gridCol w="675579">
                  <a:extLst>
                    <a:ext uri="{9D8B030D-6E8A-4147-A177-3AD203B41FA5}">
                      <a16:colId xmlns:a16="http://schemas.microsoft.com/office/drawing/2014/main" val="224790265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Maven Pro" panose="020B0604020202020204" charset="0"/>
                        </a:rPr>
                        <a:t>SKU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Maven Pro" panose="020B0604020202020204" charset="0"/>
                        </a:rPr>
                        <a:t>Product Type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Maven Pro" panose="020B0604020202020204" charset="0"/>
                        </a:rPr>
                        <a:t>Revenue (₹)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Maven Pro" panose="020B0604020202020204" charset="0"/>
                        </a:rPr>
                        <a:t>Units Sold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effectLst/>
                          <a:latin typeface="Maven Pro" panose="020B0604020202020204" charset="0"/>
                        </a:rPr>
                        <a:t>₹ / Unit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74232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SKU78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Haircare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1,292.46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946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₹ 1.37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537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SKU91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Cosmetics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1,935.21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916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2.11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80294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SKU59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Cosmetics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1,061.62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484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2.19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0956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SKU58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Skincare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₹ 2,021.15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896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2.26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412893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SKU10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Skincare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Maven Pro" panose="020B0604020202020204" charset="0"/>
                        </a:rPr>
                        <a:t>₹ 2,330.97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996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Maven Pro" panose="020B0604020202020204" charset="0"/>
                        </a:rPr>
                        <a:t>₹ 2.34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283213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59956" y="2209472"/>
            <a:ext cx="24426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SELECT 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SKU,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product_type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,</a:t>
            </a:r>
          </a:p>
          <a:p>
            <a:pPr algn="just"/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/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AS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revenue_per_unit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FROM     supply WHERE   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(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revenue_generated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/ </a:t>
            </a:r>
            <a:r>
              <a:rPr lang="en-GB" sz="1000" dirty="0" err="1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number_of_products_sold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) &lt; 10  -- adjust threshold as needed</a:t>
            </a:r>
          </a:p>
          <a:p>
            <a:pPr algn="just"/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ORDER BY </a:t>
            </a:r>
            <a:r>
              <a:rPr lang="en-GB" sz="1000" dirty="0" err="1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revenue_per_unit</a:t>
            </a:r>
            <a:r>
              <a:rPr lang="en-GB" sz="1000" dirty="0" smtClean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 </a:t>
            </a:r>
            <a:r>
              <a:rPr lang="en-GB" sz="1000" dirty="0">
                <a:solidFill>
                  <a:srgbClr val="FFFF00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ASC;</a:t>
            </a:r>
          </a:p>
        </p:txBody>
      </p:sp>
    </p:spTree>
    <p:extLst>
      <p:ext uri="{BB962C8B-B14F-4D97-AF65-F5344CB8AC3E}">
        <p14:creationId xmlns:p14="http://schemas.microsoft.com/office/powerpoint/2010/main" val="140506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1370</Words>
  <Application>Microsoft Office PowerPoint</Application>
  <PresentationFormat>On-screen Show (16:9)</PresentationFormat>
  <Paragraphs>402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Share Tech</vt:lpstr>
      <vt:lpstr>Fira Sans Condensed Medium</vt:lpstr>
      <vt:lpstr>Maven Pro</vt:lpstr>
      <vt:lpstr>Segoe UI Black</vt:lpstr>
      <vt:lpstr>Source Code Pro</vt:lpstr>
      <vt:lpstr>Arial</vt:lpstr>
      <vt:lpstr>Data Science Consulting by Slidesgo</vt:lpstr>
      <vt:lpstr>Supply Chain Management</vt:lpstr>
      <vt:lpstr>Understanding the Problem</vt:lpstr>
      <vt:lpstr>5,77,604.86</vt:lpstr>
      <vt:lpstr>1. Top Selling Products</vt:lpstr>
      <vt:lpstr>2. Location-wise Revenue Distribution</vt:lpstr>
      <vt:lpstr>3. Revenue by Product Type</vt:lpstr>
      <vt:lpstr>4. Inefficiencies in Production</vt:lpstr>
      <vt:lpstr>5. Cost Outliers</vt:lpstr>
      <vt:lpstr>6. Revenue Efficiency</vt:lpstr>
      <vt:lpstr>7. Lead Time Analysis</vt:lpstr>
      <vt:lpstr>8. Bottlenecks</vt:lpstr>
      <vt:lpstr>9. Logistics &amp; Quality</vt:lpstr>
      <vt:lpstr>10. Inventory Efficiency</vt:lpstr>
      <vt:lpstr>11. Product-Type by Demographics</vt:lpstr>
      <vt:lpstr>Key Takeaways &amp; Next Steps</vt:lpstr>
      <vt:lpstr>Strategic Next Steps</vt:lpstr>
      <vt:lpstr>Final Thought:</vt:lpstr>
      <vt:lpstr>Microsoft PowerBI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creator>Pro Gram</dc:creator>
  <cp:lastModifiedBy>Pro Gram</cp:lastModifiedBy>
  <cp:revision>36</cp:revision>
  <dcterms:modified xsi:type="dcterms:W3CDTF">2025-04-20T09:18:15Z</dcterms:modified>
</cp:coreProperties>
</file>