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448" r:id="rId5"/>
    <p:sldId id="2463" r:id="rId6"/>
    <p:sldId id="2462" r:id="rId7"/>
    <p:sldId id="2451" r:id="rId8"/>
    <p:sldId id="2506" r:id="rId9"/>
    <p:sldId id="2519" r:id="rId10"/>
    <p:sldId id="2529" r:id="rId11"/>
    <p:sldId id="2525" r:id="rId12"/>
    <p:sldId id="2530" r:id="rId13"/>
    <p:sldId id="2526" r:id="rId14"/>
    <p:sldId id="2521" r:id="rId15"/>
    <p:sldId id="2523" r:id="rId16"/>
    <p:sldId id="2508" r:id="rId17"/>
    <p:sldId id="2531" r:id="rId18"/>
    <p:sldId id="2513" r:id="rId19"/>
    <p:sldId id="259" r:id="rId20"/>
    <p:sldId id="2509" r:id="rId21"/>
    <p:sldId id="2533" r:id="rId22"/>
    <p:sldId id="2534" r:id="rId23"/>
    <p:sldId id="2532" r:id="rId24"/>
    <p:sldId id="2535" r:id="rId25"/>
    <p:sldId id="2536" r:id="rId26"/>
    <p:sldId id="2537" r:id="rId27"/>
    <p:sldId id="2541" r:id="rId28"/>
    <p:sldId id="2510" r:id="rId29"/>
    <p:sldId id="2542" r:id="rId30"/>
    <p:sldId id="2515" r:id="rId31"/>
    <p:sldId id="2543" r:id="rId32"/>
    <p:sldId id="2516" r:id="rId33"/>
    <p:sldId id="2517" r:id="rId34"/>
    <p:sldId id="2540" r:id="rId35"/>
    <p:sldId id="2544" r:id="rId36"/>
    <p:sldId id="2545" r:id="rId37"/>
    <p:sldId id="2450" r:id="rId38"/>
    <p:sldId id="250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32069-BD84-497D-D6AC-0DCB7D66A9F4}" v="263" dt="2023-08-23T19:22:37.736"/>
    <p1510:client id="{0A033D4D-ED29-228E-DA2C-24E117759CD2}" v="45" dt="2023-08-15T13:06:23.897"/>
    <p1510:client id="{0DB62DF1-7C5B-56BE-C708-2F927EB644B1}" v="3" dt="2023-08-11T16:36:56.739"/>
    <p1510:client id="{0E824274-8252-F54D-5EA5-F5C41081B0CB}" v="27" dt="2023-08-15T08:45:18.850"/>
    <p1510:client id="{20432C6D-B5E0-FCA8-7A94-1F2DBD7238EE}" v="305" dt="2023-08-23T22:36:21.545"/>
    <p1510:client id="{268ACAA4-826F-08FA-F886-1B5023EAF1D1}" v="104" dt="2023-08-24T05:11:52.557"/>
    <p1510:client id="{2B3D669D-F776-AB5A-F088-16AC207D889D}" v="269" dt="2023-08-04T15:44:41.569"/>
    <p1510:client id="{2B949E48-89D0-3A37-2F5D-5472A3FBA31D}" v="223" dt="2023-08-23T17:10:28.199"/>
    <p1510:client id="{2E5E48EE-DF17-211E-8507-D7D88C44F02D}" v="15" dt="2023-08-09T08:33:24.454"/>
    <p1510:client id="{360A548B-161F-8220-0A7E-9F5C97F2684F}" v="6" dt="2023-08-11T14:19:09.305"/>
    <p1510:client id="{380A76CE-9994-FF04-9FE3-2BFF8C6CCA8A}" v="280" dt="2023-08-08T17:21:57.529"/>
    <p1510:client id="{3AA36000-99E9-9CCA-C2DD-A4C3415BEBC0}" v="163" dt="2023-08-15T11:49:16.314"/>
    <p1510:client id="{40A989EB-2AA1-06DC-1334-B552B15778A9}" v="38" dt="2023-08-21T13:26:38.249"/>
    <p1510:client id="{4514645A-0B31-A956-A077-9571B68566BA}" v="295" dt="2023-08-24T04:58:34.004"/>
    <p1510:client id="{4661CE39-A875-4665-A887-25B8935C7DE7}" v="31" dt="2023-08-07T08:24:47.767"/>
    <p1510:client id="{4E0CCA3C-ED82-509F-22A2-6C9AF6C25504}" v="443" dt="2023-08-23T23:26:28.168"/>
    <p1510:client id="{54B29DD9-E667-9738-D540-2555FE9FBE2F}" v="56" dt="2023-08-18T16:47:09.008"/>
    <p1510:client id="{55FFBD91-8F78-CF5F-C33C-167DCBD764C6}" v="129" dt="2023-08-15T14:36:29.007"/>
    <p1510:client id="{5C1A948C-AB02-461C-A562-E4F185214A05}" v="92" dt="2023-08-15T13:19:07.267"/>
    <p1510:client id="{6831ED31-96A6-032A-B37B-3C0748E41A0D}" v="78" dt="2023-08-21T13:46:51.450"/>
    <p1510:client id="{6FB2A6BD-DD76-690D-1B96-152388F73494}" v="192" dt="2023-08-23T20:40:20.898"/>
    <p1510:client id="{708D5EA9-1B10-62A9-6D23-DBDE0CB36925}" v="163" dt="2023-08-23T23:38:52.187"/>
    <p1510:client id="{74755B8E-E2D3-17D4-090C-0B39DFF97C10}" v="67" dt="2023-08-08T10:10:12.875"/>
    <p1510:client id="{7518CB01-166E-9C42-2069-27BAD48DB7D5}" v="310" dt="2023-08-05T19:09:35.238"/>
    <p1510:client id="{78CF5C1B-51AB-06F0-E87F-F2180D595CF4}" v="58" dt="2023-08-18T09:47:04.952"/>
    <p1510:client id="{7A06C67E-048F-D1CF-497D-F9DEA153CFE3}" v="329" dt="2023-08-09T09:39:43.270"/>
    <p1510:client id="{81444A37-4FED-7A0A-284B-1AFC9F25438B}" v="305" dt="2023-08-08T11:05:06.915"/>
    <p1510:client id="{81F7D8DA-899E-08D7-FD9C-FFBF0F19D12C}" v="87" dt="2023-08-21T08:25:11.341"/>
    <p1510:client id="{842DCBB5-6F4C-3E59-1688-377D6DEBE4C2}" v="242" dt="2023-08-23T17:45:29.991"/>
    <p1510:client id="{894501A5-B345-8708-EEAD-DEFF91E96C0E}" v="268" dt="2023-08-08T19:01:25.845"/>
    <p1510:client id="{8F9C17F2-AF7B-6819-26B9-603882A5D7F9}" v="270" dt="2023-08-08T12:24:21.546"/>
    <p1510:client id="{94EDD601-931E-DE67-3158-C91A6E156B86}" v="316" dt="2023-08-04T14:48:43.264"/>
    <p1510:client id="{97069EDD-F62D-29D2-8F5A-92EF329B3EB1}" v="60" dt="2023-08-15T10:37:05.114"/>
    <p1510:client id="{9BAE3D10-40C4-0214-60F0-2A0F33580056}" v="102" dt="2023-08-15T15:43:54.189"/>
    <p1510:client id="{A1C109A2-07E0-64F8-C17D-C87A807A8601}" v="82" dt="2023-08-15T14:45:39.737"/>
    <p1510:client id="{A3833DB0-E3A1-C506-8958-514B6184AAC6}" v="2" dt="2023-08-11T17:39:03.619"/>
    <p1510:client id="{A5F792A5-3953-D079-9D38-41E708FEE69B}" v="227" dt="2023-08-21T16:19:54.677"/>
    <p1510:client id="{A94D651A-B34C-4EB2-4C49-85414DD67C35}" v="130" dt="2023-08-08T13:06:47.313"/>
    <p1510:client id="{A9F677BB-0E47-4813-4A3D-1DFE7CD250AD}" v="346" dt="2023-08-23T08:13:24.143"/>
    <p1510:client id="{ADA35306-990D-B079-F65A-95ED09D773AD}" v="281" dt="2023-08-21T12:32:39.706"/>
    <p1510:client id="{AFD56559-A2F1-81B3-82F2-475DF87E2E64}" v="97" dt="2023-08-09T11:15:07.979"/>
    <p1510:client id="{B04BD3AE-C4E3-AC39-5486-115603C61BCB}" v="79" dt="2023-08-07T15:46:10.989"/>
    <p1510:client id="{B12116D6-2C39-636B-9F77-23857B026374}" v="2" dt="2023-08-24T05:13:23.623"/>
    <p1510:client id="{B2D2012C-88DA-DE3F-5603-E6F2DC06C445}" v="134" dt="2023-08-23T16:15:49.340"/>
    <p1510:client id="{B6601060-1DD2-CE51-BA8D-94870D9A24D2}" v="3" dt="2023-08-24T06:07:06.289"/>
    <p1510:client id="{B72B33E3-8C03-807D-9B04-7F6FCA8C9A3D}" v="138" dt="2023-08-21T17:06:27.220"/>
    <p1510:client id="{C299402F-86A4-428E-9560-99B5AC3ADA31}" v="1" dt="2020-08-24T22:27:47.032"/>
    <p1510:client id="{C2B2DB33-31A4-84B5-DE34-64A29A32E141}" v="125" dt="2023-08-09T11:01:15.998"/>
    <p1510:client id="{C4106C48-BE89-CFAF-F5E6-E32D905299A2}" v="515" dt="2023-08-23T18:41:43.155"/>
    <p1510:client id="{C9F11711-11B0-CD4F-495F-3B759CCC5472}" v="65" dt="2023-08-22T16:12:14.607"/>
    <p1510:client id="{CA2D21AE-8769-5924-DD1C-9B697BD9D1B8}" v="294" dt="2023-08-24T06:17:56.710"/>
    <p1510:client id="{CADAF7CE-FF14-95D1-8CBF-BB4F01EBC6A7}" v="21" dt="2023-08-11T16:54:31.592"/>
    <p1510:client id="{CF34D2C1-AD7A-47E1-D86A-B2F0FA120EE5}" v="16" dt="2023-08-22T06:22:27.920"/>
    <p1510:client id="{D94674B1-8124-D1C4-A500-43098496700D}" v="366" dt="2023-08-08T17:42:10.888"/>
    <p1510:client id="{D9AF094B-852E-D2F8-2C7F-F17308BC2073}" v="2" dt="2023-08-09T12:40:10.079"/>
    <p1510:client id="{DD15D081-D13B-6F78-1661-4CF4BE197E33}" v="217" dt="2023-08-07T16:35:07.994"/>
    <p1510:client id="{DE597082-6105-69F5-CFF1-C2538D287705}" v="33" dt="2023-08-23T21:41:20.167"/>
    <p1510:client id="{E0EA0C11-BEE3-2777-2B5B-2D94F39D5DE3}" v="113" dt="2023-08-08T14:13:07.649"/>
    <p1510:client id="{E16FA9E6-2A2E-B138-F2B5-3F0825D9635D}" v="165" dt="2023-08-07T17:05:12.837"/>
    <p1510:client id="{E340A40F-0538-2138-8777-C48C938CC943}" v="209" dt="2023-08-04T14:12:20.587"/>
    <p1510:client id="{EB4EAB2D-FEBE-4FB4-00F4-0C57E6C6DD8D}" v="62" dt="2023-08-15T10:59:46.196"/>
    <p1510:client id="{EE22A042-65DB-B510-D1B0-EBBFF1FBB21A}" v="122" dt="2023-08-23T21:25:00.806"/>
    <p1510:client id="{F388BE6B-043B-21C8-2EE1-67DF70DA304F}" v="55" dt="2023-08-24T05:34:15.5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43"/>
      </p:cViewPr>
      <p:guideLst>
        <p:guide orient="horz" pos="1992"/>
        <p:guide pos="3840"/>
        <p:guide orient="horz" pos="14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09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31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8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15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94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48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7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44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49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98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40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975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60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73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490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11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5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84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86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64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95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04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19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00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0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9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A logo with a red circle and a white background&#10;&#10;Description automatically generated">
            <a:extLst>
              <a:ext uri="{FF2B5EF4-FFF2-40B4-BE49-F238E27FC236}">
                <a16:creationId xmlns:a16="http://schemas.microsoft.com/office/drawing/2014/main" id="{E432A835-BDB3-1C3E-72B1-6BBB2BFD8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" y="-3372"/>
            <a:ext cx="9336618" cy="476924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B4B55AB-8676-8EC2-CF5E-79673AB97A3E}"/>
              </a:ext>
            </a:extLst>
          </p:cNvPr>
          <p:cNvSpPr/>
          <p:nvPr/>
        </p:nvSpPr>
        <p:spPr>
          <a:xfrm>
            <a:off x="3466041" y="791105"/>
            <a:ext cx="2455332" cy="238124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0" descr="A red and white logo&#10;&#10;Description automatically generated">
            <a:extLst>
              <a:ext uri="{FF2B5EF4-FFF2-40B4-BE49-F238E27FC236}">
                <a16:creationId xmlns:a16="http://schemas.microsoft.com/office/drawing/2014/main" id="{31A9E71A-106D-3291-6646-7FCF0E58E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068" y="988483"/>
            <a:ext cx="2023534" cy="1981200"/>
          </a:xfrm>
          <a:prstGeom prst="rect">
            <a:avLst/>
          </a:prstGeom>
        </p:spPr>
      </p:pic>
      <p:sp>
        <p:nvSpPr>
          <p:cNvPr id="5" name="Title 8">
            <a:extLst>
              <a:ext uri="{FF2B5EF4-FFF2-40B4-BE49-F238E27FC236}">
                <a16:creationId xmlns:a16="http://schemas.microsoft.com/office/drawing/2014/main" id="{D8163540-3FBB-5C3F-EDC2-FDA74A9B91B8}"/>
              </a:ext>
            </a:extLst>
          </p:cNvPr>
          <p:cNvSpPr txBox="1">
            <a:spLocks/>
          </p:cNvSpPr>
          <p:nvPr/>
        </p:nvSpPr>
        <p:spPr>
          <a:xfrm>
            <a:off x="7655135" y="6372746"/>
            <a:ext cx="1861822" cy="3776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54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>
                <a:solidFill>
                  <a:srgbClr val="FFFFFF"/>
                </a:solidFill>
                <a:cs typeface="Calibri Light"/>
              </a:rPr>
              <a:t>CADM – Open source</a:t>
            </a:r>
            <a:br>
              <a:rPr lang="en-US" sz="1400" b="1">
                <a:solidFill>
                  <a:srgbClr val="FFFFFF"/>
                </a:solidFill>
                <a:cs typeface="Calibri Light"/>
              </a:rPr>
            </a:br>
            <a:endParaRPr lang="en-US" sz="1400" b="1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6" name="Picture 6" descr="A black background with grey and white text&#10;&#10;Description automatically generated">
            <a:extLst>
              <a:ext uri="{FF2B5EF4-FFF2-40B4-BE49-F238E27FC236}">
                <a16:creationId xmlns:a16="http://schemas.microsoft.com/office/drawing/2014/main" id="{ABFD8DA9-878B-88CE-7CFF-DE41D61D6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1436" y="50297"/>
            <a:ext cx="1308643" cy="484846"/>
          </a:xfrm>
          <a:prstGeom prst="rect">
            <a:avLst/>
          </a:prstGeom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75ADA2C3-94DF-1BEA-8C7C-81A9151DAE44}"/>
              </a:ext>
            </a:extLst>
          </p:cNvPr>
          <p:cNvSpPr>
            <a:spLocks noGrp="1"/>
          </p:cNvSpPr>
          <p:nvPr/>
        </p:nvSpPr>
        <p:spPr>
          <a:xfrm>
            <a:off x="7343985" y="5331345"/>
            <a:ext cx="2486239" cy="10866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54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cap="none">
                <a:cs typeface="Calibri Light"/>
              </a:rPr>
              <a:t>Session 2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3" y="490424"/>
            <a:ext cx="4832431" cy="464871"/>
          </a:xfrm>
        </p:spPr>
        <p:txBody>
          <a:bodyPr/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800" b="1">
                <a:ea typeface="+mn-lt"/>
                <a:cs typeface="+mn-lt"/>
              </a:rPr>
              <a:t>Example of Property</a:t>
            </a:r>
            <a:r>
              <a:rPr lang="en-US" sz="1800" b="1"/>
              <a:t> Binding</a:t>
            </a:r>
            <a:endParaRPr lang="en-US" sz="1800" b="1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dirty="0" smtClean="0"/>
              <a:t>10</a:t>
            </a:fld>
            <a:endParaRPr lang="en-US"/>
          </a:p>
        </p:txBody>
      </p:sp>
      <p:pic>
        <p:nvPicPr>
          <p:cNvPr id="7" name="Picture 6" descr="A black background with grey and white text&#10;&#10;Description automatically generated">
            <a:extLst>
              <a:ext uri="{FF2B5EF4-FFF2-40B4-BE49-F238E27FC236}">
                <a16:creationId xmlns:a16="http://schemas.microsoft.com/office/drawing/2014/main" id="{442280E6-7B8F-6CEB-702D-AFA38266A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436" y="50297"/>
            <a:ext cx="1308643" cy="484846"/>
          </a:xfrm>
          <a:prstGeom prst="rect">
            <a:avLst/>
          </a:prstGeom>
        </p:spPr>
      </p:pic>
      <p:pic>
        <p:nvPicPr>
          <p:cNvPr id="2" name="Picture 1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ACE729A7-5054-4CE7-7194-B574242D1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714" y="2436980"/>
            <a:ext cx="4888591" cy="34361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636CE6-D70F-36E4-2C79-3FABA599F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9419" y="1329673"/>
            <a:ext cx="5239766" cy="7722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4409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19587" y="729362"/>
            <a:ext cx="3604765" cy="464871"/>
          </a:xfrm>
        </p:spPr>
        <p:txBody>
          <a:bodyPr/>
          <a:lstStyle/>
          <a:p>
            <a:r>
              <a:rPr lang="en-US" sz="1800" b="1">
                <a:ea typeface="+mn-lt"/>
                <a:cs typeface="+mn-lt"/>
              </a:rPr>
              <a:t>Property Binding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dirty="0" smtClean="0"/>
              <a:t>11</a:t>
            </a:fld>
            <a:endParaRPr lang="en-US"/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A74F3DC4-E056-67C0-53E6-AFCC599EAEE2}"/>
              </a:ext>
            </a:extLst>
          </p:cNvPr>
          <p:cNvSpPr txBox="1">
            <a:spLocks/>
          </p:cNvSpPr>
          <p:nvPr/>
        </p:nvSpPr>
        <p:spPr>
          <a:xfrm>
            <a:off x="5730419" y="1406786"/>
            <a:ext cx="6198971" cy="8842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cap="none">
                <a:ea typeface="+mj-lt"/>
                <a:cs typeface="+mj-lt"/>
              </a:rPr>
              <a:t>The property binding has special syntaxes for setting the class &amp; styles</a:t>
            </a:r>
          </a:p>
          <a:p>
            <a:pPr marL="285750" indent="-285750">
              <a:buFont typeface="Arial"/>
              <a:buChar char="•"/>
            </a:pPr>
            <a:r>
              <a:rPr lang="en-US" sz="1400" b="1" cap="none">
                <a:ea typeface="Calibri Light"/>
                <a:cs typeface="Calibri Light"/>
              </a:rPr>
              <a:t>Class Binding</a:t>
            </a:r>
          </a:p>
          <a:p>
            <a:pPr marL="285750" indent="-285750">
              <a:buFont typeface="Arial"/>
              <a:buChar char="•"/>
            </a:pPr>
            <a:r>
              <a:rPr lang="en-US" sz="1400" b="1" cap="none">
                <a:ea typeface="Calibri Light"/>
                <a:cs typeface="Calibri Light"/>
              </a:rPr>
              <a:t>Style Binding</a:t>
            </a:r>
          </a:p>
          <a:p>
            <a:pPr marL="285750" indent="-285750">
              <a:buFont typeface="Arial"/>
              <a:buChar char="•"/>
            </a:pPr>
            <a:r>
              <a:rPr lang="en-US" sz="1400" b="1" cap="none">
                <a:ea typeface="Calibri Light"/>
                <a:cs typeface="Calibri Light"/>
              </a:rPr>
              <a:t>Attribute Binding</a:t>
            </a:r>
          </a:p>
          <a:p>
            <a:r>
              <a:rPr lang="en-US" sz="1400" b="1" cap="none">
                <a:ea typeface="+mj-lt"/>
                <a:cs typeface="+mj-lt"/>
              </a:rPr>
              <a:t>Class Binding:</a:t>
            </a:r>
            <a:r>
              <a:rPr lang="en-US" sz="1400" cap="none">
                <a:ea typeface="+mj-lt"/>
                <a:cs typeface="+mj-lt"/>
              </a:rPr>
              <a:t> Class binding is used to conditionally apply CSS classes to HTML elements. This is especially useful for changing the styling of elements dynamically.</a:t>
            </a:r>
          </a:p>
          <a:p>
            <a:r>
              <a:rPr lang="en-US" sz="1400" b="1" cap="none">
                <a:ea typeface="+mj-lt"/>
                <a:cs typeface="+mj-lt"/>
              </a:rPr>
              <a:t>Style Binding:</a:t>
            </a:r>
            <a:r>
              <a:rPr lang="en-US" sz="1400" cap="none">
                <a:ea typeface="+mj-lt"/>
                <a:cs typeface="+mj-lt"/>
              </a:rPr>
              <a:t> Style binding allows you to dynamically set inline styles on HTML elements. This gives you fine-grained control over element styling.</a:t>
            </a:r>
          </a:p>
          <a:p>
            <a:r>
              <a:rPr lang="en-US" sz="1400" b="1" cap="none">
                <a:ea typeface="+mj-lt"/>
                <a:cs typeface="+mj-lt"/>
              </a:rPr>
              <a:t>Attribute Binding: </a:t>
            </a:r>
            <a:r>
              <a:rPr lang="en-US" sz="1400" cap="none">
                <a:ea typeface="+mj-lt"/>
                <a:cs typeface="+mj-lt"/>
              </a:rPr>
              <a:t>Allows you to set HTML attributes conditionally or dynamically. This is useful when you need to modify attributes that aren't directly bound using property binding</a:t>
            </a:r>
            <a:endParaRPr lang="en-US" sz="1400">
              <a:ea typeface="Calibri Light"/>
              <a:cs typeface="Calibri Light"/>
            </a:endParaRPr>
          </a:p>
        </p:txBody>
      </p:sp>
      <p:pic>
        <p:nvPicPr>
          <p:cNvPr id="42" name="Picture 42" descr="A logo in space with stars and a letter&#10;&#10;Description automatically generated">
            <a:extLst>
              <a:ext uri="{FF2B5EF4-FFF2-40B4-BE49-F238E27FC236}">
                <a16:creationId xmlns:a16="http://schemas.microsoft.com/office/drawing/2014/main" id="{5319F5B0-3561-76D5-B402-826A312031C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7821" r="27821"/>
          <a:stretch/>
        </p:blipFill>
        <p:spPr/>
      </p:pic>
      <p:pic>
        <p:nvPicPr>
          <p:cNvPr id="7" name="Picture 6" descr="A black background with grey and white text&#10;&#10;Description automatically generated">
            <a:extLst>
              <a:ext uri="{FF2B5EF4-FFF2-40B4-BE49-F238E27FC236}">
                <a16:creationId xmlns:a16="http://schemas.microsoft.com/office/drawing/2014/main" id="{442280E6-7B8F-6CEB-702D-AFA38266A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1436" y="50297"/>
            <a:ext cx="1308643" cy="48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19588" y="729362"/>
            <a:ext cx="2758098" cy="464871"/>
          </a:xfrm>
        </p:spPr>
        <p:txBody>
          <a:bodyPr/>
          <a:lstStyle/>
          <a:p>
            <a:r>
              <a:rPr lang="en-US" sz="1800" b="1">
                <a:ea typeface="+mn-lt"/>
                <a:cs typeface="+mn-lt"/>
              </a:rPr>
              <a:t>Event Binding</a:t>
            </a:r>
            <a:endParaRPr lang="en-US" sz="180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dirty="0" smtClean="0"/>
              <a:t>12</a:t>
            </a:fld>
            <a:endParaRPr lang="en-US"/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A74F3DC4-E056-67C0-53E6-AFCC599EAEE2}"/>
              </a:ext>
            </a:extLst>
          </p:cNvPr>
          <p:cNvSpPr txBox="1">
            <a:spLocks/>
          </p:cNvSpPr>
          <p:nvPr/>
        </p:nvSpPr>
        <p:spPr>
          <a:xfrm>
            <a:off x="5614002" y="1343286"/>
            <a:ext cx="5934388" cy="8842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b="1" cap="none"/>
              <a:t>From View To Component</a:t>
            </a:r>
            <a:endParaRPr lang="en-US" cap="none">
              <a:cs typeface="Calibri Light"/>
            </a:endParaRPr>
          </a:p>
          <a:p>
            <a:r>
              <a:rPr lang="en-US" sz="1400" b="1" cap="none">
                <a:ea typeface="+mj-lt"/>
                <a:cs typeface="+mj-lt"/>
              </a:rPr>
              <a:t>Event Binding: </a:t>
            </a:r>
            <a:r>
              <a:rPr lang="en-US" sz="1400" cap="none">
                <a:ea typeface="+mj-lt"/>
                <a:cs typeface="+mj-lt"/>
              </a:rPr>
              <a:t>Event</a:t>
            </a:r>
            <a:r>
              <a:rPr lang="en-US" sz="1400" cap="none">
                <a:solidFill>
                  <a:srgbClr val="000000"/>
                </a:solidFill>
                <a:ea typeface="+mj-lt"/>
                <a:cs typeface="+mj-lt"/>
              </a:rPr>
              <a:t> binding allows us to bind events such as keystrokes, clicks, hover, touch, </a:t>
            </a:r>
            <a:r>
              <a:rPr lang="en-US" sz="1400" cap="none" err="1">
                <a:solidFill>
                  <a:srgbClr val="000000"/>
                </a:solidFill>
                <a:ea typeface="+mj-lt"/>
                <a:cs typeface="+mj-lt"/>
              </a:rPr>
              <a:t>etc</a:t>
            </a:r>
            <a:r>
              <a:rPr lang="en-US" sz="1400" cap="none">
                <a:solidFill>
                  <a:srgbClr val="000000"/>
                </a:solidFill>
                <a:ea typeface="+mj-lt"/>
                <a:cs typeface="+mj-lt"/>
              </a:rPr>
              <a:t> to a method in component.</a:t>
            </a:r>
          </a:p>
          <a:p>
            <a:r>
              <a:rPr lang="en-US" sz="1400" cap="none">
                <a:ea typeface="+mj-lt"/>
                <a:cs typeface="+mj-lt"/>
              </a:rPr>
              <a:t>For Example:-</a:t>
            </a:r>
            <a:endParaRPr lang="en-US">
              <a:ea typeface="+mj-lt"/>
              <a:cs typeface="+mj-lt"/>
            </a:endParaRPr>
          </a:p>
          <a:p>
            <a:pPr marL="571500" indent="-228600">
              <a:buFont typeface="Arial"/>
              <a:buChar char="•"/>
            </a:pPr>
            <a:r>
              <a:rPr lang="en-US" sz="1400" cap="none">
                <a:ea typeface="+mj-lt"/>
                <a:cs typeface="+mj-lt"/>
              </a:rPr>
              <a:t>when the user changes input in a text box, we can update the model in the component, run some validations, etc. </a:t>
            </a:r>
            <a:endParaRPr lang="en-US">
              <a:ea typeface="+mj-lt"/>
              <a:cs typeface="+mj-lt"/>
            </a:endParaRPr>
          </a:p>
          <a:p>
            <a:pPr marL="571500" indent="-228600">
              <a:buFont typeface="Arial"/>
              <a:buChar char="•"/>
            </a:pPr>
            <a:r>
              <a:rPr lang="en-US" sz="1400" cap="none">
                <a:ea typeface="+mj-lt"/>
                <a:cs typeface="+mj-lt"/>
              </a:rPr>
              <a:t>When the user submits the button, we can then save the model to the backend server.</a:t>
            </a:r>
            <a:endParaRPr lang="en-US">
              <a:cs typeface="Calibri Light"/>
            </a:endParaRPr>
          </a:p>
        </p:txBody>
      </p:sp>
      <p:pic>
        <p:nvPicPr>
          <p:cNvPr id="42" name="Picture 42" descr="A logo in space with stars and a letter&#10;&#10;Description automatically generated">
            <a:extLst>
              <a:ext uri="{FF2B5EF4-FFF2-40B4-BE49-F238E27FC236}">
                <a16:creationId xmlns:a16="http://schemas.microsoft.com/office/drawing/2014/main" id="{5319F5B0-3561-76D5-B402-826A312031C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7821" r="27821"/>
          <a:stretch/>
        </p:blipFill>
        <p:spPr/>
      </p:pic>
      <p:pic>
        <p:nvPicPr>
          <p:cNvPr id="7" name="Picture 6" descr="A black background with grey and white text&#10;&#10;Description automatically generated">
            <a:extLst>
              <a:ext uri="{FF2B5EF4-FFF2-40B4-BE49-F238E27FC236}">
                <a16:creationId xmlns:a16="http://schemas.microsoft.com/office/drawing/2014/main" id="{442280E6-7B8F-6CEB-702D-AFA38266A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1436" y="50297"/>
            <a:ext cx="1308643" cy="48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1" y="493173"/>
            <a:ext cx="4440848" cy="464871"/>
          </a:xfrm>
        </p:spPr>
        <p:txBody>
          <a:bodyPr/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800" b="1"/>
              <a:t>Example of Event Binding</a:t>
            </a:r>
            <a:endParaRPr lang="en-US" sz="1800" b="1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dirty="0" smtClean="0"/>
              <a:t>13</a:t>
            </a:fld>
            <a:endParaRPr lang="en-US"/>
          </a:p>
        </p:txBody>
      </p:sp>
      <p:pic>
        <p:nvPicPr>
          <p:cNvPr id="7" name="Picture 6" descr="A black background with grey and white text&#10;&#10;Description automatically generated">
            <a:extLst>
              <a:ext uri="{FF2B5EF4-FFF2-40B4-BE49-F238E27FC236}">
                <a16:creationId xmlns:a16="http://schemas.microsoft.com/office/drawing/2014/main" id="{442280E6-7B8F-6CEB-702D-AFA38266A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436" y="50297"/>
            <a:ext cx="1308643" cy="484846"/>
          </a:xfrm>
          <a:prstGeom prst="rect">
            <a:avLst/>
          </a:prstGeom>
        </p:spPr>
      </p:pic>
      <p:pic>
        <p:nvPicPr>
          <p:cNvPr id="9" name="Picture 8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FB90E29E-2124-3759-4243-A2D23278A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519" y="2952968"/>
            <a:ext cx="5426172" cy="30807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0D40650-1A0B-2CA3-5592-734051C93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519" y="1555986"/>
            <a:ext cx="5426174" cy="7830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5461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19588" y="729362"/>
            <a:ext cx="3117931" cy="464871"/>
          </a:xfrm>
        </p:spPr>
        <p:txBody>
          <a:bodyPr/>
          <a:lstStyle/>
          <a:p>
            <a:r>
              <a:rPr lang="en-US" sz="1800" b="1">
                <a:ea typeface="+mn-lt"/>
                <a:cs typeface="+mn-lt"/>
              </a:rPr>
              <a:t>Two Way Binding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dirty="0" smtClean="0"/>
              <a:t>14</a:t>
            </a:fld>
            <a:endParaRPr lang="en-US"/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A74F3DC4-E056-67C0-53E6-AFCC599EAEE2}"/>
              </a:ext>
            </a:extLst>
          </p:cNvPr>
          <p:cNvSpPr txBox="1">
            <a:spLocks/>
          </p:cNvSpPr>
          <p:nvPr/>
        </p:nvSpPr>
        <p:spPr>
          <a:xfrm>
            <a:off x="5614002" y="1343286"/>
            <a:ext cx="6336554" cy="8842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400" cap="none">
                <a:latin typeface="Calibri"/>
                <a:ea typeface="+mj-lt"/>
                <a:cs typeface="+mj-lt"/>
              </a:rPr>
              <a:t>Angular provides a mechanism called two-way binding to establish synchronization between a component's property and an input element's value.</a:t>
            </a:r>
            <a:endParaRPr lang="en-US" sz="1400" cap="none">
              <a:latin typeface="Calibri"/>
              <a:cs typeface="Calibri"/>
            </a:endParaRPr>
          </a:p>
          <a:p>
            <a:pPr algn="just"/>
            <a:r>
              <a:rPr lang="en-US" sz="1400" cap="none">
                <a:latin typeface="Calibri"/>
                <a:ea typeface="+mj-lt"/>
                <a:cs typeface="+mj-lt"/>
              </a:rPr>
              <a:t>It combines </a:t>
            </a:r>
            <a:r>
              <a:rPr lang="en-US" sz="1400" b="1" cap="none">
                <a:latin typeface="Calibri"/>
                <a:ea typeface="+mj-lt"/>
                <a:cs typeface="+mj-lt"/>
              </a:rPr>
              <a:t>property binding</a:t>
            </a:r>
            <a:r>
              <a:rPr lang="en-US" sz="1400" cap="none">
                <a:latin typeface="Calibri"/>
                <a:ea typeface="+mj-lt"/>
                <a:cs typeface="+mj-lt"/>
              </a:rPr>
              <a:t> and </a:t>
            </a:r>
            <a:r>
              <a:rPr lang="en-US" sz="1400" b="1" cap="none">
                <a:latin typeface="Calibri"/>
                <a:ea typeface="+mj-lt"/>
                <a:cs typeface="+mj-lt"/>
              </a:rPr>
              <a:t>event binding</a:t>
            </a:r>
            <a:r>
              <a:rPr lang="en-US" sz="1400" cap="none">
                <a:latin typeface="Calibri"/>
                <a:ea typeface="+mj-lt"/>
                <a:cs typeface="+mj-lt"/>
              </a:rPr>
              <a:t> to enable real-time updates in both directions.</a:t>
            </a:r>
            <a:endParaRPr lang="en-US" sz="1400" cap="none">
              <a:latin typeface="Calibri"/>
              <a:cs typeface="Calibri" panose="020F0502020204030204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sz="1400" b="1" cap="none">
                <a:latin typeface="Calibri"/>
                <a:ea typeface="+mj-lt"/>
                <a:cs typeface="+mj-lt"/>
              </a:rPr>
              <a:t>Syntax:</a:t>
            </a:r>
            <a:endParaRPr lang="en-US" sz="1400">
              <a:latin typeface="Calibri"/>
              <a:cs typeface="Calibri Light" panose="020F0302020204030204"/>
            </a:endParaRPr>
          </a:p>
          <a:p>
            <a:pPr marL="628650" lvl="1" indent="-171450" algn="just">
              <a:buFont typeface="Arial"/>
              <a:buChar char="•"/>
            </a:pPr>
            <a:r>
              <a:rPr lang="en-US" sz="1400">
                <a:latin typeface="Calibri"/>
                <a:ea typeface="+mj-lt"/>
                <a:cs typeface="+mj-lt"/>
              </a:rPr>
              <a:t>Use the </a:t>
            </a:r>
            <a:r>
              <a:rPr lang="en-US" sz="1400" b="1">
                <a:latin typeface="Calibri"/>
                <a:cs typeface="Calibri"/>
              </a:rPr>
              <a:t>[(</a:t>
            </a:r>
            <a:r>
              <a:rPr lang="en-US" sz="1400" b="1" err="1">
                <a:latin typeface="Calibri"/>
                <a:cs typeface="Calibri"/>
              </a:rPr>
              <a:t>ngModel</a:t>
            </a:r>
            <a:r>
              <a:rPr lang="en-US" sz="1400" b="1">
                <a:latin typeface="Calibri"/>
                <a:cs typeface="Calibri"/>
              </a:rPr>
              <a:t>)]</a:t>
            </a:r>
            <a:r>
              <a:rPr lang="en-US" sz="1400">
                <a:latin typeface="Calibri"/>
                <a:ea typeface="+mj-lt"/>
                <a:cs typeface="+mj-lt"/>
              </a:rPr>
              <a:t> directive to achieve two-way binding.</a:t>
            </a:r>
            <a:endParaRPr lang="en-US" sz="1400">
              <a:latin typeface="Calibri"/>
              <a:cs typeface="Calibri" panose="020F0502020204030204"/>
            </a:endParaRPr>
          </a:p>
          <a:p>
            <a:pPr marL="628650" lvl="1" indent="-171450" algn="just">
              <a:buFont typeface="Arial"/>
              <a:buChar char="•"/>
            </a:pPr>
            <a:r>
              <a:rPr lang="en-US" sz="1400">
                <a:latin typeface="Calibri"/>
                <a:ea typeface="+mj-lt"/>
                <a:cs typeface="+mj-lt"/>
              </a:rPr>
              <a:t>It binds the value of an input element to a component property and updates the component property when the input's value changes.</a:t>
            </a:r>
            <a:endParaRPr lang="en-US" sz="1400">
              <a:latin typeface="Calibri"/>
              <a:cs typeface="Calibri" panose="020F0502020204030204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sz="1400" b="1" cap="none">
                <a:latin typeface="Calibri"/>
                <a:ea typeface="+mj-lt"/>
                <a:cs typeface="+mj-lt"/>
              </a:rPr>
              <a:t>Usage:</a:t>
            </a:r>
            <a:endParaRPr lang="en-US" sz="1400">
              <a:latin typeface="Calibri"/>
              <a:cs typeface="Calibri Light" panose="020F0302020204030204"/>
            </a:endParaRPr>
          </a:p>
          <a:p>
            <a:pPr marL="628650" lvl="1" indent="-171450" algn="just">
              <a:buFont typeface="Arial"/>
              <a:buChar char="•"/>
            </a:pPr>
            <a:r>
              <a:rPr lang="en-US" sz="1400">
                <a:latin typeface="Calibri"/>
                <a:ea typeface="+mj-lt"/>
                <a:cs typeface="+mj-lt"/>
              </a:rPr>
              <a:t>In the template, bind an input element using </a:t>
            </a:r>
            <a:r>
              <a:rPr lang="en-US" sz="1400" b="1">
                <a:latin typeface="Calibri"/>
                <a:cs typeface="Calibri"/>
              </a:rPr>
              <a:t>[(</a:t>
            </a:r>
            <a:r>
              <a:rPr lang="en-US" sz="1400" b="1" err="1">
                <a:latin typeface="Calibri"/>
                <a:cs typeface="Calibri"/>
              </a:rPr>
              <a:t>ngModel</a:t>
            </a:r>
            <a:r>
              <a:rPr lang="en-US" sz="1400" b="1">
                <a:latin typeface="Calibri"/>
                <a:cs typeface="Calibri"/>
              </a:rPr>
              <a:t>)]="</a:t>
            </a:r>
            <a:r>
              <a:rPr lang="en-US" sz="1400" b="1" err="1">
                <a:latin typeface="Calibri"/>
                <a:cs typeface="Calibri"/>
              </a:rPr>
              <a:t>propertyName</a:t>
            </a:r>
            <a:r>
              <a:rPr lang="en-US" sz="1400" b="1">
                <a:latin typeface="Calibri"/>
                <a:cs typeface="Calibri"/>
              </a:rPr>
              <a:t>"</a:t>
            </a:r>
            <a:r>
              <a:rPr lang="en-US" sz="1400">
                <a:latin typeface="Calibri"/>
                <a:ea typeface="+mj-lt"/>
                <a:cs typeface="+mj-lt"/>
              </a:rPr>
              <a:t>.</a:t>
            </a:r>
            <a:endParaRPr lang="en-US" sz="1400">
              <a:latin typeface="Calibri"/>
              <a:cs typeface="Calibri" panose="020F0502020204030204"/>
            </a:endParaRPr>
          </a:p>
          <a:p>
            <a:pPr marL="628650" lvl="1" indent="-171450" algn="just">
              <a:buFont typeface="Arial"/>
              <a:buChar char="•"/>
            </a:pPr>
            <a:r>
              <a:rPr lang="en-US" sz="1400">
                <a:latin typeface="Calibri"/>
                <a:ea typeface="+mj-lt"/>
                <a:cs typeface="+mj-lt"/>
              </a:rPr>
              <a:t>The </a:t>
            </a:r>
            <a:r>
              <a:rPr lang="en-US" sz="1400" b="1" err="1">
                <a:latin typeface="Calibri"/>
                <a:cs typeface="Calibri"/>
              </a:rPr>
              <a:t>propertyName</a:t>
            </a:r>
            <a:r>
              <a:rPr lang="en-US" sz="1400">
                <a:latin typeface="Calibri"/>
                <a:ea typeface="+mj-lt"/>
                <a:cs typeface="+mj-lt"/>
              </a:rPr>
              <a:t> is a property in the component that will be synchronized with the input's value.</a:t>
            </a:r>
            <a:endParaRPr lang="en-US" sz="1400">
              <a:latin typeface="Calibri"/>
              <a:cs typeface="Calibri" panose="020F0502020204030204"/>
            </a:endParaRPr>
          </a:p>
          <a:p>
            <a:pPr algn="just"/>
            <a:endParaRPr lang="en-US" sz="1400" cap="none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1400" b="1" cap="none">
              <a:latin typeface="Calibri"/>
              <a:cs typeface="Calibri Light"/>
            </a:endParaRPr>
          </a:p>
        </p:txBody>
      </p:sp>
      <p:pic>
        <p:nvPicPr>
          <p:cNvPr id="42" name="Picture 42" descr="A logo in space with stars and a letter&#10;&#10;Description automatically generated">
            <a:extLst>
              <a:ext uri="{FF2B5EF4-FFF2-40B4-BE49-F238E27FC236}">
                <a16:creationId xmlns:a16="http://schemas.microsoft.com/office/drawing/2014/main" id="{5319F5B0-3561-76D5-B402-826A312031C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7821" r="27821"/>
          <a:stretch/>
        </p:blipFill>
        <p:spPr/>
      </p:pic>
      <p:pic>
        <p:nvPicPr>
          <p:cNvPr id="7" name="Picture 6" descr="A black background with grey and white text&#10;&#10;Description automatically generated">
            <a:extLst>
              <a:ext uri="{FF2B5EF4-FFF2-40B4-BE49-F238E27FC236}">
                <a16:creationId xmlns:a16="http://schemas.microsoft.com/office/drawing/2014/main" id="{442280E6-7B8F-6CEB-702D-AFA38266A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1436" y="50297"/>
            <a:ext cx="1308643" cy="48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7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3" y="503757"/>
            <a:ext cx="4589014" cy="496621"/>
          </a:xfrm>
        </p:spPr>
        <p:txBody>
          <a:bodyPr/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800" b="1"/>
              <a:t>Example of Two-Way Binding</a:t>
            </a:r>
            <a:endParaRPr lang="en-US" sz="180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dirty="0" smtClean="0"/>
              <a:t>15</a:t>
            </a:fld>
            <a:endParaRPr lang="en-US"/>
          </a:p>
        </p:txBody>
      </p:sp>
      <p:pic>
        <p:nvPicPr>
          <p:cNvPr id="7" name="Picture 6" descr="A black background with grey and white text&#10;&#10;Description automatically generated">
            <a:extLst>
              <a:ext uri="{FF2B5EF4-FFF2-40B4-BE49-F238E27FC236}">
                <a16:creationId xmlns:a16="http://schemas.microsoft.com/office/drawing/2014/main" id="{442280E6-7B8F-6CEB-702D-AFA38266A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436" y="50297"/>
            <a:ext cx="1308643" cy="484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A8517C-1206-3491-1225-87AE7EF8C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650" y="1571420"/>
            <a:ext cx="6616700" cy="8047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A computer code with text on it&#10;&#10;Description automatically generated">
            <a:extLst>
              <a:ext uri="{FF2B5EF4-FFF2-40B4-BE49-F238E27FC236}">
                <a16:creationId xmlns:a16="http://schemas.microsoft.com/office/drawing/2014/main" id="{12109035-8B40-3DB5-DFBE-84739864D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2317" y="3129337"/>
            <a:ext cx="6447366" cy="26524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9578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61135"/>
            <a:ext cx="5897218" cy="884238"/>
          </a:xfrm>
        </p:spPr>
        <p:txBody>
          <a:bodyPr/>
          <a:lstStyle/>
          <a:p>
            <a:r>
              <a:rPr lang="en-US" cap="none">
                <a:latin typeface="Calibri Light"/>
                <a:cs typeface="Calibri Light"/>
              </a:rPr>
              <a:t>Pipes in Angular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165138"/>
            <a:ext cx="1751907" cy="464871"/>
          </a:xfrm>
        </p:spPr>
        <p:txBody>
          <a:bodyPr/>
          <a:lstStyle/>
          <a:p>
            <a:r>
              <a:rPr lang="en-US" sz="1600" b="1">
                <a:solidFill>
                  <a:srgbClr val="FFFFFF"/>
                </a:solidFill>
                <a:latin typeface="Calibri"/>
                <a:ea typeface="+mn-lt"/>
                <a:cs typeface="Calibri"/>
              </a:rPr>
              <a:t>Pipes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dirty="0" smtClean="0"/>
              <a:t>16</a:t>
            </a:fld>
            <a:endParaRPr lang="en-US"/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A74F3DC4-E056-67C0-53E6-AFCC599EAEE2}"/>
              </a:ext>
            </a:extLst>
          </p:cNvPr>
          <p:cNvSpPr txBox="1">
            <a:spLocks/>
          </p:cNvSpPr>
          <p:nvPr/>
        </p:nvSpPr>
        <p:spPr>
          <a:xfrm>
            <a:off x="6164765" y="1876460"/>
            <a:ext cx="5934388" cy="8842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cap="none" dirty="0">
                <a:solidFill>
                  <a:srgbClr val="000000"/>
                </a:solidFill>
                <a:latin typeface="Calibri"/>
                <a:ea typeface="+mj-lt"/>
                <a:cs typeface="+mj-lt"/>
              </a:rPr>
              <a:t>Pipes in Angular are used to transform and format data before displaying it in templates </a:t>
            </a:r>
            <a:r>
              <a:rPr lang="en-US" sz="1200" cap="none" dirty="0">
                <a:solidFill>
                  <a:srgbClr val="000000"/>
                </a:solidFill>
                <a:latin typeface="Calibri"/>
                <a:ea typeface="+mj-lt"/>
                <a:cs typeface="Calibri Light"/>
              </a:rPr>
              <a:t>without changing the source value.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200" cap="none" dirty="0">
                <a:latin typeface="Calibri"/>
                <a:ea typeface="+mj-lt"/>
                <a:cs typeface="+mj-lt"/>
              </a:rPr>
              <a:t>Pipes are applied within interpolation expressions </a:t>
            </a:r>
            <a:r>
              <a:rPr lang="en-US" sz="1200" b="1" cap="none" dirty="0">
                <a:latin typeface="Calibri"/>
                <a:ea typeface="+mj-lt"/>
                <a:cs typeface="Calibri"/>
              </a:rPr>
              <a:t>{{ ... }}</a:t>
            </a:r>
            <a:r>
              <a:rPr lang="en-US" sz="1200" cap="none" dirty="0">
                <a:latin typeface="Calibri"/>
                <a:ea typeface="+mj-lt"/>
                <a:cs typeface="+mj-lt"/>
              </a:rPr>
              <a:t> in templates.</a:t>
            </a:r>
            <a:endParaRPr lang="en-US" sz="1200" dirty="0">
              <a:latin typeface="Calibri"/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1200" cap="none" dirty="0">
                <a:latin typeface="Calibri"/>
                <a:ea typeface="+mj-lt"/>
                <a:cs typeface="+mj-lt"/>
              </a:rPr>
              <a:t>Angular provides a set of built-in pipes for common transformations, and you can also create your own custom pipes</a:t>
            </a:r>
            <a:endParaRPr lang="en-US" sz="1200" dirty="0">
              <a:latin typeface="Calibri"/>
              <a:ea typeface="+mj-lt"/>
              <a:cs typeface="+mj-lt"/>
            </a:endParaRPr>
          </a:p>
          <a:p>
            <a:r>
              <a:rPr lang="en-US" sz="1200" b="1" cap="none" dirty="0">
                <a:latin typeface="Calibri"/>
                <a:ea typeface="+mj-lt"/>
                <a:cs typeface="+mj-lt"/>
              </a:rPr>
              <a:t>Built-in Pipes</a:t>
            </a:r>
            <a:r>
              <a:rPr lang="en-US" sz="1200" cap="none" dirty="0">
                <a:latin typeface="Calibri"/>
                <a:ea typeface="+mj-lt"/>
                <a:cs typeface="+mj-lt"/>
              </a:rPr>
              <a:t>:</a:t>
            </a:r>
            <a:endParaRPr lang="en-US" sz="1200" dirty="0">
              <a:latin typeface="Calibri"/>
              <a:ea typeface="+mj-lt"/>
              <a:cs typeface="+mj-lt"/>
            </a:endParaRPr>
          </a:p>
          <a:p>
            <a:pPr marL="742950" lvl="1" indent="-285750">
              <a:lnSpc>
                <a:spcPct val="100000"/>
              </a:lnSpc>
              <a:buFont typeface="Arial"/>
              <a:buChar char="•"/>
            </a:pPr>
            <a:r>
              <a:rPr lang="en-US" sz="1200" b="1" dirty="0">
                <a:latin typeface="Calibri"/>
                <a:ea typeface="+mj-lt"/>
                <a:cs typeface="Calibri"/>
              </a:rPr>
              <a:t>uppercase</a:t>
            </a:r>
            <a:r>
              <a:rPr lang="en-US" sz="1200" dirty="0">
                <a:latin typeface="Calibri"/>
                <a:ea typeface="+mj-lt"/>
                <a:cs typeface="+mj-lt"/>
              </a:rPr>
              <a:t> and </a:t>
            </a:r>
            <a:r>
              <a:rPr lang="en-US" sz="1200" b="1" dirty="0">
                <a:latin typeface="Calibri"/>
                <a:ea typeface="+mj-lt"/>
                <a:cs typeface="Calibri"/>
              </a:rPr>
              <a:t>lowercase</a:t>
            </a:r>
            <a:r>
              <a:rPr lang="en-US" sz="1200" dirty="0">
                <a:latin typeface="Calibri"/>
                <a:ea typeface="+mj-lt"/>
                <a:cs typeface="+mj-lt"/>
              </a:rPr>
              <a:t>: Convert text </a:t>
            </a:r>
            <a:r>
              <a:rPr lang="en-US" sz="1200" cap="none" dirty="0">
                <a:latin typeface="Calibri"/>
                <a:ea typeface="+mj-lt"/>
                <a:cs typeface="+mj-lt"/>
              </a:rPr>
              <a:t>to </a:t>
            </a:r>
            <a:r>
              <a:rPr lang="en-US" sz="1200" dirty="0">
                <a:latin typeface="Calibri"/>
                <a:ea typeface="+mj-lt"/>
                <a:cs typeface="+mj-lt"/>
              </a:rPr>
              <a:t>uppercase or lowercase.</a:t>
            </a:r>
            <a:endParaRPr lang="en-US" sz="1200" dirty="0">
              <a:latin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buFont typeface="Arial"/>
              <a:buChar char="•"/>
            </a:pPr>
            <a:r>
              <a:rPr lang="en-US" sz="1200" b="1" dirty="0">
                <a:latin typeface="Calibri"/>
                <a:ea typeface="+mj-lt"/>
                <a:cs typeface="Calibri"/>
              </a:rPr>
              <a:t>date</a:t>
            </a:r>
            <a:r>
              <a:rPr lang="en-US" sz="1200" dirty="0">
                <a:latin typeface="Calibri"/>
                <a:ea typeface="+mj-lt"/>
                <a:cs typeface="+mj-lt"/>
              </a:rPr>
              <a:t>: Format dates</a:t>
            </a:r>
            <a:r>
              <a:rPr lang="en-US" sz="1200" cap="none" dirty="0">
                <a:latin typeface="Calibri"/>
                <a:ea typeface="+mj-lt"/>
                <a:cs typeface="+mj-lt"/>
              </a:rPr>
              <a:t>.</a:t>
            </a:r>
            <a:endParaRPr lang="en-US" sz="1200" dirty="0">
              <a:latin typeface="Calibri"/>
              <a:ea typeface="+mj-lt"/>
              <a:cs typeface="+mj-lt"/>
            </a:endParaRPr>
          </a:p>
          <a:p>
            <a:pPr marL="742950" lvl="1" indent="-285750">
              <a:lnSpc>
                <a:spcPct val="100000"/>
              </a:lnSpc>
              <a:buFont typeface="Arial"/>
              <a:buChar char="•"/>
            </a:pPr>
            <a:r>
              <a:rPr lang="en-US" sz="1200" b="1" dirty="0">
                <a:latin typeface="Calibri"/>
                <a:ea typeface="+mj-lt"/>
                <a:cs typeface="Calibri"/>
              </a:rPr>
              <a:t>decimal</a:t>
            </a:r>
            <a:r>
              <a:rPr lang="en-US" sz="1200" dirty="0">
                <a:latin typeface="Calibri"/>
                <a:ea typeface="+mj-lt"/>
                <a:cs typeface="+mj-lt"/>
              </a:rPr>
              <a:t>: Format numbers with </a:t>
            </a:r>
            <a:r>
              <a:rPr lang="en-US" sz="1200" cap="none" dirty="0">
                <a:latin typeface="Calibri"/>
                <a:ea typeface="+mj-lt"/>
                <a:cs typeface="+mj-lt"/>
              </a:rPr>
              <a:t>a </a:t>
            </a:r>
            <a:r>
              <a:rPr lang="en-US" sz="1200" dirty="0">
                <a:latin typeface="Calibri"/>
                <a:ea typeface="+mj-lt"/>
                <a:cs typeface="+mj-lt"/>
              </a:rPr>
              <a:t>fixed number of decimal places</a:t>
            </a:r>
            <a:r>
              <a:rPr lang="en-US" sz="1200" cap="none" dirty="0">
                <a:latin typeface="Calibri"/>
                <a:ea typeface="+mj-lt"/>
                <a:cs typeface="+mj-lt"/>
              </a:rPr>
              <a:t>.</a:t>
            </a:r>
            <a:endParaRPr lang="en-US" sz="1200" dirty="0">
              <a:latin typeface="Calibri"/>
              <a:ea typeface="+mj-lt"/>
              <a:cs typeface="+mj-lt"/>
            </a:endParaRPr>
          </a:p>
          <a:p>
            <a:pPr marL="742950" lvl="1" indent="-285750">
              <a:lnSpc>
                <a:spcPct val="100000"/>
              </a:lnSpc>
              <a:buFont typeface="Arial"/>
              <a:buChar char="•"/>
            </a:pPr>
            <a:r>
              <a:rPr lang="en-US" sz="1200" b="1" dirty="0">
                <a:latin typeface="Calibri"/>
                <a:ea typeface="+mj-lt"/>
                <a:cs typeface="Calibri Light"/>
              </a:rPr>
              <a:t>percent</a:t>
            </a:r>
            <a:r>
              <a:rPr lang="en-US" sz="1200" cap="none" dirty="0">
                <a:latin typeface="Calibri"/>
                <a:ea typeface="+mj-lt"/>
                <a:cs typeface="+mj-lt"/>
              </a:rPr>
              <a:t>:</a:t>
            </a:r>
            <a:r>
              <a:rPr lang="en-US" sz="1200" dirty="0">
                <a:latin typeface="Calibri"/>
                <a:ea typeface="+mj-lt"/>
                <a:cs typeface="+mj-lt"/>
              </a:rPr>
              <a:t> Format numbers as percentages.</a:t>
            </a:r>
            <a:endParaRPr lang="en-US" sz="1200" dirty="0">
              <a:latin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buFont typeface="Arial"/>
              <a:buChar char="•"/>
            </a:pPr>
            <a:r>
              <a:rPr lang="en-US" sz="1200" b="1" dirty="0">
                <a:latin typeface="Calibri"/>
                <a:ea typeface="+mj-lt"/>
                <a:cs typeface="Calibri Light"/>
              </a:rPr>
              <a:t>async</a:t>
            </a:r>
            <a:r>
              <a:rPr lang="en-US" sz="1200" dirty="0">
                <a:latin typeface="Calibri"/>
                <a:ea typeface="+mj-lt"/>
                <a:cs typeface="+mj-lt"/>
              </a:rPr>
              <a:t>: Handle asynchronous </a:t>
            </a:r>
            <a:r>
              <a:rPr lang="en-US" sz="1200" cap="none" dirty="0">
                <a:latin typeface="Calibri"/>
                <a:ea typeface="+mj-lt"/>
                <a:cs typeface="+mj-lt"/>
              </a:rPr>
              <a:t>data.</a:t>
            </a:r>
            <a:endParaRPr lang="en-US" sz="1200" dirty="0">
              <a:latin typeface="Calibri"/>
              <a:ea typeface="+mj-lt"/>
              <a:cs typeface="+mj-lt"/>
            </a:endParaRPr>
          </a:p>
          <a:p>
            <a:pPr marL="742950" lvl="1" indent="-285750">
              <a:lnSpc>
                <a:spcPct val="100000"/>
              </a:lnSpc>
              <a:buFont typeface="Arial"/>
              <a:buChar char="•"/>
            </a:pPr>
            <a:r>
              <a:rPr lang="en-US" sz="1200" b="1" dirty="0" err="1">
                <a:latin typeface="Calibri"/>
                <a:cs typeface="Calibri Light"/>
              </a:rPr>
              <a:t>json</a:t>
            </a:r>
            <a:r>
              <a:rPr lang="en-US" sz="1200" dirty="0">
                <a:latin typeface="Calibri"/>
                <a:ea typeface="+mj-lt"/>
                <a:cs typeface="+mj-lt"/>
              </a:rPr>
              <a:t>: Convert objects to JSON format.</a:t>
            </a:r>
            <a:endParaRPr lang="en-US" sz="1200" dirty="0">
              <a:latin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buFont typeface="Arial"/>
              <a:buChar char="•"/>
            </a:pPr>
            <a:r>
              <a:rPr lang="en-US" sz="1200" b="1" dirty="0">
                <a:latin typeface="Calibri"/>
                <a:cs typeface="Calibri Light"/>
              </a:rPr>
              <a:t>slice</a:t>
            </a:r>
            <a:r>
              <a:rPr lang="en-US" sz="1200" dirty="0">
                <a:latin typeface="Calibri"/>
                <a:ea typeface="+mj-lt"/>
                <a:cs typeface="+mj-lt"/>
              </a:rPr>
              <a:t>: Extract a subset of an array or string.</a:t>
            </a:r>
            <a:endParaRPr lang="en-US"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n-US" sz="1200" b="1" cap="none" dirty="0">
              <a:latin typeface="Calibri"/>
              <a:cs typeface="Calibri"/>
            </a:endParaRPr>
          </a:p>
        </p:txBody>
      </p:sp>
      <p:pic>
        <p:nvPicPr>
          <p:cNvPr id="42" name="Picture 42" descr="A logo in space with stars and a letter&#10;&#10;Description automatically generated">
            <a:extLst>
              <a:ext uri="{FF2B5EF4-FFF2-40B4-BE49-F238E27FC236}">
                <a16:creationId xmlns:a16="http://schemas.microsoft.com/office/drawing/2014/main" id="{5319F5B0-3561-76D5-B402-826A312031C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7821" r="27821"/>
          <a:stretch/>
        </p:blipFill>
        <p:spPr/>
      </p:pic>
      <p:pic>
        <p:nvPicPr>
          <p:cNvPr id="7" name="Picture 6" descr="A black background with grey and white text&#10;&#10;Description automatically generated">
            <a:extLst>
              <a:ext uri="{FF2B5EF4-FFF2-40B4-BE49-F238E27FC236}">
                <a16:creationId xmlns:a16="http://schemas.microsoft.com/office/drawing/2014/main" id="{912770BF-1FC6-4A88-6D36-F5D25620D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1436" y="50297"/>
            <a:ext cx="1308643" cy="48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886" y="481041"/>
            <a:ext cx="2292173" cy="464871"/>
          </a:xfrm>
        </p:spPr>
        <p:txBody>
          <a:bodyPr/>
          <a:lstStyle/>
          <a:p>
            <a:pPr marL="285750" indent="-285750">
              <a:buFont typeface="Wingdings"/>
              <a:buChar char="Ø"/>
            </a:pPr>
            <a:r>
              <a:rPr lang="en-US" sz="1600" b="1"/>
              <a:t>Date Pipe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dirty="0" smtClean="0"/>
              <a:t>17</a:t>
            </a:fld>
            <a:endParaRPr lang="en-US"/>
          </a:p>
        </p:txBody>
      </p:sp>
      <p:pic>
        <p:nvPicPr>
          <p:cNvPr id="7" name="Picture 6" descr="A black background with grey and white text&#10;&#10;Description automatically generated">
            <a:extLst>
              <a:ext uri="{FF2B5EF4-FFF2-40B4-BE49-F238E27FC236}">
                <a16:creationId xmlns:a16="http://schemas.microsoft.com/office/drawing/2014/main" id="{442280E6-7B8F-6CEB-702D-AFA38266A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436" y="50297"/>
            <a:ext cx="1308643" cy="484846"/>
          </a:xfrm>
          <a:prstGeom prst="rect">
            <a:avLst/>
          </a:prstGeom>
        </p:spPr>
      </p:pic>
      <p:pic>
        <p:nvPicPr>
          <p:cNvPr id="2" name="Picture 1" descr="A blue and white rectangle with white text&#10;&#10;Description automatically generated">
            <a:extLst>
              <a:ext uri="{FF2B5EF4-FFF2-40B4-BE49-F238E27FC236}">
                <a16:creationId xmlns:a16="http://schemas.microsoft.com/office/drawing/2014/main" id="{CD334752-60B8-EDF7-6942-8C3FBC611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6533" y="2711282"/>
            <a:ext cx="7084460" cy="647311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:a16="http://schemas.microsoft.com/office/drawing/2014/main" id="{BDDAC9A8-0393-82DB-6255-2C6F9050CB45}"/>
              </a:ext>
            </a:extLst>
          </p:cNvPr>
          <p:cNvSpPr txBox="1">
            <a:spLocks/>
          </p:cNvSpPr>
          <p:nvPr/>
        </p:nvSpPr>
        <p:spPr>
          <a:xfrm>
            <a:off x="2281827" y="2282878"/>
            <a:ext cx="5627732" cy="4753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/>
              <a:buChar char="Ø"/>
            </a:pPr>
            <a:r>
              <a:rPr lang="en-US" sz="1400" cap="none">
                <a:solidFill>
                  <a:srgbClr val="000000"/>
                </a:solidFill>
                <a:latin typeface="Calibri"/>
                <a:ea typeface="+mj-lt"/>
                <a:cs typeface="Calibri"/>
              </a:rPr>
              <a:t>You can use the </a:t>
            </a:r>
            <a:r>
              <a:rPr lang="en-US" sz="1400" b="1" cap="none">
                <a:solidFill>
                  <a:srgbClr val="000000"/>
                </a:solidFill>
                <a:latin typeface="Calibri"/>
                <a:ea typeface="+mj-lt"/>
                <a:cs typeface="Calibri"/>
              </a:rPr>
              <a:t>date </a:t>
            </a:r>
            <a:r>
              <a:rPr lang="en-US" sz="1400" cap="none">
                <a:solidFill>
                  <a:srgbClr val="000000"/>
                </a:solidFill>
                <a:latin typeface="Calibri"/>
                <a:ea typeface="+mj-lt"/>
                <a:cs typeface="Calibri"/>
              </a:rPr>
              <a:t>pipe to format the </a:t>
            </a:r>
            <a:r>
              <a:rPr lang="en-US" sz="1400" b="1" cap="none">
                <a:latin typeface="Calibri"/>
                <a:ea typeface="+mj-lt"/>
                <a:cs typeface="Calibri"/>
              </a:rPr>
              <a:t>Date</a:t>
            </a:r>
            <a:r>
              <a:rPr lang="en-US" sz="1400" b="1" cap="none">
                <a:solidFill>
                  <a:srgbClr val="000000"/>
                </a:solidFill>
                <a:latin typeface="Calibri"/>
                <a:ea typeface="+mj-lt"/>
                <a:cs typeface="Calibri"/>
              </a:rPr>
              <a:t> object</a:t>
            </a:r>
            <a:r>
              <a:rPr lang="en-US" sz="1400" cap="none">
                <a:solidFill>
                  <a:srgbClr val="000000"/>
                </a:solidFill>
                <a:latin typeface="Calibri"/>
                <a:ea typeface="+mj-lt"/>
                <a:cs typeface="Calibri"/>
              </a:rPr>
              <a:t> in various flavors.</a:t>
            </a:r>
            <a:endParaRPr lang="en-US">
              <a:solidFill>
                <a:srgbClr val="000000"/>
              </a:solidFill>
              <a:latin typeface="Calibri Light"/>
              <a:ea typeface="+mj-lt"/>
              <a:cs typeface="Calibri Light"/>
            </a:endParaRPr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9C281B9-DC17-CB42-F7FA-10822E5AD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181" y="3913604"/>
            <a:ext cx="4713248" cy="23296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BBD430CA-F599-8955-9A65-9C9CC6587C6D}"/>
              </a:ext>
            </a:extLst>
          </p:cNvPr>
          <p:cNvSpPr txBox="1">
            <a:spLocks/>
          </p:cNvSpPr>
          <p:nvPr/>
        </p:nvSpPr>
        <p:spPr>
          <a:xfrm>
            <a:off x="5729412" y="3500219"/>
            <a:ext cx="739782" cy="4753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cap="none">
                <a:solidFill>
                  <a:srgbClr val="000000"/>
                </a:solidFill>
                <a:latin typeface="Calibri"/>
                <a:ea typeface="+mj-lt"/>
                <a:cs typeface="Calibri"/>
              </a:rPr>
              <a:t>Usage</a:t>
            </a:r>
            <a:endParaRPr lang="en-US" sz="1600" b="1">
              <a:solidFill>
                <a:srgbClr val="000000"/>
              </a:solidFill>
              <a:latin typeface="Calibri"/>
              <a:ea typeface="+mj-lt"/>
              <a:cs typeface="Calibri Light"/>
            </a:endParaRPr>
          </a:p>
        </p:txBody>
      </p:sp>
      <p:pic>
        <p:nvPicPr>
          <p:cNvPr id="11" name="Picture 10" descr="A blue and black sign with yellow text&#10;&#10;Description automatically generated">
            <a:extLst>
              <a:ext uri="{FF2B5EF4-FFF2-40B4-BE49-F238E27FC236}">
                <a16:creationId xmlns:a16="http://schemas.microsoft.com/office/drawing/2014/main" id="{720887DE-0E14-8483-8EE6-FE15CB4573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4253" y="1624752"/>
            <a:ext cx="7082882" cy="625548"/>
          </a:xfrm>
          <a:prstGeom prst="rect">
            <a:avLst/>
          </a:prstGeom>
        </p:spPr>
      </p:pic>
      <p:sp>
        <p:nvSpPr>
          <p:cNvPr id="14" name="Title 7">
            <a:extLst>
              <a:ext uri="{FF2B5EF4-FFF2-40B4-BE49-F238E27FC236}">
                <a16:creationId xmlns:a16="http://schemas.microsoft.com/office/drawing/2014/main" id="{0E1BDDFB-BDDE-3BF9-C5DF-C83D4C7C6D4B}"/>
              </a:ext>
            </a:extLst>
          </p:cNvPr>
          <p:cNvSpPr txBox="1">
            <a:spLocks/>
          </p:cNvSpPr>
          <p:nvPr/>
        </p:nvSpPr>
        <p:spPr>
          <a:xfrm>
            <a:off x="2279021" y="1171262"/>
            <a:ext cx="6243502" cy="4196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Ø"/>
            </a:pPr>
            <a:r>
              <a:rPr lang="en-US" sz="1400" cap="none">
                <a:ea typeface="+mj-lt"/>
                <a:cs typeface="+mj-lt"/>
              </a:rPr>
              <a:t>To apply pipe, we must mention | (pipe) inside an expression before </a:t>
            </a:r>
            <a:r>
              <a:rPr lang="en-US" sz="1400" b="1" cap="none" err="1">
                <a:ea typeface="+mj-lt"/>
                <a:cs typeface="+mj-lt"/>
              </a:rPr>
              <a:t>pipeName</a:t>
            </a:r>
            <a:r>
              <a:rPr lang="en-US" sz="1400" cap="none">
                <a:ea typeface="+mj-lt"/>
                <a:cs typeface="+mj-lt"/>
              </a:rPr>
              <a:t>.</a:t>
            </a:r>
            <a:endParaRPr lang="en-US" sz="1400" b="1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210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19588" y="729362"/>
            <a:ext cx="3117931" cy="464871"/>
          </a:xfrm>
        </p:spPr>
        <p:txBody>
          <a:bodyPr/>
          <a:lstStyle/>
          <a:p>
            <a:r>
              <a:rPr lang="en-US" sz="1800" b="1">
                <a:ea typeface="+mn-lt"/>
                <a:cs typeface="+mn-lt"/>
              </a:rPr>
              <a:t>Custom Pipes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dirty="0" smtClean="0"/>
              <a:t>18</a:t>
            </a:fld>
            <a:endParaRPr lang="en-US"/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A74F3DC4-E056-67C0-53E6-AFCC599EAEE2}"/>
              </a:ext>
            </a:extLst>
          </p:cNvPr>
          <p:cNvSpPr txBox="1">
            <a:spLocks/>
          </p:cNvSpPr>
          <p:nvPr/>
        </p:nvSpPr>
        <p:spPr>
          <a:xfrm>
            <a:off x="5614002" y="1343286"/>
            <a:ext cx="6336554" cy="8842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400" cap="none">
                <a:latin typeface="Calibri"/>
                <a:ea typeface="Calibri"/>
                <a:cs typeface="Calibri"/>
              </a:rPr>
              <a:t>The Angular comes with some great built-in pipes. But if these pipes do not cover your needs, then we can create our own pipe in Angular.</a:t>
            </a:r>
          </a:p>
          <a:p>
            <a:r>
              <a:rPr lang="en-US" sz="1400" b="1" cap="none">
                <a:latin typeface="Calibri"/>
                <a:ea typeface="+mj-lt"/>
                <a:cs typeface="+mj-lt"/>
              </a:rPr>
              <a:t>Creating Custom Pipes:</a:t>
            </a:r>
            <a:endParaRPr lang="en-US" sz="1400">
              <a:latin typeface="Calibri"/>
              <a:ea typeface="Calibri Light" panose="020F0302020204030204"/>
              <a:cs typeface="Calibri Light" panose="020F0302020204030204"/>
            </a:endParaRPr>
          </a:p>
          <a:p>
            <a:pPr marL="171450" indent="-171450">
              <a:lnSpc>
                <a:spcPct val="100000"/>
              </a:lnSpc>
              <a:buFont typeface="Arial"/>
              <a:buChar char="•"/>
            </a:pPr>
            <a:r>
              <a:rPr lang="en-US" sz="1400" cap="none">
                <a:solidFill>
                  <a:srgbClr val="374151"/>
                </a:solidFill>
                <a:latin typeface="Calibri"/>
                <a:ea typeface="+mj-lt"/>
                <a:cs typeface="+mj-lt"/>
              </a:rPr>
              <a:t>Use the </a:t>
            </a:r>
            <a:r>
              <a:rPr lang="en-US" sz="1400" b="1" cap="none">
                <a:latin typeface="Calibri"/>
                <a:ea typeface="Calibri"/>
                <a:cs typeface="Calibri"/>
              </a:rPr>
              <a:t>@Pipe</a:t>
            </a:r>
            <a:r>
              <a:rPr lang="en-US" sz="1400" cap="none">
                <a:solidFill>
                  <a:srgbClr val="374151"/>
                </a:solidFill>
                <a:latin typeface="Calibri"/>
                <a:ea typeface="+mj-lt"/>
                <a:cs typeface="+mj-lt"/>
              </a:rPr>
              <a:t> decorator to create a custom pipe.</a:t>
            </a:r>
            <a:endParaRPr lang="en-US" sz="1400">
              <a:latin typeface="Calibri"/>
              <a:ea typeface="Calibri Light" panose="020F0302020204030204"/>
              <a:cs typeface="Calibri Light" panose="020F0302020204030204"/>
            </a:endParaRPr>
          </a:p>
          <a:p>
            <a:pPr marL="171450" indent="-171450">
              <a:lnSpc>
                <a:spcPct val="100000"/>
              </a:lnSpc>
              <a:buFont typeface="Arial"/>
              <a:buChar char="•"/>
            </a:pPr>
            <a:r>
              <a:rPr lang="en-US" sz="1400" cap="none">
                <a:solidFill>
                  <a:srgbClr val="374151"/>
                </a:solidFill>
                <a:latin typeface="Calibri"/>
                <a:ea typeface="+mj-lt"/>
                <a:cs typeface="+mj-lt"/>
              </a:rPr>
              <a:t>Implement the </a:t>
            </a:r>
            <a:r>
              <a:rPr lang="en-US" sz="1400" b="1" cap="none" err="1">
                <a:latin typeface="Calibri"/>
                <a:ea typeface="Calibri"/>
                <a:cs typeface="Calibri"/>
              </a:rPr>
              <a:t>PipeTransform</a:t>
            </a:r>
            <a:r>
              <a:rPr lang="en-US" sz="1400" cap="none">
                <a:solidFill>
                  <a:srgbClr val="374151"/>
                </a:solidFill>
                <a:latin typeface="Calibri"/>
                <a:ea typeface="+mj-lt"/>
                <a:cs typeface="+mj-lt"/>
              </a:rPr>
              <a:t> interface to define the transformation logic.</a:t>
            </a:r>
            <a:endParaRPr lang="en-US" sz="1400">
              <a:latin typeface="Calibri"/>
              <a:ea typeface="Calibri Light" panose="020F0302020204030204"/>
              <a:cs typeface="Calibri Light" panose="020F0302020204030204"/>
            </a:endParaRPr>
          </a:p>
          <a:p>
            <a:pPr marL="171450" indent="-171450">
              <a:lnSpc>
                <a:spcPct val="100000"/>
              </a:lnSpc>
              <a:buFont typeface="Arial"/>
              <a:buChar char="•"/>
            </a:pPr>
            <a:r>
              <a:rPr lang="en-US" sz="1400" cap="none">
                <a:solidFill>
                  <a:srgbClr val="374151"/>
                </a:solidFill>
                <a:latin typeface="Calibri"/>
                <a:ea typeface="+mj-lt"/>
                <a:cs typeface="+mj-lt"/>
              </a:rPr>
              <a:t>The interface requires you to implement the </a:t>
            </a:r>
            <a:r>
              <a:rPr lang="en-US" sz="1400" b="1" cap="none">
                <a:latin typeface="Calibri"/>
                <a:ea typeface="Calibri"/>
                <a:cs typeface="Calibri"/>
              </a:rPr>
              <a:t>transform</a:t>
            </a:r>
            <a:r>
              <a:rPr lang="en-US" sz="1400" cap="none">
                <a:solidFill>
                  <a:srgbClr val="374151"/>
                </a:solidFill>
                <a:latin typeface="Calibri"/>
                <a:ea typeface="+mj-lt"/>
                <a:cs typeface="+mj-lt"/>
              </a:rPr>
              <a:t> method.</a:t>
            </a:r>
            <a:endParaRPr lang="en-US" sz="1400">
              <a:latin typeface="Calibri"/>
              <a:ea typeface="Calibri Light" panose="020F0302020204030204"/>
              <a:cs typeface="Calibri Light" panose="020F0302020204030204"/>
            </a:endParaRPr>
          </a:p>
          <a:p>
            <a:r>
              <a:rPr lang="en-US" sz="1400" b="1" cap="none">
                <a:latin typeface="Calibri"/>
                <a:ea typeface="+mj-lt"/>
                <a:cs typeface="+mj-lt"/>
              </a:rPr>
              <a:t>Usage:</a:t>
            </a:r>
            <a:endParaRPr lang="en-US" sz="1400" cap="none">
              <a:solidFill>
                <a:srgbClr val="374151"/>
              </a:solidFill>
              <a:latin typeface="Calibri"/>
              <a:ea typeface="Calibri Light"/>
              <a:cs typeface="Calibri Light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400">
                <a:solidFill>
                  <a:srgbClr val="374151"/>
                </a:solidFill>
                <a:latin typeface="Calibri"/>
                <a:ea typeface="+mj-lt"/>
                <a:cs typeface="+mj-lt"/>
              </a:rPr>
              <a:t>Custom pipes can take parameters. Parameters can be passed within the parentheses after the pipe name: </a:t>
            </a:r>
            <a:r>
              <a:rPr lang="en-US" sz="1400" b="1">
                <a:latin typeface="Calibri"/>
                <a:ea typeface="Calibri Light"/>
                <a:cs typeface="Calibri Light"/>
              </a:rPr>
              <a:t>{{ data | customPipe:param1:param2 }}</a:t>
            </a:r>
            <a:r>
              <a:rPr lang="en-US" sz="1400">
                <a:solidFill>
                  <a:srgbClr val="374151"/>
                </a:solidFill>
                <a:latin typeface="Calibri"/>
                <a:ea typeface="+mj-lt"/>
                <a:cs typeface="+mj-lt"/>
              </a:rPr>
              <a:t>.</a:t>
            </a:r>
            <a:endParaRPr lang="en-US" sz="1400">
              <a:latin typeface="Calibri"/>
              <a:ea typeface="Calibri" panose="020F0502020204030204"/>
              <a:cs typeface="Calibri" panose="020F0502020204030204"/>
            </a:endParaRPr>
          </a:p>
          <a:p>
            <a:r>
              <a:rPr lang="en-US" sz="1400" b="1" cap="none">
                <a:latin typeface="Calibri"/>
                <a:ea typeface="+mj-lt"/>
                <a:cs typeface="+mj-lt"/>
              </a:rPr>
              <a:t>Chaining Pipes:</a:t>
            </a:r>
            <a:endParaRPr lang="en-US" sz="1400">
              <a:latin typeface="Calibri"/>
              <a:ea typeface="Calibri Light" panose="020F0302020204030204"/>
              <a:cs typeface="Calibri Light" panose="020F0302020204030204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400">
                <a:solidFill>
                  <a:srgbClr val="374151"/>
                </a:solidFill>
                <a:latin typeface="Calibri"/>
                <a:ea typeface="+mj-lt"/>
                <a:cs typeface="+mj-lt"/>
              </a:rPr>
              <a:t>You can chain multiple pipes together to perform sequential transformations: </a:t>
            </a:r>
            <a:r>
              <a:rPr lang="en-US" sz="1400" b="1">
                <a:latin typeface="Calibri"/>
                <a:ea typeface="Calibri Light"/>
                <a:cs typeface="Calibri Light"/>
              </a:rPr>
              <a:t>{{ data | pipe1 | pipe2 }}</a:t>
            </a:r>
            <a:r>
              <a:rPr lang="en-US" sz="1400">
                <a:solidFill>
                  <a:srgbClr val="374151"/>
                </a:solidFill>
                <a:latin typeface="Calibri"/>
                <a:ea typeface="+mj-lt"/>
                <a:cs typeface="+mj-lt"/>
              </a:rPr>
              <a:t>.</a:t>
            </a:r>
            <a:endParaRPr lang="en-US" sz="1400">
              <a:latin typeface="Calibri"/>
              <a:ea typeface="Calibri" panose="020F0502020204030204"/>
              <a:cs typeface="Calibri" panose="020F0502020204030204"/>
            </a:endParaRPr>
          </a:p>
          <a:p>
            <a:r>
              <a:rPr lang="en-US" sz="1400" b="1" cap="none">
                <a:latin typeface="Calibri"/>
                <a:ea typeface="+mj-lt"/>
                <a:cs typeface="+mj-lt"/>
              </a:rPr>
              <a:t>Caution:</a:t>
            </a:r>
            <a:endParaRPr lang="en-US" sz="1400">
              <a:latin typeface="Calibri"/>
              <a:ea typeface="Calibri Light" panose="020F0302020204030204"/>
              <a:cs typeface="Calibri Light" panose="020F0302020204030204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400">
                <a:solidFill>
                  <a:srgbClr val="374151"/>
                </a:solidFill>
                <a:latin typeface="Calibri"/>
                <a:ea typeface="+mj-lt"/>
                <a:cs typeface="+mj-lt"/>
              </a:rPr>
              <a:t>Custom pipes can have an impact on performance, especially when used in large lists. Use the </a:t>
            </a:r>
            <a:r>
              <a:rPr lang="en-US" sz="1400" b="1">
                <a:latin typeface="Calibri"/>
                <a:ea typeface="Calibri Light"/>
                <a:cs typeface="Calibri Light"/>
              </a:rPr>
              <a:t>pure</a:t>
            </a:r>
            <a:r>
              <a:rPr lang="en-US" sz="1400">
                <a:solidFill>
                  <a:srgbClr val="374151"/>
                </a:solidFill>
                <a:latin typeface="Calibri"/>
                <a:ea typeface="+mj-lt"/>
                <a:cs typeface="+mj-lt"/>
              </a:rPr>
              <a:t> property in the </a:t>
            </a:r>
            <a:r>
              <a:rPr lang="en-US" sz="1400" b="1">
                <a:latin typeface="Calibri"/>
                <a:ea typeface="Calibri Light"/>
                <a:cs typeface="Calibri Light"/>
              </a:rPr>
              <a:t>@Pipe</a:t>
            </a:r>
            <a:r>
              <a:rPr lang="en-US" sz="1400">
                <a:solidFill>
                  <a:srgbClr val="374151"/>
                </a:solidFill>
                <a:latin typeface="Calibri"/>
                <a:ea typeface="+mj-lt"/>
                <a:cs typeface="+mj-lt"/>
              </a:rPr>
              <a:t> decorator to control whether the pipe is re-evaluated on each change detection cycle.</a:t>
            </a:r>
            <a:endParaRPr lang="en-US" sz="1400">
              <a:latin typeface="Calibri"/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1400" cap="none">
              <a:solidFill>
                <a:srgbClr val="374151"/>
              </a:solidFill>
              <a:latin typeface="Calibri Light"/>
              <a:ea typeface="Calibri Light"/>
              <a:cs typeface="Calibri Light"/>
            </a:endParaRPr>
          </a:p>
          <a:p>
            <a:pPr algn="just"/>
            <a:endParaRPr lang="en-US" sz="1400" cap="none">
              <a:latin typeface="Calibri"/>
              <a:ea typeface="Calibri"/>
              <a:cs typeface="Calibri"/>
            </a:endParaRPr>
          </a:p>
          <a:p>
            <a:pPr algn="just"/>
            <a:br>
              <a:rPr lang="en-US"/>
            </a:br>
            <a:endParaRPr lang="en-US" sz="1400">
              <a:latin typeface="Calibri"/>
              <a:ea typeface="Calibri Light"/>
              <a:cs typeface="Calibri Light"/>
            </a:endParaRPr>
          </a:p>
          <a:p>
            <a:pPr algn="just"/>
            <a:endParaRPr lang="en-US" sz="1400" cap="none">
              <a:latin typeface="Calibri"/>
              <a:ea typeface="Calibri"/>
              <a:cs typeface="Calibri"/>
            </a:endParaRPr>
          </a:p>
          <a:p>
            <a:pPr algn="just"/>
            <a:endParaRPr lang="en-US" sz="1400" cap="none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1400" b="1" cap="none">
              <a:latin typeface="Calibri"/>
              <a:cs typeface="Calibri Light"/>
            </a:endParaRPr>
          </a:p>
        </p:txBody>
      </p:sp>
      <p:pic>
        <p:nvPicPr>
          <p:cNvPr id="42" name="Picture 42" descr="A logo in space with stars and a letter&#10;&#10;Description automatically generated">
            <a:extLst>
              <a:ext uri="{FF2B5EF4-FFF2-40B4-BE49-F238E27FC236}">
                <a16:creationId xmlns:a16="http://schemas.microsoft.com/office/drawing/2014/main" id="{5319F5B0-3561-76D5-B402-826A312031C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7821" r="27821"/>
          <a:stretch/>
        </p:blipFill>
        <p:spPr/>
      </p:pic>
      <p:pic>
        <p:nvPicPr>
          <p:cNvPr id="7" name="Picture 6" descr="A black background with grey and white text&#10;&#10;Description automatically generated">
            <a:extLst>
              <a:ext uri="{FF2B5EF4-FFF2-40B4-BE49-F238E27FC236}">
                <a16:creationId xmlns:a16="http://schemas.microsoft.com/office/drawing/2014/main" id="{442280E6-7B8F-6CEB-702D-AFA38266A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1436" y="50297"/>
            <a:ext cx="1308643" cy="48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886" y="481041"/>
            <a:ext cx="3689173" cy="464871"/>
          </a:xfrm>
        </p:spPr>
        <p:txBody>
          <a:bodyPr/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800" b="1"/>
              <a:t>Custom Pipes</a:t>
            </a:r>
            <a:endParaRPr lang="en-US" sz="18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dirty="0" smtClean="0"/>
              <a:t>19</a:t>
            </a:fld>
            <a:endParaRPr lang="en-US"/>
          </a:p>
        </p:txBody>
      </p:sp>
      <p:pic>
        <p:nvPicPr>
          <p:cNvPr id="7" name="Picture 6" descr="A black background with grey and white text&#10;&#10;Description automatically generated">
            <a:extLst>
              <a:ext uri="{FF2B5EF4-FFF2-40B4-BE49-F238E27FC236}">
                <a16:creationId xmlns:a16="http://schemas.microsoft.com/office/drawing/2014/main" id="{442280E6-7B8F-6CEB-702D-AFA38266A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436" y="50297"/>
            <a:ext cx="1308643" cy="484846"/>
          </a:xfrm>
          <a:prstGeom prst="rect">
            <a:avLst/>
          </a:prstGeom>
        </p:spPr>
      </p:pic>
      <p:sp>
        <p:nvSpPr>
          <p:cNvPr id="5" name="Title 7">
            <a:extLst>
              <a:ext uri="{FF2B5EF4-FFF2-40B4-BE49-F238E27FC236}">
                <a16:creationId xmlns:a16="http://schemas.microsoft.com/office/drawing/2014/main" id="{4C8F547D-7973-5C7E-223F-8931412339D0}"/>
              </a:ext>
            </a:extLst>
          </p:cNvPr>
          <p:cNvSpPr txBox="1">
            <a:spLocks/>
          </p:cNvSpPr>
          <p:nvPr/>
        </p:nvSpPr>
        <p:spPr>
          <a:xfrm>
            <a:off x="2683195" y="1136264"/>
            <a:ext cx="6816937" cy="4753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cap="none">
                <a:latin typeface="Calibri"/>
                <a:ea typeface="Calibri"/>
                <a:cs typeface="Calibri"/>
              </a:rPr>
              <a:t>How To Create Custom Pipes</a:t>
            </a:r>
            <a:endParaRPr lang="en-US" sz="1600" cap="none">
              <a:latin typeface="Calibri"/>
              <a:ea typeface="Calibri"/>
              <a:cs typeface="Calibri"/>
            </a:endParaRPr>
          </a:p>
          <a:p>
            <a:r>
              <a:rPr lang="en-US" sz="1400" cap="none">
                <a:solidFill>
                  <a:srgbClr val="000000"/>
                </a:solidFill>
                <a:latin typeface="Calibri"/>
                <a:ea typeface="+mj-lt"/>
                <a:cs typeface="+mj-lt"/>
              </a:rPr>
              <a:t>To create a Custom Pipe, first, You need to follow these steps</a:t>
            </a:r>
            <a:endParaRPr lang="en-US" sz="1400">
              <a:latin typeface="Calibri"/>
              <a:ea typeface="Calibri Light"/>
              <a:cs typeface="Calibri Light"/>
            </a:endParaRPr>
          </a:p>
          <a:p>
            <a:pPr marL="742950" indent="-400050">
              <a:lnSpc>
                <a:spcPct val="100000"/>
              </a:lnSpc>
              <a:buFont typeface="Arial"/>
              <a:buChar char="•"/>
            </a:pPr>
            <a:r>
              <a:rPr lang="en-US" sz="1400" cap="none">
                <a:solidFill>
                  <a:srgbClr val="000000"/>
                </a:solidFill>
                <a:latin typeface="Calibri"/>
                <a:ea typeface="+mj-lt"/>
                <a:cs typeface="+mj-lt"/>
              </a:rPr>
              <a:t>Create a pipe class</a:t>
            </a:r>
            <a:endParaRPr lang="en-US" sz="1400">
              <a:latin typeface="Calibri"/>
              <a:ea typeface="Calibri Light"/>
              <a:cs typeface="Calibri Light"/>
            </a:endParaRPr>
          </a:p>
          <a:p>
            <a:pPr marL="742950" indent="-400050">
              <a:lnSpc>
                <a:spcPct val="100000"/>
              </a:lnSpc>
              <a:buFont typeface="Arial"/>
              <a:buChar char="•"/>
            </a:pPr>
            <a:r>
              <a:rPr lang="en-US" sz="1400" cap="none">
                <a:solidFill>
                  <a:srgbClr val="000000"/>
                </a:solidFill>
                <a:latin typeface="Calibri"/>
                <a:ea typeface="+mj-lt"/>
                <a:cs typeface="+mj-lt"/>
              </a:rPr>
              <a:t>Decorate the class with </a:t>
            </a:r>
            <a:r>
              <a:rPr lang="en-US" sz="1400" b="1" cap="none">
                <a:solidFill>
                  <a:srgbClr val="000000"/>
                </a:solidFill>
                <a:latin typeface="Calibri"/>
                <a:ea typeface="+mj-lt"/>
                <a:cs typeface="Calibri"/>
              </a:rPr>
              <a:t>@pipe</a:t>
            </a:r>
            <a:r>
              <a:rPr lang="en-US" sz="1400" cap="none">
                <a:solidFill>
                  <a:srgbClr val="000000"/>
                </a:solidFill>
                <a:latin typeface="Calibri"/>
                <a:ea typeface="+mj-lt"/>
                <a:cs typeface="+mj-lt"/>
              </a:rPr>
              <a:t> decorator.</a:t>
            </a:r>
            <a:endParaRPr lang="en-US" sz="1400">
              <a:latin typeface="Calibri"/>
              <a:ea typeface="Calibri Light"/>
              <a:cs typeface="Calibri Light"/>
            </a:endParaRPr>
          </a:p>
          <a:p>
            <a:pPr marL="742950" indent="-400050">
              <a:lnSpc>
                <a:spcPct val="100000"/>
              </a:lnSpc>
              <a:buFont typeface="Arial"/>
              <a:buChar char="•"/>
            </a:pPr>
            <a:r>
              <a:rPr lang="en-US" sz="1400" cap="none">
                <a:solidFill>
                  <a:srgbClr val="000000"/>
                </a:solidFill>
                <a:latin typeface="Calibri"/>
                <a:ea typeface="+mj-lt"/>
                <a:cs typeface="+mj-lt"/>
              </a:rPr>
              <a:t>Give a name to the pipe in the </a:t>
            </a:r>
            <a:r>
              <a:rPr lang="en-US" sz="1400" b="1" cap="none">
                <a:solidFill>
                  <a:srgbClr val="000000"/>
                </a:solidFill>
                <a:latin typeface="Calibri"/>
                <a:ea typeface="+mj-lt"/>
                <a:cs typeface="Calibri"/>
              </a:rPr>
              <a:t>name</a:t>
            </a:r>
            <a:r>
              <a:rPr lang="en-US" sz="1400" b="1" cap="none">
                <a:solidFill>
                  <a:srgbClr val="000000"/>
                </a:solidFill>
                <a:latin typeface="Calibri"/>
                <a:ea typeface="+mj-lt"/>
                <a:cs typeface="+mj-lt"/>
              </a:rPr>
              <a:t> </a:t>
            </a:r>
            <a:r>
              <a:rPr lang="en-US" sz="1400" cap="none">
                <a:solidFill>
                  <a:srgbClr val="000000"/>
                </a:solidFill>
                <a:latin typeface="Calibri"/>
                <a:ea typeface="+mj-lt"/>
                <a:cs typeface="+mj-lt"/>
              </a:rPr>
              <a:t>meta data of the </a:t>
            </a:r>
            <a:r>
              <a:rPr lang="en-US" sz="1400" b="1" cap="none">
                <a:solidFill>
                  <a:srgbClr val="000000"/>
                </a:solidFill>
                <a:latin typeface="Calibri"/>
                <a:ea typeface="+mj-lt"/>
                <a:cs typeface="Calibri"/>
              </a:rPr>
              <a:t>@pipe</a:t>
            </a:r>
            <a:r>
              <a:rPr lang="en-US" sz="1400" cap="none">
                <a:solidFill>
                  <a:srgbClr val="000000"/>
                </a:solidFill>
                <a:latin typeface="Calibri"/>
                <a:ea typeface="+mj-lt"/>
                <a:cs typeface="+mj-lt"/>
              </a:rPr>
              <a:t> decorator. We will use this name in the template.</a:t>
            </a:r>
            <a:endParaRPr lang="en-US" sz="1400">
              <a:latin typeface="Calibri"/>
              <a:ea typeface="Calibri Light"/>
              <a:cs typeface="Calibri Light"/>
            </a:endParaRPr>
          </a:p>
          <a:p>
            <a:pPr marL="742950" indent="-400050">
              <a:lnSpc>
                <a:spcPct val="100000"/>
              </a:lnSpc>
              <a:buFont typeface="Arial"/>
              <a:buChar char="•"/>
            </a:pPr>
            <a:r>
              <a:rPr lang="en-US" sz="1400" cap="none">
                <a:solidFill>
                  <a:srgbClr val="000000"/>
                </a:solidFill>
                <a:latin typeface="Calibri"/>
                <a:ea typeface="+mj-lt"/>
                <a:cs typeface="+mj-lt"/>
              </a:rPr>
              <a:t>The pipe class must implement the </a:t>
            </a:r>
            <a:r>
              <a:rPr lang="en-US" sz="1400" b="1" cap="none" err="1">
                <a:solidFill>
                  <a:srgbClr val="000000"/>
                </a:solidFill>
                <a:latin typeface="Calibri"/>
                <a:ea typeface="+mj-lt"/>
                <a:cs typeface="Calibri"/>
              </a:rPr>
              <a:t>PipeTransform</a:t>
            </a:r>
            <a:r>
              <a:rPr lang="en-US" sz="1400" cap="none">
                <a:solidFill>
                  <a:srgbClr val="000000"/>
                </a:solidFill>
                <a:latin typeface="Calibri"/>
                <a:ea typeface="+mj-lt"/>
                <a:cs typeface="+mj-lt"/>
              </a:rPr>
              <a:t> interface. The interfaces contain only one method </a:t>
            </a:r>
            <a:r>
              <a:rPr lang="en-US" sz="1400" b="1" cap="none">
                <a:solidFill>
                  <a:srgbClr val="000000"/>
                </a:solidFill>
                <a:latin typeface="Calibri"/>
                <a:ea typeface="+mj-lt"/>
                <a:cs typeface="Calibri"/>
              </a:rPr>
              <a:t>transform</a:t>
            </a:r>
            <a:r>
              <a:rPr lang="en-US" sz="1400" cap="none">
                <a:solidFill>
                  <a:srgbClr val="000000"/>
                </a:solidFill>
                <a:latin typeface="Calibri"/>
                <a:ea typeface="+mj-lt"/>
                <a:cs typeface="+mj-lt"/>
              </a:rPr>
              <a:t>.</a:t>
            </a:r>
            <a:endParaRPr lang="en-US" sz="1400">
              <a:latin typeface="Calibri"/>
              <a:ea typeface="Calibri Light"/>
              <a:cs typeface="Calibri Light"/>
            </a:endParaRPr>
          </a:p>
          <a:p>
            <a:pPr marL="742950" indent="-400050">
              <a:lnSpc>
                <a:spcPct val="100000"/>
              </a:lnSpc>
              <a:buFont typeface="Arial"/>
              <a:buChar char="•"/>
            </a:pPr>
            <a:r>
              <a:rPr lang="en-US" sz="1400" cap="none">
                <a:solidFill>
                  <a:srgbClr val="000000"/>
                </a:solidFill>
                <a:latin typeface="Calibri"/>
                <a:ea typeface="+mj-lt"/>
                <a:cs typeface="+mj-lt"/>
              </a:rPr>
              <a:t>The first parameter to the </a:t>
            </a:r>
            <a:r>
              <a:rPr lang="en-US" sz="1400" b="1" cap="none">
                <a:solidFill>
                  <a:srgbClr val="000000"/>
                </a:solidFill>
                <a:latin typeface="Calibri"/>
                <a:ea typeface="+mj-lt"/>
                <a:cs typeface="Calibri"/>
              </a:rPr>
              <a:t>transform</a:t>
            </a:r>
            <a:r>
              <a:rPr lang="en-US" sz="1400" b="1" cap="none">
                <a:solidFill>
                  <a:srgbClr val="000000"/>
                </a:solidFill>
                <a:latin typeface="Calibri"/>
                <a:ea typeface="+mj-lt"/>
                <a:cs typeface="+mj-lt"/>
              </a:rPr>
              <a:t> </a:t>
            </a:r>
            <a:r>
              <a:rPr lang="en-US" sz="1400" cap="none">
                <a:solidFill>
                  <a:srgbClr val="000000"/>
                </a:solidFill>
                <a:latin typeface="Calibri"/>
                <a:ea typeface="+mj-lt"/>
                <a:cs typeface="+mj-lt"/>
              </a:rPr>
              <a:t>method is the value to be transferred.</a:t>
            </a:r>
            <a:endParaRPr lang="en-US" sz="1400">
              <a:solidFill>
                <a:srgbClr val="000000"/>
              </a:solidFill>
              <a:latin typeface="Calibri"/>
              <a:ea typeface="+mj-lt"/>
              <a:cs typeface="+mj-lt"/>
            </a:endParaRPr>
          </a:p>
          <a:p>
            <a:pPr marL="742950" indent="-400050">
              <a:lnSpc>
                <a:spcPct val="100000"/>
              </a:lnSpc>
              <a:buFont typeface="Arial"/>
              <a:buChar char="•"/>
            </a:pPr>
            <a:r>
              <a:rPr lang="en-US" sz="1400" cap="none">
                <a:solidFill>
                  <a:srgbClr val="000000"/>
                </a:solidFill>
                <a:latin typeface="Calibri"/>
                <a:ea typeface="+mj-lt"/>
                <a:cs typeface="+mj-lt"/>
              </a:rPr>
              <a:t> The </a:t>
            </a:r>
            <a:r>
              <a:rPr lang="en-US" sz="1400" b="1" cap="none">
                <a:solidFill>
                  <a:srgbClr val="000000"/>
                </a:solidFill>
                <a:latin typeface="Calibri"/>
                <a:ea typeface="+mj-lt"/>
                <a:cs typeface="Calibri"/>
              </a:rPr>
              <a:t>transform</a:t>
            </a:r>
            <a:r>
              <a:rPr lang="en-US" sz="1400" b="1" cap="none">
                <a:solidFill>
                  <a:srgbClr val="000000"/>
                </a:solidFill>
                <a:latin typeface="Calibri"/>
                <a:ea typeface="+mj-lt"/>
                <a:cs typeface="+mj-lt"/>
              </a:rPr>
              <a:t> </a:t>
            </a:r>
            <a:r>
              <a:rPr lang="en-US" sz="1400" cap="none">
                <a:solidFill>
                  <a:srgbClr val="000000"/>
                </a:solidFill>
                <a:latin typeface="Calibri"/>
                <a:ea typeface="+mj-lt"/>
                <a:cs typeface="+mj-lt"/>
              </a:rPr>
              <a:t>method must transform the value and return the result. </a:t>
            </a:r>
            <a:endParaRPr lang="en-US" sz="1400">
              <a:solidFill>
                <a:srgbClr val="000000"/>
              </a:solidFill>
              <a:latin typeface="Calibri"/>
              <a:ea typeface="+mj-lt"/>
              <a:cs typeface="+mj-lt"/>
            </a:endParaRPr>
          </a:p>
          <a:p>
            <a:pPr marL="742950" indent="-400050">
              <a:lnSpc>
                <a:spcPct val="100000"/>
              </a:lnSpc>
              <a:buFont typeface="Arial"/>
              <a:buChar char="•"/>
            </a:pPr>
            <a:r>
              <a:rPr lang="en-US" sz="1400" cap="none">
                <a:solidFill>
                  <a:srgbClr val="000000"/>
                </a:solidFill>
                <a:latin typeface="Calibri"/>
                <a:ea typeface="+mj-lt"/>
                <a:cs typeface="+mj-lt"/>
              </a:rPr>
              <a:t>Declare the pipe class in the Angular Module (</a:t>
            </a:r>
            <a:r>
              <a:rPr lang="en-US" sz="1400" cap="none" err="1">
                <a:solidFill>
                  <a:srgbClr val="000000"/>
                </a:solidFill>
                <a:latin typeface="Calibri"/>
                <a:ea typeface="+mj-lt"/>
                <a:cs typeface="+mj-lt"/>
              </a:rPr>
              <a:t>app.module.ts</a:t>
            </a:r>
            <a:r>
              <a:rPr lang="en-US" sz="1400" cap="none">
                <a:solidFill>
                  <a:srgbClr val="000000"/>
                </a:solidFill>
                <a:latin typeface="Calibri"/>
                <a:ea typeface="+mj-lt"/>
                <a:cs typeface="+mj-lt"/>
              </a:rPr>
              <a:t>)</a:t>
            </a:r>
            <a:endParaRPr lang="en-US" sz="1400">
              <a:latin typeface="Calibri"/>
              <a:ea typeface="Calibri Light"/>
              <a:cs typeface="Calibri Light"/>
            </a:endParaRPr>
          </a:p>
          <a:p>
            <a:pPr marL="742950" indent="-400050">
              <a:lnSpc>
                <a:spcPct val="100000"/>
              </a:lnSpc>
              <a:buFont typeface="Arial"/>
              <a:buChar char="•"/>
            </a:pPr>
            <a:r>
              <a:rPr lang="en-US" sz="1400" cap="none">
                <a:solidFill>
                  <a:srgbClr val="000000"/>
                </a:solidFill>
                <a:latin typeface="Calibri"/>
                <a:ea typeface="+mj-lt"/>
                <a:cs typeface="+mj-lt"/>
              </a:rPr>
              <a:t>Use the custom pipe just as you use other pipes.</a:t>
            </a:r>
            <a:endParaRPr lang="en-US" sz="1400">
              <a:latin typeface="Calibri"/>
              <a:ea typeface="Calibri Light"/>
              <a:cs typeface="Calibri Light"/>
            </a:endParaRPr>
          </a:p>
          <a:p>
            <a:endParaRPr lang="en-US" sz="1400" b="1" cap="none">
              <a:solidFill>
                <a:srgbClr val="000000"/>
              </a:solidFill>
              <a:latin typeface="Calibri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691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069" y="2103426"/>
            <a:ext cx="4211320" cy="1012614"/>
          </a:xfrm>
        </p:spPr>
        <p:txBody>
          <a:bodyPr/>
          <a:lstStyle/>
          <a:p>
            <a:r>
              <a:rPr lang="en-US" sz="4000" b="1">
                <a:cs typeface="Calibri Light"/>
              </a:rPr>
              <a:t>MEET THE TRAINER</a:t>
            </a:r>
            <a:br>
              <a:rPr lang="en-US" sz="4000" b="1">
                <a:cs typeface="Calibri Light"/>
              </a:rPr>
            </a:br>
            <a:endParaRPr lang="en-US" sz="4000" b="1">
              <a:cs typeface="Calibri Light"/>
            </a:endParaRPr>
          </a:p>
        </p:txBody>
      </p:sp>
      <p:pic>
        <p:nvPicPr>
          <p:cNvPr id="6" name="Picture 10" descr="A red and white logo&#10;&#10;Description automatically generated">
            <a:extLst>
              <a:ext uri="{FF2B5EF4-FFF2-40B4-BE49-F238E27FC236}">
                <a16:creationId xmlns:a16="http://schemas.microsoft.com/office/drawing/2014/main" id="{8C37DAF0-FA22-5EB9-F1CB-24CCCB202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483" y="512232"/>
            <a:ext cx="1579034" cy="157903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5FFA42E-88C9-B79E-1CB5-34A4882245CE}"/>
              </a:ext>
            </a:extLst>
          </p:cNvPr>
          <p:cNvSpPr/>
          <p:nvPr/>
        </p:nvSpPr>
        <p:spPr>
          <a:xfrm>
            <a:off x="6561666" y="6204478"/>
            <a:ext cx="3820583" cy="6455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6" descr="A black background with grey and white text&#10;&#10;Description automatically generated">
            <a:extLst>
              <a:ext uri="{FF2B5EF4-FFF2-40B4-BE49-F238E27FC236}">
                <a16:creationId xmlns:a16="http://schemas.microsoft.com/office/drawing/2014/main" id="{E81F51B5-CC28-FD0C-5ED2-BC6551E52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436" y="50297"/>
            <a:ext cx="1308643" cy="484846"/>
          </a:xfrm>
          <a:prstGeom prst="rect">
            <a:avLst/>
          </a:prstGeom>
        </p:spPr>
      </p:pic>
      <p:pic>
        <p:nvPicPr>
          <p:cNvPr id="2" name="Picture 1" descr="A blue circle with a white person in it&#10;&#10;Description automatically generated">
            <a:extLst>
              <a:ext uri="{FF2B5EF4-FFF2-40B4-BE49-F238E27FC236}">
                <a16:creationId xmlns:a16="http://schemas.microsoft.com/office/drawing/2014/main" id="{18DAC8E4-72C1-B7B7-74EB-758D4A5F2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983" y="3358892"/>
            <a:ext cx="1081618" cy="1081618"/>
          </a:xfrm>
          <a:prstGeom prst="rect">
            <a:avLst/>
          </a:prstGeom>
        </p:spPr>
      </p:pic>
      <p:sp>
        <p:nvSpPr>
          <p:cNvPr id="4" name="Title 8">
            <a:extLst>
              <a:ext uri="{FF2B5EF4-FFF2-40B4-BE49-F238E27FC236}">
                <a16:creationId xmlns:a16="http://schemas.microsoft.com/office/drawing/2014/main" id="{9C54906A-E306-CAE5-9D5F-1A288E33F200}"/>
              </a:ext>
            </a:extLst>
          </p:cNvPr>
          <p:cNvSpPr txBox="1">
            <a:spLocks/>
          </p:cNvSpPr>
          <p:nvPr/>
        </p:nvSpPr>
        <p:spPr>
          <a:xfrm>
            <a:off x="5263818" y="4425410"/>
            <a:ext cx="1801678" cy="662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cap="none">
                <a:cs typeface="Calibri Light"/>
              </a:rPr>
              <a:t>Zubair Saif</a:t>
            </a:r>
            <a:br>
              <a:rPr lang="en-US" sz="2800" b="1" cap="none">
                <a:cs typeface="Calibri Light"/>
              </a:rPr>
            </a:br>
            <a:endParaRPr lang="en-US" sz="2800" b="1">
              <a:cs typeface="Calibri Light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C99F313D-41B8-EF5E-CF70-55DE55DCAC0E}"/>
              </a:ext>
            </a:extLst>
          </p:cNvPr>
          <p:cNvSpPr txBox="1"/>
          <p:nvPr/>
        </p:nvSpPr>
        <p:spPr>
          <a:xfrm>
            <a:off x="4381759" y="4907763"/>
            <a:ext cx="35687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7F7F7F"/>
                </a:solidFill>
                <a:cs typeface="Calibri"/>
              </a:rPr>
              <a:t>Senior Consultant – Systems Limited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3901013A-DE12-51C3-61B8-70BB77FB07A2}"/>
              </a:ext>
            </a:extLst>
          </p:cNvPr>
          <p:cNvSpPr txBox="1"/>
          <p:nvPr/>
        </p:nvSpPr>
        <p:spPr>
          <a:xfrm>
            <a:off x="5774887" y="5214677"/>
            <a:ext cx="78373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7F7F7F"/>
                </a:solidFill>
                <a:ea typeface="+mn-lt"/>
                <a:cs typeface="+mn-lt"/>
              </a:rPr>
              <a:t>CADM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5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886" y="481041"/>
            <a:ext cx="2916590" cy="464871"/>
          </a:xfrm>
        </p:spPr>
        <p:txBody>
          <a:bodyPr/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800" b="1"/>
              <a:t>Custom Pipes</a:t>
            </a:r>
            <a:endParaRPr lang="en-US" sz="18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dirty="0" smtClean="0"/>
              <a:t>20</a:t>
            </a:fld>
            <a:endParaRPr lang="en-US"/>
          </a:p>
        </p:txBody>
      </p:sp>
      <p:pic>
        <p:nvPicPr>
          <p:cNvPr id="7" name="Picture 6" descr="A black background with grey and white text&#10;&#10;Description automatically generated">
            <a:extLst>
              <a:ext uri="{FF2B5EF4-FFF2-40B4-BE49-F238E27FC236}">
                <a16:creationId xmlns:a16="http://schemas.microsoft.com/office/drawing/2014/main" id="{442280E6-7B8F-6CEB-702D-AFA38266A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436" y="50297"/>
            <a:ext cx="1308643" cy="484846"/>
          </a:xfrm>
          <a:prstGeom prst="rect">
            <a:avLst/>
          </a:prstGeom>
        </p:spPr>
      </p:pic>
      <p:sp>
        <p:nvSpPr>
          <p:cNvPr id="12" name="Title 7">
            <a:extLst>
              <a:ext uri="{FF2B5EF4-FFF2-40B4-BE49-F238E27FC236}">
                <a16:creationId xmlns:a16="http://schemas.microsoft.com/office/drawing/2014/main" id="{36B4255D-8F66-1AE7-DE54-B1234F0CFC9C}"/>
              </a:ext>
            </a:extLst>
          </p:cNvPr>
          <p:cNvSpPr txBox="1">
            <a:spLocks/>
          </p:cNvSpPr>
          <p:nvPr/>
        </p:nvSpPr>
        <p:spPr>
          <a:xfrm>
            <a:off x="2619695" y="1051597"/>
            <a:ext cx="6361854" cy="4753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cap="none">
                <a:solidFill>
                  <a:srgbClr val="000000"/>
                </a:solidFill>
                <a:latin typeface="Calibri"/>
                <a:ea typeface="+mj-lt"/>
                <a:cs typeface="+mj-lt"/>
              </a:rPr>
              <a:t>Custom Pipes</a:t>
            </a:r>
            <a:endParaRPr lang="en-US" sz="1800" b="1" cap="none">
              <a:latin typeface="Calibri"/>
              <a:ea typeface="Calibri"/>
              <a:cs typeface="Calibri"/>
            </a:endParaRPr>
          </a:p>
          <a:p>
            <a:pPr marL="571500" indent="-342900">
              <a:buFont typeface="Arial"/>
              <a:buChar char="•"/>
            </a:pPr>
            <a:r>
              <a:rPr lang="en-US" sz="1400" cap="none">
                <a:solidFill>
                  <a:srgbClr val="000000"/>
                </a:solidFill>
                <a:latin typeface="Calibri"/>
                <a:ea typeface="+mj-lt"/>
                <a:cs typeface="Calibri"/>
              </a:rPr>
              <a:t>The </a:t>
            </a:r>
            <a:r>
              <a:rPr lang="en-US" sz="1400" b="1" cap="none">
                <a:solidFill>
                  <a:srgbClr val="000000"/>
                </a:solidFill>
                <a:latin typeface="Calibri"/>
                <a:ea typeface="+mj-lt"/>
                <a:cs typeface="Calibri"/>
              </a:rPr>
              <a:t>custom pipe</a:t>
            </a:r>
            <a:r>
              <a:rPr lang="en-US" sz="1400" cap="none">
                <a:solidFill>
                  <a:srgbClr val="000000"/>
                </a:solidFill>
                <a:latin typeface="Calibri"/>
                <a:ea typeface="+mj-lt"/>
                <a:cs typeface="Calibri"/>
              </a:rPr>
              <a:t> can be created by using CLI command.  </a:t>
            </a:r>
          </a:p>
          <a:p>
            <a:pPr marL="285750" indent="-285750">
              <a:buFont typeface="Wingdings"/>
              <a:buChar char="Ø"/>
            </a:pPr>
            <a:endParaRPr lang="en-US" sz="1400" cap="none">
              <a:solidFill>
                <a:srgbClr val="000000"/>
              </a:solidFill>
              <a:latin typeface="Calibri"/>
              <a:ea typeface="+mj-lt"/>
              <a:cs typeface="Calibri"/>
            </a:endParaRPr>
          </a:p>
          <a:p>
            <a:pPr marL="285750" indent="-285750">
              <a:buFont typeface="Wingdings"/>
              <a:buChar char="Ø"/>
            </a:pPr>
            <a:endParaRPr lang="en-US" sz="1400" cap="none">
              <a:solidFill>
                <a:srgbClr val="000000"/>
              </a:solidFill>
              <a:latin typeface="Calibri"/>
              <a:ea typeface="+mj-lt"/>
              <a:cs typeface="+mj-lt"/>
            </a:endParaRPr>
          </a:p>
        </p:txBody>
      </p:sp>
      <p:pic>
        <p:nvPicPr>
          <p:cNvPr id="17" name="Picture 16" descr="A blue rectangle with white border&#10;&#10;Description automatically generated">
            <a:extLst>
              <a:ext uri="{FF2B5EF4-FFF2-40B4-BE49-F238E27FC236}">
                <a16:creationId xmlns:a16="http://schemas.microsoft.com/office/drawing/2014/main" id="{ECA89A28-DA42-C267-F3F8-7EA075D7C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660" y="2101942"/>
            <a:ext cx="6358053" cy="866823"/>
          </a:xfrm>
          <a:prstGeom prst="rect">
            <a:avLst/>
          </a:prstGeom>
        </p:spPr>
      </p:pic>
      <p:pic>
        <p:nvPicPr>
          <p:cNvPr id="19" name="Picture 18" descr="A screen shot of a computer&#10;&#10;Description automatically generated">
            <a:extLst>
              <a:ext uri="{FF2B5EF4-FFF2-40B4-BE49-F238E27FC236}">
                <a16:creationId xmlns:a16="http://schemas.microsoft.com/office/drawing/2014/main" id="{4614C9AA-C013-3F41-8A3E-742875622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4521" y="3942610"/>
            <a:ext cx="4313663" cy="18628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itle 7">
            <a:extLst>
              <a:ext uri="{FF2B5EF4-FFF2-40B4-BE49-F238E27FC236}">
                <a16:creationId xmlns:a16="http://schemas.microsoft.com/office/drawing/2014/main" id="{20A7832A-446A-1E16-D495-2AB251E9A1A3}"/>
              </a:ext>
            </a:extLst>
          </p:cNvPr>
          <p:cNvSpPr txBox="1">
            <a:spLocks/>
          </p:cNvSpPr>
          <p:nvPr/>
        </p:nvSpPr>
        <p:spPr>
          <a:xfrm>
            <a:off x="2619695" y="3240024"/>
            <a:ext cx="6879662" cy="4753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285750">
              <a:buFont typeface="Arial"/>
              <a:buChar char="•"/>
            </a:pPr>
            <a:r>
              <a:rPr lang="en-US" sz="1400" cap="none">
                <a:solidFill>
                  <a:srgbClr val="000000"/>
                </a:solidFill>
                <a:latin typeface="Calibri"/>
                <a:ea typeface="+mj-lt"/>
                <a:cs typeface="Calibri"/>
              </a:rPr>
              <a:t>It generates a folder name with pipes and adds </a:t>
            </a:r>
            <a:r>
              <a:rPr lang="en-US" sz="1400" b="1" cap="none" err="1">
                <a:solidFill>
                  <a:srgbClr val="000000"/>
                </a:solidFill>
                <a:latin typeface="Calibri"/>
                <a:ea typeface="+mj-lt"/>
                <a:cs typeface="Calibri"/>
              </a:rPr>
              <a:t>statement.pipe.ts</a:t>
            </a:r>
            <a:r>
              <a:rPr lang="en-US" sz="1400" cap="none">
                <a:solidFill>
                  <a:srgbClr val="000000"/>
                </a:solidFill>
                <a:latin typeface="Calibri"/>
                <a:ea typeface="+mj-lt"/>
                <a:cs typeface="Calibri"/>
              </a:rPr>
              <a:t> inside that folder.</a:t>
            </a:r>
            <a:endParaRPr lang="en-US">
              <a:cs typeface="Calibri Light" panose="020F0302020204030204"/>
            </a:endParaRPr>
          </a:p>
          <a:p>
            <a:pPr marL="285750" indent="-285750">
              <a:buFont typeface="Wingdings,Sans-Serif"/>
              <a:buChar char="Ø"/>
            </a:pPr>
            <a:endParaRPr lang="en-US" sz="1600" cap="none">
              <a:solidFill>
                <a:srgbClr val="000000"/>
              </a:solidFill>
              <a:latin typeface="Calibri"/>
              <a:ea typeface="+mj-lt"/>
              <a:cs typeface="Calibri"/>
            </a:endParaRPr>
          </a:p>
          <a:p>
            <a:pPr marL="285750" indent="-285750">
              <a:buFont typeface="Wingdings"/>
              <a:buChar char="Ø"/>
            </a:pPr>
            <a:endParaRPr lang="en-US" sz="1400" cap="none">
              <a:solidFill>
                <a:srgbClr val="000000"/>
              </a:solidFill>
              <a:latin typeface="Calibri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330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886" y="481041"/>
            <a:ext cx="4186590" cy="464871"/>
          </a:xfrm>
        </p:spPr>
        <p:txBody>
          <a:bodyPr/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800" b="1"/>
              <a:t>Example of Custom Pipes</a:t>
            </a:r>
            <a:endParaRPr lang="en-US" sz="18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dirty="0" smtClean="0"/>
              <a:t>21</a:t>
            </a:fld>
            <a:endParaRPr lang="en-US"/>
          </a:p>
        </p:txBody>
      </p:sp>
      <p:pic>
        <p:nvPicPr>
          <p:cNvPr id="7" name="Picture 6" descr="A black background with grey and white text&#10;&#10;Description automatically generated">
            <a:extLst>
              <a:ext uri="{FF2B5EF4-FFF2-40B4-BE49-F238E27FC236}">
                <a16:creationId xmlns:a16="http://schemas.microsoft.com/office/drawing/2014/main" id="{442280E6-7B8F-6CEB-702D-AFA38266A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436" y="50297"/>
            <a:ext cx="1308643" cy="484846"/>
          </a:xfrm>
          <a:prstGeom prst="rect">
            <a:avLst/>
          </a:prstGeom>
        </p:spPr>
      </p:pic>
      <p:pic>
        <p:nvPicPr>
          <p:cNvPr id="2" name="Picture 1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8BA260A5-0035-6BA4-1A41-BC7877078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317" y="1599311"/>
            <a:ext cx="5420783" cy="24634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E0911B-93B0-81CF-ECA4-92B5F5AEF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317" y="5084186"/>
            <a:ext cx="6182783" cy="658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8A0130D-581B-C7C2-5BA7-5A3425E78D19}"/>
              </a:ext>
            </a:extLst>
          </p:cNvPr>
          <p:cNvSpPr txBox="1">
            <a:spLocks/>
          </p:cNvSpPr>
          <p:nvPr/>
        </p:nvSpPr>
        <p:spPr>
          <a:xfrm>
            <a:off x="2111695" y="6057513"/>
            <a:ext cx="7959937" cy="4753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cap="none">
                <a:solidFill>
                  <a:srgbClr val="374151"/>
                </a:solidFill>
                <a:latin typeface="Calibri"/>
                <a:ea typeface="+mj-lt"/>
                <a:cs typeface="+mj-lt"/>
              </a:rPr>
              <a:t>You can chain multiple pipes together to perform sequential transformations: </a:t>
            </a:r>
            <a:r>
              <a:rPr lang="en-US" sz="1400" b="1" cap="none">
                <a:latin typeface="Calibri"/>
                <a:ea typeface="+mj-lt"/>
                <a:cs typeface="Calibri"/>
              </a:rPr>
              <a:t>{{ data | pipe1 | pipe2 }}</a:t>
            </a:r>
            <a:r>
              <a:rPr lang="en-US" sz="1400" cap="none">
                <a:solidFill>
                  <a:srgbClr val="374151"/>
                </a:solidFill>
                <a:latin typeface="Calibri"/>
                <a:ea typeface="+mj-lt"/>
                <a:cs typeface="+mj-lt"/>
              </a:rPr>
              <a:t>.</a:t>
            </a:r>
            <a:endParaRPr lang="en-US" sz="1400">
              <a:latin typeface="Calibri"/>
              <a:ea typeface="Calibri Light"/>
              <a:cs typeface="Calibri Light"/>
            </a:endParaRPr>
          </a:p>
          <a:p>
            <a:endParaRPr lang="en-US" sz="1400" b="1" cap="none">
              <a:solidFill>
                <a:srgbClr val="000000"/>
              </a:solidFill>
              <a:latin typeface="Calibri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529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21206" y="731221"/>
            <a:ext cx="2556240" cy="464871"/>
          </a:xfrm>
        </p:spPr>
        <p:txBody>
          <a:bodyPr/>
          <a:lstStyle/>
          <a:p>
            <a:r>
              <a:rPr lang="en-US" sz="1800" b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KeyValue Pipe</a:t>
            </a:r>
            <a:endParaRPr lang="en-US" sz="1800" b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dirty="0" smtClean="0"/>
              <a:t>22</a:t>
            </a:fld>
            <a:endParaRPr lang="en-US"/>
          </a:p>
        </p:txBody>
      </p:sp>
      <p:pic>
        <p:nvPicPr>
          <p:cNvPr id="42" name="Picture 42" descr="A logo in space with stars and a letter&#10;&#10;Description automatically generated">
            <a:extLst>
              <a:ext uri="{FF2B5EF4-FFF2-40B4-BE49-F238E27FC236}">
                <a16:creationId xmlns:a16="http://schemas.microsoft.com/office/drawing/2014/main" id="{5319F5B0-3561-76D5-B402-826A312031C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7821" r="27821"/>
          <a:stretch/>
        </p:blipFill>
        <p:spPr/>
      </p:pic>
      <p:pic>
        <p:nvPicPr>
          <p:cNvPr id="7" name="Picture 6" descr="A black background with grey and white text&#10;&#10;Description automatically generated">
            <a:extLst>
              <a:ext uri="{FF2B5EF4-FFF2-40B4-BE49-F238E27FC236}">
                <a16:creationId xmlns:a16="http://schemas.microsoft.com/office/drawing/2014/main" id="{912770BF-1FC6-4A88-6D36-F5D25620D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1436" y="50297"/>
            <a:ext cx="1308643" cy="484846"/>
          </a:xfrm>
          <a:prstGeom prst="rect">
            <a:avLst/>
          </a:prstGeom>
        </p:spPr>
      </p:pic>
      <p:sp>
        <p:nvSpPr>
          <p:cNvPr id="5" name="Title 7">
            <a:extLst>
              <a:ext uri="{FF2B5EF4-FFF2-40B4-BE49-F238E27FC236}">
                <a16:creationId xmlns:a16="http://schemas.microsoft.com/office/drawing/2014/main" id="{AE6EC1BB-D6D7-25EE-F486-830EEEB1B45F}"/>
              </a:ext>
            </a:extLst>
          </p:cNvPr>
          <p:cNvSpPr txBox="1">
            <a:spLocks/>
          </p:cNvSpPr>
          <p:nvPr/>
        </p:nvSpPr>
        <p:spPr>
          <a:xfrm>
            <a:off x="5646529" y="1347931"/>
            <a:ext cx="6351271" cy="4753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cap="none">
                <a:latin typeface="Calibri"/>
                <a:ea typeface="+mn-lt"/>
                <a:cs typeface="+mn-lt"/>
              </a:rPr>
              <a:t>A built-in Angular pipe used to iterate over object properties and convert them into an array of key-value pairs.</a:t>
            </a:r>
            <a:endParaRPr lang="en-US" cap="none">
              <a:latin typeface="Calibri Light" panose="020F0302020204030204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sz="1400" cap="none">
                <a:latin typeface="Calibri"/>
                <a:ea typeface="+mn-lt"/>
                <a:cs typeface="+mn-lt"/>
              </a:rPr>
              <a:t>Useful for displaying object properties in a list format or iterating over them using </a:t>
            </a:r>
            <a:r>
              <a:rPr lang="en-US" sz="1400" b="1" cap="none" err="1">
                <a:latin typeface="Calibri"/>
                <a:ea typeface="+mn-lt"/>
                <a:cs typeface="+mn-lt"/>
              </a:rPr>
              <a:t>ngFor</a:t>
            </a:r>
            <a:r>
              <a:rPr lang="en-US" sz="1400" cap="none">
                <a:latin typeface="Calibri"/>
                <a:ea typeface="+mn-lt"/>
                <a:cs typeface="+mn-lt"/>
              </a:rPr>
              <a:t>.</a:t>
            </a:r>
            <a:endParaRPr lang="en-US" cap="none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>
                <a:latin typeface="Calibri"/>
                <a:ea typeface="+mn-lt"/>
                <a:cs typeface="+mn-lt"/>
              </a:rPr>
              <a:t>Usage:</a:t>
            </a:r>
            <a:endParaRPr lang="en-US" sz="1400">
              <a:latin typeface="Calibri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400">
                <a:latin typeface="Calibri"/>
                <a:ea typeface="+mn-lt"/>
                <a:cs typeface="+mn-lt"/>
              </a:rPr>
              <a:t>Use the </a:t>
            </a:r>
            <a:r>
              <a:rPr lang="en-US" sz="1400" b="1" err="1">
                <a:latin typeface="Calibri"/>
                <a:ea typeface="+mn-lt"/>
                <a:cs typeface="+mn-lt"/>
              </a:rPr>
              <a:t>keyvalue</a:t>
            </a:r>
            <a:r>
              <a:rPr lang="en-US" sz="1400">
                <a:latin typeface="Calibri"/>
                <a:ea typeface="+mn-lt"/>
                <a:cs typeface="+mn-lt"/>
              </a:rPr>
              <a:t> pipe in the template like this: </a:t>
            </a:r>
            <a:r>
              <a:rPr lang="en-US" sz="1400" b="1">
                <a:latin typeface="Calibri"/>
                <a:ea typeface="+mn-lt"/>
                <a:cs typeface="+mn-lt"/>
              </a:rPr>
              <a:t>*</a:t>
            </a:r>
            <a:r>
              <a:rPr lang="en-US" sz="1400" b="1" err="1">
                <a:latin typeface="Calibri"/>
                <a:ea typeface="+mn-lt"/>
                <a:cs typeface="+mn-lt"/>
              </a:rPr>
              <a:t>ngFor</a:t>
            </a:r>
            <a:r>
              <a:rPr lang="en-US" sz="1400" b="1">
                <a:latin typeface="Calibri"/>
                <a:ea typeface="+mn-lt"/>
                <a:cs typeface="+mn-lt"/>
              </a:rPr>
              <a:t>="let item of </a:t>
            </a:r>
            <a:r>
              <a:rPr lang="en-US" sz="1400" b="1" err="1">
                <a:latin typeface="Calibri"/>
                <a:ea typeface="+mn-lt"/>
                <a:cs typeface="+mn-lt"/>
              </a:rPr>
              <a:t>myObject</a:t>
            </a:r>
            <a:r>
              <a:rPr lang="en-US" sz="1400" b="1">
                <a:latin typeface="Calibri"/>
                <a:ea typeface="+mn-lt"/>
                <a:cs typeface="+mn-lt"/>
              </a:rPr>
              <a:t> | </a:t>
            </a:r>
            <a:r>
              <a:rPr lang="en-US" sz="1400" b="1" err="1">
                <a:latin typeface="Calibri"/>
                <a:ea typeface="+mn-lt"/>
                <a:cs typeface="+mn-lt"/>
              </a:rPr>
              <a:t>keyvalue</a:t>
            </a:r>
            <a:r>
              <a:rPr lang="en-US" sz="1400" b="1">
                <a:latin typeface="Calibri"/>
                <a:ea typeface="+mn-lt"/>
                <a:cs typeface="+mn-lt"/>
              </a:rPr>
              <a:t>"</a:t>
            </a:r>
            <a:r>
              <a:rPr lang="en-US" sz="1400">
                <a:latin typeface="Calibri"/>
                <a:ea typeface="+mn-lt"/>
                <a:cs typeface="+mn-lt"/>
              </a:rPr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>
                <a:latin typeface="Calibri"/>
                <a:ea typeface="+mn-lt"/>
                <a:cs typeface="+mn-lt"/>
              </a:rPr>
              <a:t>It transforms the object's properties into an array of key-value pairs.</a:t>
            </a:r>
          </a:p>
          <a:p>
            <a:pPr lvl="1"/>
            <a:endParaRPr lang="en-US" sz="1400">
              <a:latin typeface="Calibri"/>
              <a:ea typeface="+mn-lt"/>
              <a:cs typeface="+mn-lt"/>
            </a:endParaRPr>
          </a:p>
          <a:p>
            <a:pPr marL="57150" lvl="1"/>
            <a:r>
              <a:rPr lang="en-US" sz="1400" b="1">
                <a:latin typeface="Calibri"/>
                <a:ea typeface="+mn-lt"/>
                <a:cs typeface="+mn-lt"/>
              </a:rPr>
              <a:t>Default Sorting</a:t>
            </a:r>
            <a:endParaRPr lang="en-US" sz="1400">
              <a:latin typeface="Calibri"/>
              <a:ea typeface="+mn-lt"/>
              <a:cs typeface="+mn-lt"/>
            </a:endParaRP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en-US" sz="1400" b="1" err="1">
                <a:latin typeface="Calibri"/>
                <a:ea typeface="+mn-lt"/>
                <a:cs typeface="+mn-lt"/>
              </a:rPr>
              <a:t>KeyValue</a:t>
            </a:r>
            <a:r>
              <a:rPr lang="en-US" sz="1400" b="1">
                <a:latin typeface="Calibri"/>
                <a:ea typeface="+mn-lt"/>
                <a:cs typeface="+mn-lt"/>
              </a:rPr>
              <a:t> </a:t>
            </a:r>
            <a:r>
              <a:rPr lang="en-US" sz="1400">
                <a:latin typeface="Calibri"/>
                <a:ea typeface="+mn-lt"/>
                <a:cs typeface="+mn-lt"/>
              </a:rPr>
              <a:t>pipe uses the key to sort the results array</a:t>
            </a:r>
            <a:endParaRPr lang="en-US">
              <a:latin typeface="Calibri"/>
              <a:ea typeface="+mn-lt"/>
              <a:cs typeface="+mn-lt"/>
            </a:endParaRPr>
          </a:p>
          <a:p>
            <a:pPr marL="0" lvl="1">
              <a:lnSpc>
                <a:spcPct val="150000"/>
              </a:lnSpc>
            </a:pPr>
            <a:r>
              <a:rPr lang="en-US" sz="1400" b="1">
                <a:latin typeface="Calibri"/>
                <a:ea typeface="+mn-lt"/>
                <a:cs typeface="+mn-lt"/>
              </a:rPr>
              <a:t>Custom</a:t>
            </a:r>
            <a:r>
              <a:rPr lang="en-US" sz="1400" b="1"/>
              <a:t> Sorting</a:t>
            </a:r>
            <a:endParaRPr lang="en-US">
              <a:cs typeface="Calibri" panose="020F0502020204030204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400"/>
              <a:t>You</a:t>
            </a:r>
            <a:r>
              <a:rPr lang="en-US" sz="1400">
                <a:ea typeface="+mn-lt"/>
                <a:cs typeface="+mn-lt"/>
              </a:rPr>
              <a:t> can customize it by providing a custom sort function (</a:t>
            </a:r>
            <a:r>
              <a:rPr lang="en-US" sz="1400" b="1" err="1">
                <a:latin typeface="Calibri"/>
                <a:ea typeface="Calibri"/>
                <a:cs typeface="Calibri"/>
              </a:rPr>
              <a:t>compareFn</a:t>
            </a:r>
            <a:r>
              <a:rPr lang="en-US" sz="1400">
                <a:ea typeface="+mn-lt"/>
                <a:cs typeface="+mn-lt"/>
              </a:rPr>
              <a:t>) as the first argument to the </a:t>
            </a:r>
            <a:r>
              <a:rPr lang="en-US" sz="1400" b="1" err="1">
                <a:latin typeface="Calibri"/>
                <a:ea typeface="Calibri"/>
                <a:cs typeface="Calibri"/>
              </a:rPr>
              <a:t>keyValue</a:t>
            </a:r>
            <a:r>
              <a:rPr lang="en-US" sz="1400" b="1">
                <a:ea typeface="+mn-lt"/>
                <a:cs typeface="+mn-lt"/>
              </a:rPr>
              <a:t> </a:t>
            </a:r>
            <a:r>
              <a:rPr lang="en-US" sz="1400">
                <a:ea typeface="+mn-lt"/>
                <a:cs typeface="+mn-lt"/>
              </a:rPr>
              <a:t>pipe</a:t>
            </a:r>
            <a:endParaRPr lang="en-US">
              <a:cs typeface="Calibri" panose="020F0502020204030204"/>
            </a:endParaRPr>
          </a:p>
          <a:p>
            <a:pPr lvl="1">
              <a:lnSpc>
                <a:spcPct val="150000"/>
              </a:lnSpc>
            </a:pPr>
            <a:endParaRPr lang="en-US" sz="1400">
              <a:latin typeface="Calibri"/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US" sz="1400">
              <a:latin typeface="Calibri"/>
              <a:ea typeface="Calibri"/>
              <a:cs typeface="Calibri"/>
            </a:endParaRPr>
          </a:p>
          <a:p>
            <a:pPr marL="114300" lvl="1"/>
            <a:endParaRPr lang="en-US" sz="14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931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886" y="354041"/>
            <a:ext cx="4144256" cy="464871"/>
          </a:xfrm>
        </p:spPr>
        <p:txBody>
          <a:bodyPr/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600" b="1"/>
              <a:t>Example of KeyValue Pipes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dirty="0" smtClean="0"/>
              <a:t>23</a:t>
            </a:fld>
            <a:endParaRPr lang="en-US"/>
          </a:p>
        </p:txBody>
      </p:sp>
      <p:pic>
        <p:nvPicPr>
          <p:cNvPr id="7" name="Picture 6" descr="A black background with grey and white text&#10;&#10;Description automatically generated">
            <a:extLst>
              <a:ext uri="{FF2B5EF4-FFF2-40B4-BE49-F238E27FC236}">
                <a16:creationId xmlns:a16="http://schemas.microsoft.com/office/drawing/2014/main" id="{442280E6-7B8F-6CEB-702D-AFA38266A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436" y="50297"/>
            <a:ext cx="1308643" cy="484846"/>
          </a:xfrm>
          <a:prstGeom prst="rect">
            <a:avLst/>
          </a:prstGeom>
        </p:spPr>
      </p:pic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3D9C22D-A89C-11C3-60BC-DD0E69CD9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034" y="1533525"/>
            <a:ext cx="5223933" cy="2171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8AF7259C-0E8A-7D70-5B99-29274D7FF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150" y="4725345"/>
            <a:ext cx="5981700" cy="114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5664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 descr="A logo in space with stars and a letter&#10;&#10;Description automatically generated">
            <a:extLst>
              <a:ext uri="{FF2B5EF4-FFF2-40B4-BE49-F238E27FC236}">
                <a16:creationId xmlns:a16="http://schemas.microsoft.com/office/drawing/2014/main" id="{E3787262-E512-C552-74B7-4B1C642745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5955" t="7023" r="28233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577446"/>
            <a:ext cx="5785369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cap="none">
                <a:solidFill>
                  <a:srgbClr val="FFFFFF"/>
                </a:solidFill>
                <a:latin typeface="Calibri Light"/>
                <a:cs typeface="Calibri Light"/>
              </a:rPr>
              <a:t>Component Communication</a:t>
            </a:r>
          </a:p>
          <a:p>
            <a:pPr>
              <a:lnSpc>
                <a:spcPct val="90000"/>
              </a:lnSpc>
            </a:pPr>
            <a:endParaRPr lang="en-US" sz="4800" cap="none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24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676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>
                <a:latin typeface="Calibri Light"/>
                <a:cs typeface="Calibri Light"/>
              </a:rPr>
              <a:t>Component communication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4446785" cy="464871"/>
          </a:xfrm>
        </p:spPr>
        <p:txBody>
          <a:bodyPr/>
          <a:lstStyle/>
          <a:p>
            <a:r>
              <a:rPr lang="en-US" b="1">
                <a:solidFill>
                  <a:srgbClr val="FFFFFF"/>
                </a:solidFill>
                <a:latin typeface="Calibri"/>
                <a:ea typeface="+mn-lt"/>
                <a:cs typeface="Calibri"/>
              </a:rPr>
              <a:t>Component communication in Angular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dirty="0" smtClean="0"/>
              <a:t>25</a:t>
            </a:fld>
            <a:endParaRPr lang="en-US"/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A74F3DC4-E056-67C0-53E6-AFCC599EAEE2}"/>
              </a:ext>
            </a:extLst>
          </p:cNvPr>
          <p:cNvSpPr txBox="1">
            <a:spLocks/>
          </p:cNvSpPr>
          <p:nvPr/>
        </p:nvSpPr>
        <p:spPr>
          <a:xfrm>
            <a:off x="6099716" y="2285339"/>
            <a:ext cx="5934388" cy="8842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400" cap="none">
                <a:latin typeface="Calibri"/>
                <a:ea typeface="+mj-lt"/>
                <a:cs typeface="Calibri"/>
              </a:rPr>
              <a:t>Components often need to communicate and share data with each other. </a:t>
            </a:r>
          </a:p>
          <a:p>
            <a:pPr>
              <a:lnSpc>
                <a:spcPct val="100000"/>
              </a:lnSpc>
            </a:pPr>
            <a:r>
              <a:rPr lang="en-US" sz="1400" cap="none">
                <a:latin typeface="Calibri"/>
                <a:ea typeface="+mj-lt"/>
                <a:cs typeface="Calibri"/>
              </a:rPr>
              <a:t>Angular provides various methods for achieving this, including </a:t>
            </a:r>
            <a:r>
              <a:rPr lang="en-US" sz="1400" b="1" cap="none">
                <a:latin typeface="Calibri"/>
                <a:ea typeface="+mj-lt"/>
                <a:cs typeface="Calibri"/>
              </a:rPr>
              <a:t>Input/Output properties</a:t>
            </a:r>
            <a:r>
              <a:rPr lang="en-US" sz="1400" cap="none">
                <a:latin typeface="Calibri"/>
                <a:ea typeface="+mj-lt"/>
                <a:cs typeface="Calibri"/>
              </a:rPr>
              <a:t> and </a:t>
            </a:r>
            <a:r>
              <a:rPr lang="en-US" sz="1400" b="1" cap="none">
                <a:latin typeface="Calibri"/>
                <a:ea typeface="+mj-lt"/>
                <a:cs typeface="Calibri"/>
              </a:rPr>
              <a:t>service.</a:t>
            </a:r>
            <a:endParaRPr lang="en-US" sz="1400" b="1" cap="none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1800" b="1" cap="none">
                <a:latin typeface="Calibri"/>
                <a:ea typeface="+mj-lt"/>
                <a:cs typeface="Calibri"/>
              </a:rPr>
              <a:t>Passing data from Parent to child component </a:t>
            </a:r>
            <a:endParaRPr lang="en-US" sz="1800" b="1" cap="none">
              <a:latin typeface="Calibri"/>
              <a:cs typeface="Calibri"/>
            </a:endParaRPr>
          </a:p>
          <a:p>
            <a:pPr marL="171450" indent="-171450">
              <a:lnSpc>
                <a:spcPct val="100000"/>
              </a:lnSpc>
              <a:buFont typeface="Arial"/>
              <a:buChar char="•"/>
            </a:pPr>
            <a:r>
              <a:rPr lang="en-US" sz="1400" b="1" cap="none">
                <a:latin typeface="Calibri"/>
                <a:ea typeface="+mj-lt"/>
                <a:cs typeface="Calibri"/>
              </a:rPr>
              <a:t>Input: </a:t>
            </a:r>
            <a:r>
              <a:rPr lang="en-US" sz="1400" cap="none">
                <a:latin typeface="Calibri"/>
                <a:ea typeface="+mj-lt"/>
                <a:cs typeface="Calibri"/>
              </a:rPr>
              <a:t>Input properties (`</a:t>
            </a:r>
            <a:r>
              <a:rPr lang="en-US" sz="1400" b="1" cap="none">
                <a:latin typeface="Calibri"/>
                <a:ea typeface="+mj-lt"/>
                <a:cs typeface="Calibri"/>
              </a:rPr>
              <a:t>@Input()`</a:t>
            </a:r>
            <a:r>
              <a:rPr lang="en-US" sz="1400" cap="none">
                <a:latin typeface="Calibri"/>
                <a:ea typeface="+mj-lt"/>
                <a:cs typeface="Calibri"/>
              </a:rPr>
              <a:t>): Allow data to flow from a parent component to a child component.</a:t>
            </a:r>
            <a:endParaRPr lang="en-US">
              <a:cs typeface="Calibri Light"/>
            </a:endParaRPr>
          </a:p>
          <a:p>
            <a:pPr>
              <a:lnSpc>
                <a:spcPct val="100000"/>
              </a:lnSpc>
            </a:pPr>
            <a:r>
              <a:rPr lang="en-US" sz="1800" b="1" cap="none">
                <a:latin typeface="Calibri"/>
                <a:ea typeface="+mj-lt"/>
                <a:cs typeface="Calibri"/>
              </a:rPr>
              <a:t>Passing Data from Child to Parent Component</a:t>
            </a:r>
            <a:endParaRPr lang="en-US" sz="1800" b="1" cap="none">
              <a:latin typeface="Calibri"/>
              <a:cs typeface="Calibri"/>
            </a:endParaRPr>
          </a:p>
          <a:p>
            <a:pPr marL="171450" indent="-171450">
              <a:lnSpc>
                <a:spcPct val="100000"/>
              </a:lnSpc>
              <a:buFont typeface="Arial,Sans-Serif"/>
              <a:buChar char="•"/>
            </a:pPr>
            <a:r>
              <a:rPr lang="en-US" sz="1400" b="1" cap="none">
                <a:latin typeface="Calibri"/>
                <a:ea typeface="+mj-lt"/>
                <a:cs typeface="Calibri"/>
              </a:rPr>
              <a:t>Output: </a:t>
            </a:r>
            <a:r>
              <a:rPr lang="en-US" sz="1400" cap="none">
                <a:latin typeface="Calibri"/>
                <a:ea typeface="+mj-lt"/>
                <a:cs typeface="Calibri"/>
              </a:rPr>
              <a:t>Output properties (`</a:t>
            </a:r>
            <a:r>
              <a:rPr lang="en-US" sz="1400" b="1" cap="none">
                <a:latin typeface="Calibri"/>
                <a:ea typeface="+mj-lt"/>
                <a:cs typeface="Calibri"/>
              </a:rPr>
              <a:t>@Output()`</a:t>
            </a:r>
            <a:r>
              <a:rPr lang="en-US" sz="1400" cap="none">
                <a:latin typeface="Calibri"/>
                <a:ea typeface="+mj-lt"/>
                <a:cs typeface="Calibri"/>
              </a:rPr>
              <a:t> and `</a:t>
            </a:r>
            <a:r>
              <a:rPr lang="en-US" sz="1400" b="1" cap="none" err="1">
                <a:latin typeface="Calibri"/>
                <a:ea typeface="+mj-lt"/>
                <a:cs typeface="Calibri"/>
              </a:rPr>
              <a:t>EventEmitter</a:t>
            </a:r>
            <a:r>
              <a:rPr lang="en-US" sz="1400" b="1" cap="none">
                <a:latin typeface="Calibri"/>
                <a:ea typeface="+mj-lt"/>
                <a:cs typeface="Calibri"/>
              </a:rPr>
              <a:t>`</a:t>
            </a:r>
            <a:r>
              <a:rPr lang="en-US" sz="1400" cap="none">
                <a:latin typeface="Calibri"/>
                <a:ea typeface="+mj-lt"/>
                <a:cs typeface="Calibri"/>
              </a:rPr>
              <a:t>): Emit events from a child component to a parent component.</a:t>
            </a:r>
            <a:endParaRPr lang="en-US" sz="1400" cap="none">
              <a:latin typeface="Calibri"/>
              <a:cs typeface="Calibri"/>
            </a:endParaRPr>
          </a:p>
          <a:p>
            <a:pPr marL="171450" indent="-171450">
              <a:lnSpc>
                <a:spcPct val="100000"/>
              </a:lnSpc>
              <a:buFont typeface="Arial,Sans-Serif"/>
              <a:buChar char="•"/>
            </a:pPr>
            <a:r>
              <a:rPr lang="en-US" sz="1400" b="1" cap="none">
                <a:latin typeface="Calibri"/>
                <a:ea typeface="+mj-lt"/>
                <a:cs typeface="Calibri"/>
              </a:rPr>
              <a:t>`@</a:t>
            </a:r>
            <a:r>
              <a:rPr lang="en-US" sz="1400" b="1" cap="none" err="1">
                <a:latin typeface="Calibri"/>
                <a:ea typeface="+mj-lt"/>
                <a:cs typeface="Calibri"/>
              </a:rPr>
              <a:t>ViewChild</a:t>
            </a:r>
            <a:r>
              <a:rPr lang="en-US" sz="1400" b="1" cap="none">
                <a:latin typeface="Calibri"/>
                <a:ea typeface="+mj-lt"/>
                <a:cs typeface="Calibri"/>
              </a:rPr>
              <a:t>`</a:t>
            </a:r>
            <a:r>
              <a:rPr lang="en-US" sz="1400" cap="none">
                <a:latin typeface="Calibri"/>
                <a:ea typeface="+mj-lt"/>
                <a:cs typeface="+mj-lt"/>
              </a:rPr>
              <a:t> and </a:t>
            </a:r>
            <a:r>
              <a:rPr lang="en-US" sz="1400" b="1" cap="none">
                <a:latin typeface="Calibri"/>
                <a:ea typeface="+mj-lt"/>
                <a:cs typeface="Calibri Light"/>
              </a:rPr>
              <a:t>`</a:t>
            </a:r>
            <a:r>
              <a:rPr lang="en-US" sz="1400" b="1" cap="none">
                <a:latin typeface="Calibri"/>
                <a:ea typeface="+mj-lt"/>
                <a:cs typeface="Calibri"/>
              </a:rPr>
              <a:t>@</a:t>
            </a:r>
            <a:r>
              <a:rPr lang="en-US" sz="1400" b="1" cap="none" err="1">
                <a:latin typeface="Calibri"/>
                <a:ea typeface="+mj-lt"/>
                <a:cs typeface="Calibri"/>
              </a:rPr>
              <a:t>ContentChild</a:t>
            </a:r>
            <a:r>
              <a:rPr lang="en-US" sz="1400" b="1" cap="none">
                <a:latin typeface="Calibri"/>
                <a:ea typeface="+mj-lt"/>
                <a:cs typeface="Calibri"/>
              </a:rPr>
              <a:t>`</a:t>
            </a:r>
            <a:r>
              <a:rPr lang="en-US" sz="1400" cap="none">
                <a:latin typeface="Calibri"/>
                <a:ea typeface="+mj-lt"/>
                <a:cs typeface="+mj-lt"/>
              </a:rPr>
              <a:t> decorators are used to access child elements or components within a parent component.</a:t>
            </a:r>
            <a:endParaRPr lang="en-US" sz="1400" cap="none">
              <a:latin typeface="Calibri"/>
              <a:ea typeface="+mj-lt"/>
              <a:cs typeface="Calibri"/>
            </a:endParaRPr>
          </a:p>
          <a:p>
            <a:pPr marL="171450" indent="-171450">
              <a:lnSpc>
                <a:spcPct val="100000"/>
              </a:lnSpc>
              <a:buFont typeface="Arial"/>
              <a:buChar char="•"/>
            </a:pPr>
            <a:endParaRPr lang="en-US" sz="1200" cap="none">
              <a:ea typeface="+mj-lt"/>
              <a:cs typeface="+mj-lt"/>
            </a:endParaRPr>
          </a:p>
          <a:p>
            <a:pPr>
              <a:lnSpc>
                <a:spcPct val="100000"/>
              </a:lnSpc>
            </a:pPr>
            <a:endParaRPr lang="en-US" sz="1200" cap="none">
              <a:latin typeface="Calibri Light"/>
              <a:ea typeface="+mj-lt"/>
              <a:cs typeface="+mj-lt"/>
            </a:endParaRPr>
          </a:p>
          <a:p>
            <a:pPr marL="171450" indent="-171450">
              <a:lnSpc>
                <a:spcPct val="100000"/>
              </a:lnSpc>
              <a:buFont typeface="Arial,Sans-Serif"/>
              <a:buChar char="•"/>
            </a:pPr>
            <a:endParaRPr lang="en-US" sz="1200" cap="none">
              <a:latin typeface="Calibri"/>
              <a:cs typeface="Calibri"/>
            </a:endParaRPr>
          </a:p>
          <a:p>
            <a:pPr marL="171450" indent="-171450">
              <a:lnSpc>
                <a:spcPct val="100000"/>
              </a:lnSpc>
              <a:buFont typeface="Arial,Sans-Serif"/>
              <a:buChar char="•"/>
            </a:pPr>
            <a:endParaRPr lang="en-US" sz="1200" cap="none">
              <a:latin typeface="Calibri"/>
              <a:cs typeface="Calibri"/>
            </a:endParaRPr>
          </a:p>
          <a:p>
            <a:pPr marL="171450" indent="-171450">
              <a:lnSpc>
                <a:spcPct val="100000"/>
              </a:lnSpc>
              <a:buFont typeface="Arial"/>
              <a:buChar char="•"/>
            </a:pPr>
            <a:endParaRPr lang="en-US" sz="1200" cap="none">
              <a:latin typeface="Calibri Light" panose="020F0302020204030204"/>
              <a:cs typeface="Calibri Light" panose="020F0302020204030204"/>
            </a:endParaRPr>
          </a:p>
        </p:txBody>
      </p:sp>
      <p:pic>
        <p:nvPicPr>
          <p:cNvPr id="42" name="Picture 42" descr="A logo in space with stars and a letter&#10;&#10;Description automatically generated">
            <a:extLst>
              <a:ext uri="{FF2B5EF4-FFF2-40B4-BE49-F238E27FC236}">
                <a16:creationId xmlns:a16="http://schemas.microsoft.com/office/drawing/2014/main" id="{5319F5B0-3561-76D5-B402-826A312031C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7821" r="27821"/>
          <a:stretch/>
        </p:blipFill>
        <p:spPr/>
      </p:pic>
      <p:pic>
        <p:nvPicPr>
          <p:cNvPr id="7" name="Picture 6" descr="A black background with grey and white text&#10;&#10;Description automatically generated">
            <a:extLst>
              <a:ext uri="{FF2B5EF4-FFF2-40B4-BE49-F238E27FC236}">
                <a16:creationId xmlns:a16="http://schemas.microsoft.com/office/drawing/2014/main" id="{912770BF-1FC6-4A88-6D36-F5D25620D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1436" y="50297"/>
            <a:ext cx="1308643" cy="48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6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 descr="A logo in space with stars and a letter&#10;&#10;Description automatically generated">
            <a:extLst>
              <a:ext uri="{FF2B5EF4-FFF2-40B4-BE49-F238E27FC236}">
                <a16:creationId xmlns:a16="http://schemas.microsoft.com/office/drawing/2014/main" id="{E3787262-E512-C552-74B7-4B1C642745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5955" t="7023" r="28233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577446"/>
            <a:ext cx="5785369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cap="none">
                <a:solidFill>
                  <a:srgbClr val="FFFFFF"/>
                </a:solidFill>
              </a:rPr>
              <a:t>Pass data to child component</a:t>
            </a:r>
            <a:endParaRPr lang="en-US"/>
          </a:p>
          <a:p>
            <a:pPr>
              <a:lnSpc>
                <a:spcPct val="90000"/>
              </a:lnSpc>
            </a:pPr>
            <a:endParaRPr lang="en-US" sz="4800" cap="none">
              <a:solidFill>
                <a:srgbClr val="FFFFFF"/>
              </a:solidFill>
              <a:cs typeface="Calibri Light"/>
            </a:endParaRPr>
          </a:p>
          <a:p>
            <a:pPr>
              <a:lnSpc>
                <a:spcPct val="90000"/>
              </a:lnSpc>
            </a:pPr>
            <a:endParaRPr lang="en-US" sz="4800" cap="none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26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2040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886" y="425285"/>
            <a:ext cx="3474407" cy="464871"/>
          </a:xfrm>
        </p:spPr>
        <p:txBody>
          <a:bodyPr/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600" b="1"/>
              <a:t> Input in Angular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dirty="0" smtClean="0"/>
              <a:t>27</a:t>
            </a:fld>
            <a:endParaRPr lang="en-US"/>
          </a:p>
        </p:txBody>
      </p:sp>
      <p:pic>
        <p:nvPicPr>
          <p:cNvPr id="7" name="Picture 6" descr="A black background with grey and white text&#10;&#10;Description automatically generated">
            <a:extLst>
              <a:ext uri="{FF2B5EF4-FFF2-40B4-BE49-F238E27FC236}">
                <a16:creationId xmlns:a16="http://schemas.microsoft.com/office/drawing/2014/main" id="{442280E6-7B8F-6CEB-702D-AFA38266A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436" y="50297"/>
            <a:ext cx="1308643" cy="484846"/>
          </a:xfrm>
          <a:prstGeom prst="rect">
            <a:avLst/>
          </a:prstGeom>
        </p:spPr>
      </p:pic>
      <p:sp>
        <p:nvSpPr>
          <p:cNvPr id="14" name="Title 7">
            <a:extLst>
              <a:ext uri="{FF2B5EF4-FFF2-40B4-BE49-F238E27FC236}">
                <a16:creationId xmlns:a16="http://schemas.microsoft.com/office/drawing/2014/main" id="{0E1BDDFB-BDDE-3BF9-C5DF-C83D4C7C6D4B}"/>
              </a:ext>
            </a:extLst>
          </p:cNvPr>
          <p:cNvSpPr txBox="1">
            <a:spLocks/>
          </p:cNvSpPr>
          <p:nvPr/>
        </p:nvSpPr>
        <p:spPr>
          <a:xfrm>
            <a:off x="2028119" y="966823"/>
            <a:ext cx="8139210" cy="4196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How to Use @Input()?</a:t>
            </a:r>
            <a:endParaRPr lang="en-US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ea typeface="+mn-lt"/>
                <a:cs typeface="+mn-lt"/>
              </a:rPr>
              <a:t>In a child component or directive, use the </a:t>
            </a:r>
            <a:r>
              <a:rPr lang="en-US" sz="1400" b="1">
                <a:solidFill>
                  <a:srgbClr val="000000"/>
                </a:solidFill>
                <a:ea typeface="+mn-lt"/>
                <a:cs typeface="+mn-lt"/>
              </a:rPr>
              <a:t>@Input()</a:t>
            </a:r>
            <a:r>
              <a:rPr lang="en-US" sz="1400">
                <a:solidFill>
                  <a:srgbClr val="000000"/>
                </a:solidFill>
                <a:ea typeface="+mn-lt"/>
                <a:cs typeface="+mn-lt"/>
              </a:rPr>
              <a:t> decorator to inform Angular that a property in that component can get its value from its parent component.</a:t>
            </a:r>
            <a:endParaRPr lang="en-US" sz="1400"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b="1"/>
              <a:t>In the Child</a:t>
            </a:r>
            <a:endParaRPr lang="en-US" sz="1600" b="1">
              <a:cs typeface="Calibri"/>
            </a:endParaRPr>
          </a:p>
          <a:p>
            <a:endParaRPr lang="en-US" sz="1600" b="1">
              <a:solidFill>
                <a:srgbClr val="000000"/>
              </a:solidFill>
              <a:ea typeface="+mn-lt"/>
              <a:cs typeface="Calibri"/>
            </a:endParaRPr>
          </a:p>
          <a:p>
            <a:endParaRPr lang="en-US" sz="1600" b="1">
              <a:solidFill>
                <a:srgbClr val="000000"/>
              </a:solidFill>
              <a:ea typeface="+mn-lt"/>
              <a:cs typeface="Calibri"/>
            </a:endParaRPr>
          </a:p>
          <a:p>
            <a:endParaRPr lang="en-US" sz="1600" b="1">
              <a:solidFill>
                <a:srgbClr val="000000"/>
              </a:solidFill>
              <a:ea typeface="+mn-lt"/>
              <a:cs typeface="Calibri"/>
            </a:endParaRPr>
          </a:p>
          <a:p>
            <a:endParaRPr lang="en-US" sz="1600" b="1">
              <a:solidFill>
                <a:srgbClr val="000000"/>
              </a:solidFill>
              <a:ea typeface="+mn-lt"/>
              <a:cs typeface="Calibri"/>
            </a:endParaRPr>
          </a:p>
          <a:p>
            <a:pPr>
              <a:lnSpc>
                <a:spcPct val="200000"/>
              </a:lnSpc>
            </a:pPr>
            <a:endParaRPr lang="en-US" sz="1600" b="1">
              <a:solidFill>
                <a:srgbClr val="000000"/>
              </a:solidFill>
              <a:ea typeface="+mn-lt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/>
              <a:t>In the Parent</a:t>
            </a:r>
            <a:endParaRPr lang="en-US" sz="1600" b="1">
              <a:cs typeface="Calibri"/>
            </a:endParaRPr>
          </a:p>
          <a:p>
            <a:endParaRPr lang="en-US" sz="1600" b="1">
              <a:solidFill>
                <a:srgbClr val="000000"/>
              </a:solidFill>
              <a:ea typeface="+mn-lt"/>
              <a:cs typeface="Calibri"/>
            </a:endParaRPr>
          </a:p>
          <a:p>
            <a:pPr>
              <a:lnSpc>
                <a:spcPct val="150000"/>
              </a:lnSpc>
            </a:pPr>
            <a:endParaRPr lang="en-US" sz="1400">
              <a:solidFill>
                <a:srgbClr val="000000"/>
              </a:solidFill>
              <a:ea typeface="+mn-lt"/>
              <a:cs typeface="Calibri"/>
            </a:endParaRPr>
          </a:p>
          <a:p>
            <a:endParaRPr lang="en-US" sz="1600" b="1">
              <a:solidFill>
                <a:srgbClr val="000000"/>
              </a:solidFill>
              <a:ea typeface="+mn-lt"/>
              <a:cs typeface="Calibri"/>
            </a:endParaRPr>
          </a:p>
          <a:p>
            <a:endParaRPr lang="en-US" sz="1400">
              <a:solidFill>
                <a:srgbClr val="000000"/>
              </a:solidFill>
              <a:ea typeface="+mn-lt"/>
              <a:cs typeface="Calibri Light"/>
            </a:endParaRP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321D06C5-D573-147D-C73D-5CC89ECDD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840" y="2261003"/>
            <a:ext cx="5902711" cy="1313797"/>
          </a:xfrm>
          <a:prstGeom prst="rect">
            <a:avLst/>
          </a:prstGeom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015655C3-66AA-850D-C972-E0E3682FB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838" y="3997841"/>
            <a:ext cx="5958468" cy="1185490"/>
          </a:xfrm>
          <a:prstGeom prst="rect">
            <a:avLst/>
          </a:prstGeom>
        </p:spPr>
      </p:pic>
      <p:pic>
        <p:nvPicPr>
          <p:cNvPr id="12" name="Picture 11" descr="A blue screen with white text&#10;&#10;Description automatically generated">
            <a:extLst>
              <a:ext uri="{FF2B5EF4-FFF2-40B4-BE49-F238E27FC236}">
                <a16:creationId xmlns:a16="http://schemas.microsoft.com/office/drawing/2014/main" id="{8217C237-A353-8E49-14F5-738D0CFE1C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839" y="5314502"/>
            <a:ext cx="6004930" cy="119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 descr="A logo in space with stars and a letter&#10;&#10;Description automatically generated">
            <a:extLst>
              <a:ext uri="{FF2B5EF4-FFF2-40B4-BE49-F238E27FC236}">
                <a16:creationId xmlns:a16="http://schemas.microsoft.com/office/drawing/2014/main" id="{E3787262-E512-C552-74B7-4B1C642745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5955" t="7023" r="28233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577446"/>
            <a:ext cx="5785369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cap="none">
                <a:solidFill>
                  <a:srgbClr val="FFFFFF"/>
                </a:solidFill>
              </a:rPr>
              <a:t>Pass data to parent component</a:t>
            </a:r>
            <a:endParaRPr lang="en-US"/>
          </a:p>
          <a:p>
            <a:pPr>
              <a:lnSpc>
                <a:spcPct val="90000"/>
              </a:lnSpc>
            </a:pPr>
            <a:endParaRPr lang="en-US" sz="4800" cap="none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28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1132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886" y="397407"/>
            <a:ext cx="3465116" cy="464871"/>
          </a:xfrm>
        </p:spPr>
        <p:txBody>
          <a:bodyPr/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600" b="1"/>
              <a:t> Output in Angular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dirty="0" smtClean="0"/>
              <a:t>29</a:t>
            </a:fld>
            <a:endParaRPr lang="en-US"/>
          </a:p>
        </p:txBody>
      </p:sp>
      <p:pic>
        <p:nvPicPr>
          <p:cNvPr id="7" name="Picture 6" descr="A black background with grey and white text&#10;&#10;Description automatically generated">
            <a:extLst>
              <a:ext uri="{FF2B5EF4-FFF2-40B4-BE49-F238E27FC236}">
                <a16:creationId xmlns:a16="http://schemas.microsoft.com/office/drawing/2014/main" id="{442280E6-7B8F-6CEB-702D-AFA38266A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436" y="50297"/>
            <a:ext cx="1308643" cy="484846"/>
          </a:xfrm>
          <a:prstGeom prst="rect">
            <a:avLst/>
          </a:prstGeom>
        </p:spPr>
      </p:pic>
      <p:sp>
        <p:nvSpPr>
          <p:cNvPr id="14" name="Title 7">
            <a:extLst>
              <a:ext uri="{FF2B5EF4-FFF2-40B4-BE49-F238E27FC236}">
                <a16:creationId xmlns:a16="http://schemas.microsoft.com/office/drawing/2014/main" id="{0E1BDDFB-BDDE-3BF9-C5DF-C83D4C7C6D4B}"/>
              </a:ext>
            </a:extLst>
          </p:cNvPr>
          <p:cNvSpPr txBox="1">
            <a:spLocks/>
          </p:cNvSpPr>
          <p:nvPr/>
        </p:nvSpPr>
        <p:spPr>
          <a:xfrm>
            <a:off x="2028119" y="966823"/>
            <a:ext cx="8139210" cy="4196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How to Use @Output()?</a:t>
            </a:r>
            <a:endParaRPr lang="en-US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1400">
                <a:cs typeface="Calibri"/>
              </a:rPr>
              <a:t>In</a:t>
            </a:r>
            <a:r>
              <a:rPr lang="en-US" sz="1400">
                <a:solidFill>
                  <a:srgbClr val="000000"/>
                </a:solidFill>
                <a:ea typeface="+mn-lt"/>
                <a:cs typeface="+mn-lt"/>
              </a:rPr>
              <a:t> Angular, the </a:t>
            </a:r>
            <a:r>
              <a:rPr lang="en-US" sz="1400" b="1">
                <a:latin typeface="Calibri"/>
                <a:cs typeface="Calibri"/>
              </a:rPr>
              <a:t>@Output</a:t>
            </a:r>
            <a:r>
              <a:rPr lang="en-US" sz="1400">
                <a:solidFill>
                  <a:srgbClr val="000000"/>
                </a:solidFill>
                <a:ea typeface="+mn-lt"/>
                <a:cs typeface="+mn-lt"/>
              </a:rPr>
              <a:t> property decorator is used to create custom event emitters within components. This allows child components to emit events that parent components can listen for and respond</a:t>
            </a:r>
            <a:endParaRPr lang="en-US" sz="140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b="1"/>
              <a:t>In the Child</a:t>
            </a:r>
            <a:endParaRPr lang="en-US" sz="1600" b="1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400">
                <a:solidFill>
                  <a:srgbClr val="61738E"/>
                </a:solidFill>
                <a:ea typeface="+mn-lt"/>
                <a:cs typeface="+mn-lt"/>
              </a:rPr>
              <a:t>       </a:t>
            </a:r>
            <a:r>
              <a:rPr lang="en-US" sz="1200">
                <a:ea typeface="+mn-lt"/>
                <a:cs typeface="+mn-lt"/>
              </a:rPr>
              <a:t> First, make sure that the </a:t>
            </a:r>
            <a:r>
              <a:rPr lang="en-US" sz="1200" b="1">
                <a:ea typeface="+mn-lt"/>
                <a:cs typeface="+mn-lt"/>
              </a:rPr>
              <a:t>child component class</a:t>
            </a:r>
            <a:r>
              <a:rPr lang="en-US" sz="1200">
                <a:ea typeface="+mn-lt"/>
                <a:cs typeface="+mn-lt"/>
              </a:rPr>
              <a:t> imports Output and </a:t>
            </a:r>
            <a:r>
              <a:rPr lang="en-US" sz="1200" err="1">
                <a:ea typeface="+mn-lt"/>
                <a:cs typeface="+mn-lt"/>
              </a:rPr>
              <a:t>EventEmitter</a:t>
            </a:r>
            <a:r>
              <a:rPr lang="en-US" sz="1200">
                <a:ea typeface="+mn-lt"/>
                <a:cs typeface="+mn-lt"/>
              </a:rPr>
              <a:t>:</a:t>
            </a:r>
            <a:endParaRPr lang="en-US" sz="1200">
              <a:cs typeface="Calibri"/>
            </a:endParaRPr>
          </a:p>
          <a:p>
            <a:pPr>
              <a:lnSpc>
                <a:spcPct val="150000"/>
              </a:lnSpc>
            </a:pPr>
            <a:endParaRPr lang="en-US" sz="1200">
              <a:solidFill>
                <a:srgbClr val="000000"/>
              </a:solidFill>
              <a:ea typeface="+mn-lt"/>
              <a:cs typeface="Calibri"/>
            </a:endParaRPr>
          </a:p>
          <a:p>
            <a:pPr>
              <a:lnSpc>
                <a:spcPct val="150000"/>
              </a:lnSpc>
            </a:pPr>
            <a:endParaRPr lang="en-US" sz="1200">
              <a:solidFill>
                <a:srgbClr val="000000"/>
              </a:solidFill>
              <a:ea typeface="+mn-lt"/>
              <a:cs typeface="Calibri"/>
            </a:endParaRPr>
          </a:p>
          <a:p>
            <a:endParaRPr lang="en-US" sz="1400">
              <a:solidFill>
                <a:srgbClr val="61738E"/>
              </a:solidFill>
              <a:ea typeface="+mn-lt"/>
              <a:cs typeface="+mn-lt"/>
            </a:endParaRPr>
          </a:p>
          <a:p>
            <a:r>
              <a:rPr lang="en-US" sz="1400">
                <a:solidFill>
                  <a:srgbClr val="61738E"/>
                </a:solidFill>
                <a:ea typeface="+mn-lt"/>
                <a:cs typeface="+mn-lt"/>
              </a:rPr>
              <a:t> </a:t>
            </a:r>
            <a:r>
              <a:rPr lang="en-US" sz="1200">
                <a:ea typeface="+mn-lt"/>
                <a:cs typeface="+mn-lt"/>
              </a:rPr>
              <a:t>         Next, still in the child, </a:t>
            </a:r>
            <a:r>
              <a:rPr lang="en-US" sz="1200" b="1">
                <a:ea typeface="+mn-lt"/>
                <a:cs typeface="+mn-lt"/>
              </a:rPr>
              <a:t>decorate a property</a:t>
            </a:r>
            <a:r>
              <a:rPr lang="en-US" sz="1200">
                <a:ea typeface="+mn-lt"/>
                <a:cs typeface="+mn-lt"/>
              </a:rPr>
              <a:t> with in the component class.</a:t>
            </a:r>
            <a:endParaRPr lang="en-US" sz="1200">
              <a:cs typeface="Calibri"/>
            </a:endParaRPr>
          </a:p>
          <a:p>
            <a:endParaRPr lang="en-US" sz="1200" b="1">
              <a:ea typeface="+mn-lt"/>
              <a:cs typeface="Calibri"/>
            </a:endParaRPr>
          </a:p>
          <a:p>
            <a:endParaRPr lang="en-US" sz="1600" b="1">
              <a:cs typeface="Calibri"/>
            </a:endParaRPr>
          </a:p>
          <a:p>
            <a:endParaRPr lang="en-US" sz="1200">
              <a:cs typeface="Calibri"/>
            </a:endParaRPr>
          </a:p>
          <a:p>
            <a:pPr>
              <a:lnSpc>
                <a:spcPct val="200000"/>
              </a:lnSpc>
            </a:pPr>
            <a:r>
              <a:rPr lang="en-US" sz="1200">
                <a:cs typeface="Calibri"/>
              </a:rPr>
              <a:t>          Data will be emitted via the .emit method and sent to the parent.</a:t>
            </a:r>
            <a:endParaRPr lang="en-US" sz="1200"/>
          </a:p>
          <a:p>
            <a:endParaRPr lang="en-US" sz="1600" b="1">
              <a:cs typeface="Calibri"/>
            </a:endParaRPr>
          </a:p>
          <a:p>
            <a:pPr>
              <a:lnSpc>
                <a:spcPct val="150000"/>
              </a:lnSpc>
            </a:pPr>
            <a:endParaRPr lang="en-US" sz="1400">
              <a:solidFill>
                <a:srgbClr val="000000"/>
              </a:solidFill>
              <a:ea typeface="+mn-lt"/>
              <a:cs typeface="Calibri"/>
            </a:endParaRPr>
          </a:p>
          <a:p>
            <a:endParaRPr lang="en-US" sz="1600" b="1">
              <a:solidFill>
                <a:srgbClr val="000000"/>
              </a:solidFill>
              <a:ea typeface="+mn-lt"/>
              <a:cs typeface="Calibri"/>
            </a:endParaRPr>
          </a:p>
          <a:p>
            <a:endParaRPr lang="en-US" sz="1400">
              <a:solidFill>
                <a:srgbClr val="000000"/>
              </a:solidFill>
              <a:ea typeface="+mn-lt"/>
              <a:cs typeface="Calibri Light"/>
            </a:endParaRPr>
          </a:p>
        </p:txBody>
      </p:sp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B57021E7-5B57-DB71-8E17-77687EBA0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083" y="2558876"/>
            <a:ext cx="6478858" cy="606540"/>
          </a:xfrm>
          <a:prstGeom prst="rect">
            <a:avLst/>
          </a:prstGeom>
        </p:spPr>
      </p:pic>
      <p:pic>
        <p:nvPicPr>
          <p:cNvPr id="6" name="Picture 5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CA3FA874-45E0-CC59-6F52-05316466B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7083" y="3607345"/>
            <a:ext cx="6525321" cy="526114"/>
          </a:xfrm>
          <a:prstGeom prst="rect">
            <a:avLst/>
          </a:prstGeom>
        </p:spPr>
      </p:pic>
      <p:pic>
        <p:nvPicPr>
          <p:cNvPr id="8" name="Picture 7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6DC23BEA-DFB1-ABD9-242E-2F75210319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083" y="4622498"/>
            <a:ext cx="6618249" cy="169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5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964" y="815696"/>
            <a:ext cx="4846320" cy="1435947"/>
          </a:xfrm>
        </p:spPr>
        <p:txBody>
          <a:bodyPr/>
          <a:lstStyle/>
          <a:p>
            <a:r>
              <a:rPr lang="en-US" cap="none"/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53965" y="2167940"/>
            <a:ext cx="5339811" cy="26027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AutoNum type="arabicPeriod"/>
            </a:pP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Data Binding in Angular</a:t>
            </a:r>
          </a:p>
          <a:p>
            <a:pPr marL="342900" indent="-342900">
              <a:buAutoNum type="arabicPeriod"/>
            </a:pP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Interpolation in Angular</a:t>
            </a:r>
            <a:endParaRPr lang="en-US"/>
          </a:p>
          <a:p>
            <a:pPr marL="342900" indent="-342900">
              <a:buAutoNum type="arabicPeriod"/>
            </a:pP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Property Binding in Angular</a:t>
            </a:r>
            <a:endParaRPr lang="en-US"/>
          </a:p>
          <a:p>
            <a:pPr marL="342900" indent="-342900">
              <a:buAutoNum type="arabicPeriod"/>
            </a:pP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Event Binding in Angular</a:t>
            </a:r>
            <a:endParaRPr lang="en-US"/>
          </a:p>
          <a:p>
            <a:pPr marL="342900" indent="-342900">
              <a:buAutoNum type="arabicPeriod"/>
            </a:pP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Two-way Binding &amp; </a:t>
            </a:r>
            <a:r>
              <a:rPr lang="en-US" sz="1600" b="1" err="1">
                <a:solidFill>
                  <a:srgbClr val="000000"/>
                </a:solidFill>
                <a:ea typeface="+mn-lt"/>
                <a:cs typeface="+mn-lt"/>
              </a:rPr>
              <a:t>ngModel</a:t>
            </a: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 in Angular</a:t>
            </a:r>
            <a:endParaRPr lang="en-US"/>
          </a:p>
          <a:p>
            <a:pPr marL="342900" indent="-342900">
              <a:buAutoNum type="arabicPeriod"/>
            </a:pP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Pipes in Angular</a:t>
            </a:r>
          </a:p>
          <a:p>
            <a:pPr marL="342900" indent="-342900">
              <a:buAutoNum type="arabicPeriod"/>
            </a:pPr>
            <a:r>
              <a:rPr lang="en-US" sz="1600" b="1">
                <a:cs typeface="Calibri" panose="020F0502020204030204"/>
              </a:rPr>
              <a:t>Component Communication</a:t>
            </a:r>
            <a:endParaRPr lang="en-US"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en-US" sz="1200" b="1">
              <a:cs typeface="Calibri" panose="020F0502020204030204"/>
            </a:endParaRPr>
          </a:p>
          <a:p>
            <a:br>
              <a:rPr lang="en-US" sz="1400"/>
            </a:br>
            <a:endParaRPr lang="en-US" sz="1200" b="1">
              <a:latin typeface="Calibri"/>
              <a:cs typeface="Calibri"/>
            </a:endParaRPr>
          </a:p>
          <a:p>
            <a:endParaRPr lang="en-US" sz="1200" b="1">
              <a:latin typeface="Calibri"/>
              <a:cs typeface="Calibri"/>
            </a:endParaRPr>
          </a:p>
          <a:p>
            <a:endParaRPr lang="en-US" sz="1200" b="1">
              <a:latin typeface="Calibri"/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dirty="0" smtClean="0"/>
              <a:pPr/>
              <a:t>3</a:t>
            </a:fld>
            <a:endParaRPr lang="en-US"/>
          </a:p>
        </p:txBody>
      </p:sp>
      <p:pic>
        <p:nvPicPr>
          <p:cNvPr id="29" name="Picture 29" descr="A red and white logo&#10;&#10;Description automatically generated">
            <a:extLst>
              <a:ext uri="{FF2B5EF4-FFF2-40B4-BE49-F238E27FC236}">
                <a16:creationId xmlns:a16="http://schemas.microsoft.com/office/drawing/2014/main" id="{3AEE5A08-160A-B4CB-731C-CCDE6E7B58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641" b="641"/>
          <a:stretch/>
        </p:blipFill>
        <p:spPr/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61C0D41E-653B-F605-DEAB-B7E4C2AB80B3}"/>
              </a:ext>
            </a:extLst>
          </p:cNvPr>
          <p:cNvSpPr/>
          <p:nvPr/>
        </p:nvSpPr>
        <p:spPr>
          <a:xfrm>
            <a:off x="968375" y="1312334"/>
            <a:ext cx="4063999" cy="39369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10" descr="A red and white logo&#10;&#10;Description automatically generated">
            <a:extLst>
              <a:ext uri="{FF2B5EF4-FFF2-40B4-BE49-F238E27FC236}">
                <a16:creationId xmlns:a16="http://schemas.microsoft.com/office/drawing/2014/main" id="{503CD33A-3133-0D54-9537-C350F0C96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389" y="1791218"/>
            <a:ext cx="2986617" cy="298661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6F5F355-8DB6-988E-8645-C328037C2414}"/>
              </a:ext>
            </a:extLst>
          </p:cNvPr>
          <p:cNvSpPr/>
          <p:nvPr/>
        </p:nvSpPr>
        <p:spPr>
          <a:xfrm>
            <a:off x="6561666" y="6204478"/>
            <a:ext cx="3820583" cy="6455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A black background with grey and white text&#10;&#10;Description automatically generated">
            <a:extLst>
              <a:ext uri="{FF2B5EF4-FFF2-40B4-BE49-F238E27FC236}">
                <a16:creationId xmlns:a16="http://schemas.microsoft.com/office/drawing/2014/main" id="{074FE955-48EA-ECB0-9774-65A6E557E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1436" y="50297"/>
            <a:ext cx="1308643" cy="48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886" y="397407"/>
            <a:ext cx="4617408" cy="464871"/>
          </a:xfrm>
        </p:spPr>
        <p:txBody>
          <a:bodyPr/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600" b="1"/>
              <a:t>Output in Angular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dirty="0" smtClean="0"/>
              <a:t>30</a:t>
            </a:fld>
            <a:endParaRPr lang="en-US"/>
          </a:p>
        </p:txBody>
      </p:sp>
      <p:pic>
        <p:nvPicPr>
          <p:cNvPr id="7" name="Picture 6" descr="A black background with grey and white text&#10;&#10;Description automatically generated">
            <a:extLst>
              <a:ext uri="{FF2B5EF4-FFF2-40B4-BE49-F238E27FC236}">
                <a16:creationId xmlns:a16="http://schemas.microsoft.com/office/drawing/2014/main" id="{442280E6-7B8F-6CEB-702D-AFA38266A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436" y="50297"/>
            <a:ext cx="1308643" cy="484846"/>
          </a:xfrm>
          <a:prstGeom prst="rect">
            <a:avLst/>
          </a:prstGeom>
        </p:spPr>
      </p:pic>
      <p:sp>
        <p:nvSpPr>
          <p:cNvPr id="14" name="Title 7">
            <a:extLst>
              <a:ext uri="{FF2B5EF4-FFF2-40B4-BE49-F238E27FC236}">
                <a16:creationId xmlns:a16="http://schemas.microsoft.com/office/drawing/2014/main" id="{0E1BDDFB-BDDE-3BF9-C5DF-C83D4C7C6D4B}"/>
              </a:ext>
            </a:extLst>
          </p:cNvPr>
          <p:cNvSpPr txBox="1">
            <a:spLocks/>
          </p:cNvSpPr>
          <p:nvPr/>
        </p:nvSpPr>
        <p:spPr>
          <a:xfrm>
            <a:off x="2028119" y="1106213"/>
            <a:ext cx="8139210" cy="4196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cs typeface="Calibri"/>
              </a:rPr>
              <a:t>In</a:t>
            </a:r>
            <a:r>
              <a:rPr lang="en-US" sz="1600" b="1"/>
              <a:t> the Parent</a:t>
            </a:r>
            <a:endParaRPr lang="en-US" sz="1600" b="1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400">
                <a:solidFill>
                  <a:srgbClr val="61738E"/>
                </a:solidFill>
                <a:ea typeface="+mn-lt"/>
                <a:cs typeface="+mn-lt"/>
              </a:rPr>
              <a:t>    </a:t>
            </a:r>
            <a:r>
              <a:rPr lang="en-US" sz="1400">
                <a:ea typeface="+mn-lt"/>
                <a:cs typeface="+mn-lt"/>
              </a:rPr>
              <a:t>   Here, we will connect through html template. We will use (</a:t>
            </a:r>
            <a:r>
              <a:rPr lang="en-US" sz="1400" err="1">
                <a:ea typeface="+mn-lt"/>
                <a:cs typeface="+mn-lt"/>
              </a:rPr>
              <a:t>outputName</a:t>
            </a:r>
            <a:r>
              <a:rPr lang="en-US" sz="1400">
                <a:ea typeface="+mn-lt"/>
                <a:cs typeface="+mn-lt"/>
              </a:rPr>
              <a:t>) and connect it with any method in parent component.</a:t>
            </a:r>
          </a:p>
          <a:p>
            <a:pPr>
              <a:lnSpc>
                <a:spcPct val="150000"/>
              </a:lnSpc>
            </a:pPr>
            <a:endParaRPr lang="en-US" sz="14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1400">
              <a:solidFill>
                <a:srgbClr val="000000"/>
              </a:solidFill>
              <a:ea typeface="+mn-lt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endParaRPr lang="en-US" sz="1400">
              <a:solidFill>
                <a:srgbClr val="000000"/>
              </a:solidFill>
              <a:ea typeface="+mn-lt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endParaRPr lang="en-US" sz="1400">
              <a:solidFill>
                <a:srgbClr val="000000"/>
              </a:solidFill>
              <a:ea typeface="+mn-lt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rgbClr val="000000"/>
              </a:solidFill>
              <a:ea typeface="+mn-lt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600" b="1"/>
              <a:t>@Input() and @Output() Together</a:t>
            </a:r>
          </a:p>
          <a:p>
            <a:pPr>
              <a:lnSpc>
                <a:spcPct val="150000"/>
              </a:lnSpc>
            </a:pPr>
            <a:endParaRPr lang="en-US" sz="1400">
              <a:solidFill>
                <a:srgbClr val="000000"/>
              </a:solidFill>
              <a:ea typeface="+mn-lt"/>
              <a:cs typeface="Calibri"/>
            </a:endParaRPr>
          </a:p>
          <a:p>
            <a:pPr>
              <a:lnSpc>
                <a:spcPct val="150000"/>
              </a:lnSpc>
            </a:pPr>
            <a:endParaRPr lang="en-US" sz="1400">
              <a:solidFill>
                <a:srgbClr val="000000"/>
              </a:solidFill>
              <a:ea typeface="+mn-lt"/>
              <a:cs typeface="Calibri"/>
            </a:endParaRPr>
          </a:p>
          <a:p>
            <a:endParaRPr lang="en-US" sz="1600" b="1">
              <a:solidFill>
                <a:srgbClr val="000000"/>
              </a:solidFill>
              <a:ea typeface="+mn-lt"/>
              <a:cs typeface="Calibri"/>
            </a:endParaRPr>
          </a:p>
          <a:p>
            <a:endParaRPr lang="en-US" sz="1400">
              <a:solidFill>
                <a:srgbClr val="000000"/>
              </a:solidFill>
              <a:ea typeface="+mn-lt"/>
              <a:cs typeface="Calibri Light"/>
            </a:endParaRPr>
          </a:p>
        </p:txBody>
      </p:sp>
      <p:pic>
        <p:nvPicPr>
          <p:cNvPr id="3" name="Picture 2" descr="A blue and white text on a dark background&#10;&#10;Description automatically generated">
            <a:extLst>
              <a:ext uri="{FF2B5EF4-FFF2-40B4-BE49-F238E27FC236}">
                <a16:creationId xmlns:a16="http://schemas.microsoft.com/office/drawing/2014/main" id="{90831F03-D0C1-202B-E006-B0ED758F5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302" y="2166063"/>
            <a:ext cx="6701882" cy="1131972"/>
          </a:xfrm>
          <a:prstGeom prst="rect">
            <a:avLst/>
          </a:prstGeom>
        </p:spPr>
      </p:pic>
      <p:pic>
        <p:nvPicPr>
          <p:cNvPr id="9" name="Picture 8" descr="A blue screen with white text&#10;&#10;Description automatically generated">
            <a:extLst>
              <a:ext uri="{FF2B5EF4-FFF2-40B4-BE49-F238E27FC236}">
                <a16:creationId xmlns:a16="http://schemas.microsoft.com/office/drawing/2014/main" id="{16F7E7E1-7629-1A43-26B9-6BA427FFF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302" y="4320303"/>
            <a:ext cx="6729760" cy="105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2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886" y="397407"/>
            <a:ext cx="4617408" cy="464871"/>
          </a:xfrm>
        </p:spPr>
        <p:txBody>
          <a:bodyPr/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600" b="1"/>
              <a:t>@ViewChild()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dirty="0" smtClean="0"/>
              <a:t>31</a:t>
            </a:fld>
            <a:endParaRPr lang="en-US"/>
          </a:p>
        </p:txBody>
      </p:sp>
      <p:pic>
        <p:nvPicPr>
          <p:cNvPr id="7" name="Picture 6" descr="A black background with grey and white text&#10;&#10;Description automatically generated">
            <a:extLst>
              <a:ext uri="{FF2B5EF4-FFF2-40B4-BE49-F238E27FC236}">
                <a16:creationId xmlns:a16="http://schemas.microsoft.com/office/drawing/2014/main" id="{442280E6-7B8F-6CEB-702D-AFA38266A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436" y="50297"/>
            <a:ext cx="1308643" cy="484846"/>
          </a:xfrm>
          <a:prstGeom prst="rect">
            <a:avLst/>
          </a:prstGeom>
        </p:spPr>
      </p:pic>
      <p:sp>
        <p:nvSpPr>
          <p:cNvPr id="14" name="Title 7">
            <a:extLst>
              <a:ext uri="{FF2B5EF4-FFF2-40B4-BE49-F238E27FC236}">
                <a16:creationId xmlns:a16="http://schemas.microsoft.com/office/drawing/2014/main" id="{0E1BDDFB-BDDE-3BF9-C5DF-C83D4C7C6D4B}"/>
              </a:ext>
            </a:extLst>
          </p:cNvPr>
          <p:cNvSpPr txBox="1">
            <a:spLocks/>
          </p:cNvSpPr>
          <p:nvPr/>
        </p:nvSpPr>
        <p:spPr>
          <a:xfrm>
            <a:off x="2028119" y="1571880"/>
            <a:ext cx="8139210" cy="4196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Parent uses a @ViewChild() to get reference to the Child Component</a:t>
            </a:r>
            <a:endParaRPr lang="en-US"/>
          </a:p>
          <a:p>
            <a:endParaRPr lang="en-US" b="1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ea typeface="+mn-lt"/>
                <a:cs typeface="+mn-lt"/>
              </a:rPr>
              <a:t>Injecting an instance of the child component into the parent as a </a:t>
            </a:r>
            <a:r>
              <a:rPr lang="en-US" sz="1400" b="1">
                <a:solidFill>
                  <a:srgbClr val="000000"/>
                </a:solidFill>
                <a:ea typeface="+mn-lt"/>
                <a:cs typeface="+mn-lt"/>
              </a:rPr>
              <a:t>@ViewChild</a:t>
            </a:r>
            <a:r>
              <a:rPr lang="en-US" sz="1400">
                <a:solidFill>
                  <a:srgbClr val="000000"/>
                </a:solidFill>
                <a:ea typeface="+mn-lt"/>
                <a:cs typeface="+mn-lt"/>
              </a:rPr>
              <a:t> is the another technique used by the parent to access the property </a:t>
            </a:r>
            <a:r>
              <a:rPr lang="en-US" sz="1400">
                <a:ea typeface="+mn-lt"/>
                <a:cs typeface="+mn-lt"/>
              </a:rPr>
              <a:t>and method of the child component</a:t>
            </a:r>
            <a:endParaRPr lang="en-US"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The </a:t>
            </a:r>
            <a:r>
              <a:rPr lang="en-US" sz="1400" b="1">
                <a:ea typeface="+mn-lt"/>
                <a:cs typeface="+mn-lt"/>
              </a:rPr>
              <a:t>@ViewChild</a:t>
            </a:r>
            <a:r>
              <a:rPr lang="en-US" sz="1400">
                <a:ea typeface="+mn-lt"/>
                <a:cs typeface="+mn-lt"/>
              </a:rPr>
              <a:t> decorator takes the name of the component/directive as its input. It is then used to decorate a property. The Angular then injects the reference of the component to the Property</a:t>
            </a:r>
            <a:endParaRPr lang="en-US">
              <a:cs typeface="Calibri" panose="020F0502020204030204"/>
            </a:endParaRPr>
          </a:p>
          <a:p>
            <a:endParaRPr lang="en-US" sz="1600" b="1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14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1400">
              <a:solidFill>
                <a:srgbClr val="000000"/>
              </a:solidFill>
              <a:ea typeface="+mn-lt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endParaRPr lang="en-US" sz="1400">
              <a:solidFill>
                <a:srgbClr val="000000"/>
              </a:solidFill>
              <a:ea typeface="+mn-lt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endParaRPr lang="en-US" sz="1400">
              <a:solidFill>
                <a:srgbClr val="000000"/>
              </a:solidFill>
              <a:ea typeface="+mn-lt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rgbClr val="000000"/>
              </a:solidFill>
              <a:ea typeface="+mn-lt"/>
              <a:cs typeface="Calibri"/>
            </a:endParaRPr>
          </a:p>
          <a:p>
            <a:pPr>
              <a:lnSpc>
                <a:spcPct val="150000"/>
              </a:lnSpc>
            </a:pPr>
            <a:endParaRPr lang="en-US" sz="1600" b="1">
              <a:cs typeface="Calibri"/>
            </a:endParaRPr>
          </a:p>
          <a:p>
            <a:pPr>
              <a:lnSpc>
                <a:spcPct val="150000"/>
              </a:lnSpc>
            </a:pPr>
            <a:endParaRPr lang="en-US" sz="1400">
              <a:solidFill>
                <a:srgbClr val="000000"/>
              </a:solidFill>
              <a:ea typeface="+mn-lt"/>
              <a:cs typeface="Calibri"/>
            </a:endParaRPr>
          </a:p>
          <a:p>
            <a:pPr>
              <a:lnSpc>
                <a:spcPct val="150000"/>
              </a:lnSpc>
            </a:pPr>
            <a:endParaRPr lang="en-US" sz="1400">
              <a:solidFill>
                <a:srgbClr val="000000"/>
              </a:solidFill>
              <a:ea typeface="+mn-lt"/>
              <a:cs typeface="Calibri"/>
            </a:endParaRPr>
          </a:p>
          <a:p>
            <a:endParaRPr lang="en-US" sz="1600" b="1">
              <a:solidFill>
                <a:srgbClr val="000000"/>
              </a:solidFill>
              <a:ea typeface="+mn-lt"/>
              <a:cs typeface="Calibri"/>
            </a:endParaRPr>
          </a:p>
          <a:p>
            <a:endParaRPr lang="en-US" sz="1400">
              <a:solidFill>
                <a:srgbClr val="000000"/>
              </a:solidFill>
              <a:ea typeface="+mn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193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886" y="397407"/>
            <a:ext cx="4617408" cy="464871"/>
          </a:xfrm>
        </p:spPr>
        <p:txBody>
          <a:bodyPr/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600" b="1"/>
              <a:t>Example of @ViewChild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dirty="0" smtClean="0"/>
              <a:t>32</a:t>
            </a:fld>
            <a:endParaRPr lang="en-US"/>
          </a:p>
        </p:txBody>
      </p:sp>
      <p:pic>
        <p:nvPicPr>
          <p:cNvPr id="7" name="Picture 6" descr="A black background with grey and white text&#10;&#10;Description automatically generated">
            <a:extLst>
              <a:ext uri="{FF2B5EF4-FFF2-40B4-BE49-F238E27FC236}">
                <a16:creationId xmlns:a16="http://schemas.microsoft.com/office/drawing/2014/main" id="{442280E6-7B8F-6CEB-702D-AFA38266A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436" y="50297"/>
            <a:ext cx="1308643" cy="484846"/>
          </a:xfrm>
          <a:prstGeom prst="rect">
            <a:avLst/>
          </a:prstGeom>
        </p:spPr>
      </p:pic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C159CA66-FCCF-9375-EAE0-30E3420FD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983" y="1965968"/>
            <a:ext cx="5082116" cy="41113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D028A8F-7F38-71BC-764F-1683418A6C90}"/>
              </a:ext>
            </a:extLst>
          </p:cNvPr>
          <p:cNvSpPr txBox="1">
            <a:spLocks/>
          </p:cNvSpPr>
          <p:nvPr/>
        </p:nvSpPr>
        <p:spPr>
          <a:xfrm>
            <a:off x="3594452" y="1550713"/>
            <a:ext cx="8139210" cy="4196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ea typeface="+mn-lt"/>
                <a:cs typeface="+mn-lt"/>
              </a:rPr>
              <a:t>parent.component.ts:</a:t>
            </a:r>
            <a:endParaRPr lang="en-US"/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682AC0A4-A5A3-CE2E-FCB3-1B7EFF38364D}"/>
              </a:ext>
            </a:extLst>
          </p:cNvPr>
          <p:cNvSpPr txBox="1">
            <a:spLocks/>
          </p:cNvSpPr>
          <p:nvPr/>
        </p:nvSpPr>
        <p:spPr>
          <a:xfrm>
            <a:off x="1213201" y="1021546"/>
            <a:ext cx="8202710" cy="5360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rgbClr val="374151"/>
                </a:solidFill>
                <a:ea typeface="+mn-lt"/>
                <a:cs typeface="+mn-lt"/>
              </a:rPr>
              <a:t>In this example, </a:t>
            </a:r>
            <a:r>
              <a:rPr lang="en-US" sz="1400" b="1" err="1">
                <a:latin typeface="Consolas"/>
                <a:ea typeface="+mn-lt"/>
                <a:cs typeface="+mn-lt"/>
              </a:rPr>
              <a:t>ParentComponent</a:t>
            </a:r>
            <a:r>
              <a:rPr lang="en-US" sz="1400">
                <a:solidFill>
                  <a:srgbClr val="374151"/>
                </a:solidFill>
                <a:ea typeface="+mn-lt"/>
                <a:cs typeface="+mn-lt"/>
              </a:rPr>
              <a:t> accesses the </a:t>
            </a:r>
            <a:r>
              <a:rPr lang="en-US" sz="1400" b="1" err="1">
                <a:latin typeface="Consolas"/>
                <a:ea typeface="+mn-lt"/>
                <a:cs typeface="+mn-lt"/>
              </a:rPr>
              <a:t>ChildComponent</a:t>
            </a:r>
            <a:r>
              <a:rPr lang="en-US" sz="1400" err="1">
                <a:solidFill>
                  <a:srgbClr val="374151"/>
                </a:solidFill>
                <a:ea typeface="+mn-lt"/>
                <a:cs typeface="+mn-lt"/>
              </a:rPr>
              <a:t>'s</a:t>
            </a:r>
            <a:r>
              <a:rPr lang="en-US" sz="140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400" b="1">
                <a:latin typeface="Consolas"/>
                <a:ea typeface="+mn-lt"/>
                <a:cs typeface="+mn-lt"/>
              </a:rPr>
              <a:t>message</a:t>
            </a:r>
            <a:r>
              <a:rPr lang="en-US" sz="1400">
                <a:solidFill>
                  <a:srgbClr val="374151"/>
                </a:solidFill>
                <a:ea typeface="+mn-lt"/>
                <a:cs typeface="+mn-lt"/>
              </a:rPr>
              <a:t> property using </a:t>
            </a:r>
            <a:r>
              <a:rPr lang="en-US" sz="1400" b="1">
                <a:latin typeface="Consolas"/>
                <a:ea typeface="+mn-lt"/>
                <a:cs typeface="+mn-lt"/>
              </a:rPr>
              <a:t>@ViewChild</a:t>
            </a:r>
            <a:r>
              <a:rPr lang="en-US" sz="1400">
                <a:solidFill>
                  <a:srgbClr val="374151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735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886" y="397407"/>
            <a:ext cx="4617408" cy="464871"/>
          </a:xfrm>
        </p:spPr>
        <p:txBody>
          <a:bodyPr/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600" b="1"/>
              <a:t>Example of @ViewChild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dirty="0" smtClean="0"/>
              <a:t>33</a:t>
            </a:fld>
            <a:endParaRPr lang="en-US"/>
          </a:p>
        </p:txBody>
      </p:sp>
      <p:pic>
        <p:nvPicPr>
          <p:cNvPr id="7" name="Picture 6" descr="A black background with grey and white text&#10;&#10;Description automatically generated">
            <a:extLst>
              <a:ext uri="{FF2B5EF4-FFF2-40B4-BE49-F238E27FC236}">
                <a16:creationId xmlns:a16="http://schemas.microsoft.com/office/drawing/2014/main" id="{442280E6-7B8F-6CEB-702D-AFA38266A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436" y="50297"/>
            <a:ext cx="1308643" cy="484846"/>
          </a:xfrm>
          <a:prstGeom prst="rect">
            <a:avLst/>
          </a:prstGeom>
        </p:spPr>
      </p:pic>
      <p:pic>
        <p:nvPicPr>
          <p:cNvPr id="2" name="Picture 1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5C777DB2-1EB0-E8EE-6481-E1D05646B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067" y="2215996"/>
            <a:ext cx="5357283" cy="32515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7">
            <a:extLst>
              <a:ext uri="{FF2B5EF4-FFF2-40B4-BE49-F238E27FC236}">
                <a16:creationId xmlns:a16="http://schemas.microsoft.com/office/drawing/2014/main" id="{D9786021-B01D-815B-BF7E-61AD144057D6}"/>
              </a:ext>
            </a:extLst>
          </p:cNvPr>
          <p:cNvSpPr txBox="1">
            <a:spLocks/>
          </p:cNvSpPr>
          <p:nvPr/>
        </p:nvSpPr>
        <p:spPr>
          <a:xfrm>
            <a:off x="2028119" y="1360213"/>
            <a:ext cx="8139210" cy="4196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err="1">
                <a:ea typeface="+mn-lt"/>
                <a:cs typeface="+mn-lt"/>
              </a:rPr>
              <a:t>child.component.ts</a:t>
            </a:r>
            <a:r>
              <a:rPr lang="en-US" b="1">
                <a:ea typeface="+mn-lt"/>
                <a:cs typeface="+mn-lt"/>
              </a:rPr>
              <a:t>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8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83756" y="2797385"/>
            <a:ext cx="5435072" cy="126502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/>
              <a:t>ANY QUESTION?</a:t>
            </a:r>
            <a:endParaRPr lang="en-US" sz="5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0508" y="887942"/>
            <a:ext cx="10788650" cy="830263"/>
          </a:xfrm>
        </p:spPr>
        <p:txBody>
          <a:bodyPr>
            <a:normAutofit/>
          </a:bodyPr>
          <a:lstStyle/>
          <a:p>
            <a:r>
              <a:rPr lang="en-US" sz="4000" spc="30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9768" y="2411068"/>
            <a:ext cx="731520" cy="73152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8654" y="2411068"/>
            <a:ext cx="731520" cy="73152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93194" y="3215209"/>
            <a:ext cx="3064668" cy="5187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Zubair Saif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5051" y="3215209"/>
            <a:ext cx="3501697" cy="51879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/>
              <a:t>mzubair.saif@systemsltd.com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6337022"/>
            <a:ext cx="5167313" cy="5187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CADM – OPEN SOURCE</a:t>
            </a:r>
          </a:p>
        </p:txBody>
      </p:sp>
    </p:spTree>
    <p:extLst>
      <p:ext uri="{BB962C8B-B14F-4D97-AF65-F5344CB8AC3E}">
        <p14:creationId xmlns:p14="http://schemas.microsoft.com/office/powerpoint/2010/main" val="97470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 descr="A logo in space with stars and a letter&#10;&#10;Description automatically generated">
            <a:extLst>
              <a:ext uri="{FF2B5EF4-FFF2-40B4-BE49-F238E27FC236}">
                <a16:creationId xmlns:a16="http://schemas.microsoft.com/office/drawing/2014/main" id="{E3787262-E512-C552-74B7-4B1C642745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5955" t="7023" r="28233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577446"/>
            <a:ext cx="5785369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cap="none">
                <a:solidFill>
                  <a:srgbClr val="FFFFFF"/>
                </a:solidFill>
                <a:latin typeface="Calibri Light"/>
                <a:cs typeface="Calibri Light"/>
              </a:rPr>
              <a:t>Data Binding in Angular</a:t>
            </a:r>
          </a:p>
          <a:p>
            <a:pPr>
              <a:lnSpc>
                <a:spcPct val="90000"/>
              </a:lnSpc>
            </a:pPr>
            <a:endParaRPr lang="en-US" sz="4800" cap="none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59337" y="1427862"/>
            <a:ext cx="3361348" cy="464871"/>
          </a:xfrm>
        </p:spPr>
        <p:txBody>
          <a:bodyPr/>
          <a:lstStyle/>
          <a:p>
            <a:r>
              <a:rPr lang="en-US" sz="1800" b="1">
                <a:ea typeface="+mn-lt"/>
                <a:cs typeface="+mn-lt"/>
              </a:rPr>
              <a:t>Data Binding</a:t>
            </a:r>
            <a:endParaRPr lang="en-US" sz="180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dirty="0" smtClean="0"/>
              <a:t>5</a:t>
            </a:fld>
            <a:endParaRPr lang="en-US"/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A74F3DC4-E056-67C0-53E6-AFCC599EAEE2}"/>
              </a:ext>
            </a:extLst>
          </p:cNvPr>
          <p:cNvSpPr txBox="1">
            <a:spLocks/>
          </p:cNvSpPr>
          <p:nvPr/>
        </p:nvSpPr>
        <p:spPr>
          <a:xfrm>
            <a:off x="5963253" y="2041787"/>
            <a:ext cx="5934388" cy="8842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400" cap="none">
                <a:ea typeface="+mj-lt"/>
                <a:cs typeface="+mj-lt"/>
              </a:rPr>
              <a:t>Data binding is a technique, where the data stays in sync between the component and the view. Whenever the user updates the data in the view, Angular updates the component.</a:t>
            </a:r>
            <a:endParaRPr lang="en-US" sz="1400">
              <a:cs typeface="Calibri Light"/>
            </a:endParaRPr>
          </a:p>
          <a:p>
            <a:pPr algn="just"/>
            <a:r>
              <a:rPr lang="en-US" sz="1400" cap="none">
                <a:ea typeface="+mj-lt"/>
                <a:cs typeface="+mj-lt"/>
              </a:rPr>
              <a:t>The data binding in Angular can be broadly classified into two groups</a:t>
            </a:r>
          </a:p>
          <a:p>
            <a:pPr marL="514350" indent="-285750" algn="just">
              <a:buFont typeface="Arial"/>
              <a:buChar char="•"/>
            </a:pPr>
            <a:r>
              <a:rPr lang="en-US" sz="1400" b="1" cap="none">
                <a:cs typeface="Calibri Light"/>
              </a:rPr>
              <a:t>One-way Binding</a:t>
            </a:r>
          </a:p>
          <a:p>
            <a:pPr marL="514350" indent="-285750" algn="just">
              <a:buFont typeface="Arial"/>
              <a:buChar char="•"/>
            </a:pPr>
            <a:r>
              <a:rPr lang="en-US" sz="1400" b="1" cap="none">
                <a:cs typeface="Calibri Light"/>
              </a:rPr>
              <a:t>Two-way Binding</a:t>
            </a:r>
          </a:p>
        </p:txBody>
      </p:sp>
      <p:pic>
        <p:nvPicPr>
          <p:cNvPr id="42" name="Picture 42" descr="A logo in space with stars and a letter&#10;&#10;Description automatically generated">
            <a:extLst>
              <a:ext uri="{FF2B5EF4-FFF2-40B4-BE49-F238E27FC236}">
                <a16:creationId xmlns:a16="http://schemas.microsoft.com/office/drawing/2014/main" id="{5319F5B0-3561-76D5-B402-826A312031C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7821" r="27821"/>
          <a:stretch/>
        </p:blipFill>
        <p:spPr/>
      </p:pic>
      <p:pic>
        <p:nvPicPr>
          <p:cNvPr id="7" name="Picture 6" descr="A black background with grey and white text&#10;&#10;Description automatically generated">
            <a:extLst>
              <a:ext uri="{FF2B5EF4-FFF2-40B4-BE49-F238E27FC236}">
                <a16:creationId xmlns:a16="http://schemas.microsoft.com/office/drawing/2014/main" id="{442280E6-7B8F-6CEB-702D-AFA38266A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1436" y="50297"/>
            <a:ext cx="1308643" cy="484846"/>
          </a:xfrm>
          <a:prstGeom prst="rect">
            <a:avLst/>
          </a:prstGeom>
        </p:spPr>
      </p:pic>
      <p:sp>
        <p:nvSpPr>
          <p:cNvPr id="13" name="Title 7">
            <a:extLst>
              <a:ext uri="{FF2B5EF4-FFF2-40B4-BE49-F238E27FC236}">
                <a16:creationId xmlns:a16="http://schemas.microsoft.com/office/drawing/2014/main" id="{B6F56192-126A-F768-C6C9-39D666C0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416" y="541052"/>
            <a:ext cx="5897218" cy="884238"/>
          </a:xfrm>
        </p:spPr>
        <p:txBody>
          <a:bodyPr/>
          <a:lstStyle/>
          <a:p>
            <a:r>
              <a:rPr lang="en-US" cap="none">
                <a:solidFill>
                  <a:srgbClr val="000000"/>
                </a:solidFill>
                <a:latin typeface="Calibri Light"/>
                <a:cs typeface="Calibri Light"/>
              </a:rPr>
              <a:t>Data Binding in Angular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7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19587" y="687029"/>
            <a:ext cx="3752931" cy="528371"/>
          </a:xfrm>
        </p:spPr>
        <p:txBody>
          <a:bodyPr/>
          <a:lstStyle/>
          <a:p>
            <a:r>
              <a:rPr lang="en-US" sz="1800" b="1">
                <a:ea typeface="+mn-lt"/>
                <a:cs typeface="+mn-lt"/>
              </a:rPr>
              <a:t>One-Way Data Binding</a:t>
            </a:r>
            <a:endParaRPr lang="en-US" sz="180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dirty="0" smtClean="0"/>
              <a:t>6</a:t>
            </a:fld>
            <a:endParaRPr lang="en-US"/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A74F3DC4-E056-67C0-53E6-AFCC599EAEE2}"/>
              </a:ext>
            </a:extLst>
          </p:cNvPr>
          <p:cNvSpPr txBox="1">
            <a:spLocks/>
          </p:cNvSpPr>
          <p:nvPr/>
        </p:nvSpPr>
        <p:spPr>
          <a:xfrm>
            <a:off x="5698669" y="1470286"/>
            <a:ext cx="5934388" cy="8842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cap="none">
                <a:latin typeface="Calibri"/>
                <a:ea typeface="+mj-lt"/>
                <a:cs typeface="+mj-lt"/>
              </a:rPr>
              <a:t>In one-way binding data flows from one direction. Either from view to component or from component to view.</a:t>
            </a:r>
            <a:endParaRPr lang="en-US">
              <a:latin typeface="Calibri"/>
            </a:endParaRPr>
          </a:p>
          <a:p>
            <a:r>
              <a:rPr lang="en-US" sz="2300" b="1" cap="none"/>
              <a:t>From Component To View</a:t>
            </a:r>
            <a:endParaRPr lang="en-US" cap="none"/>
          </a:p>
          <a:p>
            <a:r>
              <a:rPr lang="en-US" sz="1400" cap="none">
                <a:latin typeface="Calibri"/>
                <a:ea typeface="+mj-lt"/>
                <a:cs typeface="+mj-lt"/>
              </a:rPr>
              <a:t>To bind data from component to view, we make use of Interpolation and Property Binding.</a:t>
            </a:r>
            <a:endParaRPr lang="en-US">
              <a:latin typeface="Calibri"/>
              <a:cs typeface="Calibri Light" panose="020F03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sz="1400" b="1" cap="none">
                <a:latin typeface="Calibri"/>
                <a:ea typeface="+mj-lt"/>
                <a:cs typeface="+mj-lt"/>
              </a:rPr>
              <a:t>Interpolation</a:t>
            </a:r>
            <a:endParaRPr lang="en-US" sz="1400" cap="none">
              <a:latin typeface="Calibri"/>
              <a:ea typeface="+mj-lt"/>
              <a:cs typeface="Calibri Light"/>
            </a:endParaRPr>
          </a:p>
          <a:p>
            <a:pPr marL="171450" indent="-171450">
              <a:buFont typeface="Arial"/>
              <a:buChar char="•"/>
            </a:pPr>
            <a:r>
              <a:rPr lang="en-US" sz="1400" b="1" cap="none">
                <a:latin typeface="Calibri"/>
                <a:ea typeface="+mj-lt"/>
                <a:cs typeface="+mj-lt"/>
              </a:rPr>
              <a:t>Property Binding</a:t>
            </a:r>
          </a:p>
          <a:p>
            <a:r>
              <a:rPr lang="en-US" sz="2300" b="1" cap="none">
                <a:latin typeface="Calibri Light"/>
                <a:ea typeface="+mj-lt"/>
                <a:cs typeface="Calibri Light"/>
              </a:rPr>
              <a:t>From View To Component</a:t>
            </a:r>
          </a:p>
          <a:p>
            <a:pPr marL="342900" indent="-342900">
              <a:buFont typeface="Arial"/>
              <a:buChar char="•"/>
            </a:pPr>
            <a:r>
              <a:rPr lang="en-US" sz="1400" b="1" cap="none">
                <a:ea typeface="Calibri Light"/>
                <a:cs typeface="Calibri Light"/>
              </a:rPr>
              <a:t>Event Binding</a:t>
            </a:r>
            <a:endParaRPr lang="en-US" sz="2300" b="1" cap="none">
              <a:ea typeface="Calibri Light"/>
              <a:cs typeface="Calibri Light"/>
            </a:endParaRPr>
          </a:p>
        </p:txBody>
      </p:sp>
      <p:pic>
        <p:nvPicPr>
          <p:cNvPr id="42" name="Picture 42" descr="A logo in space with stars and a letter&#10;&#10;Description automatically generated">
            <a:extLst>
              <a:ext uri="{FF2B5EF4-FFF2-40B4-BE49-F238E27FC236}">
                <a16:creationId xmlns:a16="http://schemas.microsoft.com/office/drawing/2014/main" id="{5319F5B0-3561-76D5-B402-826A312031C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7821" r="27821"/>
          <a:stretch/>
        </p:blipFill>
        <p:spPr/>
      </p:pic>
      <p:pic>
        <p:nvPicPr>
          <p:cNvPr id="7" name="Picture 6" descr="A black background with grey and white text&#10;&#10;Description automatically generated">
            <a:extLst>
              <a:ext uri="{FF2B5EF4-FFF2-40B4-BE49-F238E27FC236}">
                <a16:creationId xmlns:a16="http://schemas.microsoft.com/office/drawing/2014/main" id="{442280E6-7B8F-6CEB-702D-AFA38266A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1436" y="50297"/>
            <a:ext cx="1308643" cy="48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19587" y="644696"/>
            <a:ext cx="2948598" cy="464871"/>
          </a:xfrm>
        </p:spPr>
        <p:txBody>
          <a:bodyPr/>
          <a:lstStyle/>
          <a:p>
            <a:r>
              <a:rPr lang="en-US" sz="1800" b="1">
                <a:ea typeface="+mn-lt"/>
                <a:cs typeface="+mn-lt"/>
              </a:rPr>
              <a:t>Interpolation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dirty="0" smtClean="0"/>
              <a:t>7</a:t>
            </a:fld>
            <a:endParaRPr lang="en-US"/>
          </a:p>
        </p:txBody>
      </p:sp>
      <p:pic>
        <p:nvPicPr>
          <p:cNvPr id="42" name="Picture 42" descr="A logo in space with stars and a letter&#10;&#10;Description automatically generated">
            <a:extLst>
              <a:ext uri="{FF2B5EF4-FFF2-40B4-BE49-F238E27FC236}">
                <a16:creationId xmlns:a16="http://schemas.microsoft.com/office/drawing/2014/main" id="{5319F5B0-3561-76D5-B402-826A312031C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7821" r="27821"/>
          <a:stretch/>
        </p:blipFill>
        <p:spPr/>
      </p:pic>
      <p:pic>
        <p:nvPicPr>
          <p:cNvPr id="7" name="Picture 6" descr="A black background with grey and white text&#10;&#10;Description automatically generated">
            <a:extLst>
              <a:ext uri="{FF2B5EF4-FFF2-40B4-BE49-F238E27FC236}">
                <a16:creationId xmlns:a16="http://schemas.microsoft.com/office/drawing/2014/main" id="{442280E6-7B8F-6CEB-702D-AFA38266A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1436" y="50297"/>
            <a:ext cx="1308643" cy="484846"/>
          </a:xfrm>
          <a:prstGeom prst="rect">
            <a:avLst/>
          </a:prstGeom>
        </p:spPr>
      </p:pic>
      <p:sp>
        <p:nvSpPr>
          <p:cNvPr id="5" name="Title 7">
            <a:extLst>
              <a:ext uri="{FF2B5EF4-FFF2-40B4-BE49-F238E27FC236}">
                <a16:creationId xmlns:a16="http://schemas.microsoft.com/office/drawing/2014/main" id="{27C7946D-C002-9293-7880-4AA6A1DB6DA0}"/>
              </a:ext>
            </a:extLst>
          </p:cNvPr>
          <p:cNvSpPr txBox="1">
            <a:spLocks/>
          </p:cNvSpPr>
          <p:nvPr/>
        </p:nvSpPr>
        <p:spPr>
          <a:xfrm>
            <a:off x="5581019" y="1417393"/>
            <a:ext cx="6123991" cy="8842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400" cap="none">
                <a:latin typeface="Calibri"/>
                <a:ea typeface="+mj-lt"/>
                <a:cs typeface="+mj-lt"/>
              </a:rPr>
              <a:t>Interpolation allows us to include expressions as part of any string literal, which we use in our HTML. The angular evaluates the expressions into a string and replaces it in the original string and updates the view.</a:t>
            </a:r>
            <a:endParaRPr lang="en-US" sz="1400">
              <a:latin typeface="Calibri"/>
              <a:ea typeface="+mj-lt"/>
              <a:cs typeface="+mj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400" b="1" cap="none">
                <a:latin typeface="Calibri"/>
                <a:ea typeface="+mj-lt"/>
                <a:cs typeface="+mj-lt"/>
              </a:rPr>
              <a:t>Syntax:</a:t>
            </a:r>
            <a:r>
              <a:rPr lang="en-US" sz="1400" cap="none">
                <a:solidFill>
                  <a:srgbClr val="374151"/>
                </a:solidFill>
                <a:latin typeface="Calibri"/>
                <a:ea typeface="+mj-lt"/>
                <a:cs typeface="+mj-lt"/>
              </a:rPr>
              <a:t> You use the </a:t>
            </a:r>
            <a:r>
              <a:rPr lang="en-US" sz="1400" b="1" cap="none">
                <a:latin typeface="Calibri"/>
                <a:ea typeface="+mj-lt"/>
                <a:cs typeface="+mj-lt"/>
              </a:rPr>
              <a:t>{{ }}</a:t>
            </a:r>
            <a:r>
              <a:rPr lang="en-US" sz="1400" cap="none">
                <a:solidFill>
                  <a:srgbClr val="374151"/>
                </a:solidFill>
                <a:latin typeface="Calibri"/>
                <a:ea typeface="+mj-lt"/>
                <a:cs typeface="+mj-lt"/>
              </a:rPr>
              <a:t> syntax to enclose expressions within your HTML template.</a:t>
            </a:r>
            <a:endParaRPr lang="en-US" sz="1400">
              <a:latin typeface="Calibri"/>
              <a:ea typeface="+mj-lt"/>
              <a:cs typeface="+mj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400" b="1" cap="none">
                <a:latin typeface="Calibri"/>
                <a:ea typeface="+mj-lt"/>
                <a:cs typeface="+mj-lt"/>
              </a:rPr>
              <a:t>Usage:</a:t>
            </a:r>
            <a:r>
              <a:rPr lang="en-US" sz="1400" cap="none">
                <a:solidFill>
                  <a:srgbClr val="374151"/>
                </a:solidFill>
                <a:latin typeface="Calibri"/>
                <a:ea typeface="+mj-lt"/>
                <a:cs typeface="+mj-lt"/>
              </a:rPr>
              <a:t> Interpolation is typically used to display dynamic content like strings, numbers, and variables from your component in the template.</a:t>
            </a:r>
            <a:endParaRPr lang="en-US" sz="1400">
              <a:latin typeface="Calibri"/>
              <a:ea typeface="Calibri Light" panose="020F0302020204030204"/>
              <a:cs typeface="Calibri Light" panose="020F0302020204030204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400" b="1" cap="none">
                <a:latin typeface="Calibri"/>
                <a:ea typeface="+mj-lt"/>
                <a:cs typeface="+mj-lt"/>
              </a:rPr>
              <a:t>Dynamic Updates:</a:t>
            </a:r>
            <a:r>
              <a:rPr lang="en-US" sz="1400" cap="none">
                <a:solidFill>
                  <a:srgbClr val="374151"/>
                </a:solidFill>
                <a:latin typeface="Calibri"/>
                <a:ea typeface="+mj-lt"/>
                <a:cs typeface="+mj-lt"/>
              </a:rPr>
              <a:t> Whenever the value of a bound property in the component changes, the interpolated expression in the template updates automatically to reflect the new value.</a:t>
            </a:r>
            <a:endParaRPr lang="en-US" sz="1400">
              <a:solidFill>
                <a:srgbClr val="374151"/>
              </a:solidFill>
              <a:latin typeface="Calibri"/>
              <a:ea typeface="+mj-lt"/>
              <a:cs typeface="+mj-lt"/>
            </a:endParaRPr>
          </a:p>
          <a:p>
            <a:pPr algn="just"/>
            <a:endParaRPr lang="en-US" sz="1400" cap="none">
              <a:latin typeface="Calibri"/>
              <a:ea typeface="+mj-lt"/>
              <a:cs typeface="+mj-lt"/>
            </a:endParaRPr>
          </a:p>
          <a:p>
            <a:pPr marL="171450" indent="-171450" algn="just">
              <a:buFont typeface="Arial"/>
              <a:buChar char="•"/>
            </a:pPr>
            <a:endParaRPr lang="en-US" sz="1400" cap="none">
              <a:latin typeface="Calibri"/>
              <a:ea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922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3" y="535506"/>
            <a:ext cx="4440848" cy="464871"/>
          </a:xfrm>
        </p:spPr>
        <p:txBody>
          <a:bodyPr/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800" b="1">
                <a:solidFill>
                  <a:schemeClr val="bg1"/>
                </a:solidFill>
                <a:ea typeface="+mn-lt"/>
                <a:cs typeface="+mn-lt"/>
              </a:rPr>
              <a:t>Example of Interpolation</a:t>
            </a:r>
            <a:endParaRPr lang="en-US" sz="180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dirty="0" smtClean="0"/>
              <a:t>8</a:t>
            </a:fld>
            <a:endParaRPr lang="en-US"/>
          </a:p>
        </p:txBody>
      </p:sp>
      <p:pic>
        <p:nvPicPr>
          <p:cNvPr id="7" name="Picture 6" descr="A black background with grey and white text&#10;&#10;Description automatically generated">
            <a:extLst>
              <a:ext uri="{FF2B5EF4-FFF2-40B4-BE49-F238E27FC236}">
                <a16:creationId xmlns:a16="http://schemas.microsoft.com/office/drawing/2014/main" id="{442280E6-7B8F-6CEB-702D-AFA38266A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436" y="50297"/>
            <a:ext cx="1308643" cy="484846"/>
          </a:xfrm>
          <a:prstGeom prst="rect">
            <a:avLst/>
          </a:prstGeom>
        </p:spPr>
      </p:pic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B6194812-A4C9-6D50-4E14-D5DB49522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857" y="3351039"/>
            <a:ext cx="5884389" cy="2809999"/>
          </a:xfrm>
          <a:prstGeom prst="rect">
            <a:avLst/>
          </a:prstGeom>
        </p:spPr>
      </p:pic>
      <p:pic>
        <p:nvPicPr>
          <p:cNvPr id="6" name="Picture 5" descr="A blue rectangle with white text&#10;&#10;Description automatically generated">
            <a:extLst>
              <a:ext uri="{FF2B5EF4-FFF2-40B4-BE49-F238E27FC236}">
                <a16:creationId xmlns:a16="http://schemas.microsoft.com/office/drawing/2014/main" id="{D5B2EE10-3133-AAB6-4C79-15DA67C84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4753" y="1653613"/>
            <a:ext cx="7119235" cy="122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5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19587" y="644696"/>
            <a:ext cx="2948598" cy="464871"/>
          </a:xfrm>
        </p:spPr>
        <p:txBody>
          <a:bodyPr/>
          <a:lstStyle/>
          <a:p>
            <a:r>
              <a:rPr lang="en-US" sz="1800" b="1">
                <a:cs typeface="Calibri"/>
              </a:rPr>
              <a:t>Property Binding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dirty="0" smtClean="0"/>
              <a:t>9</a:t>
            </a:fld>
            <a:endParaRPr lang="en-US"/>
          </a:p>
        </p:txBody>
      </p:sp>
      <p:pic>
        <p:nvPicPr>
          <p:cNvPr id="42" name="Picture 42" descr="A logo in space with stars and a letter&#10;&#10;Description automatically generated">
            <a:extLst>
              <a:ext uri="{FF2B5EF4-FFF2-40B4-BE49-F238E27FC236}">
                <a16:creationId xmlns:a16="http://schemas.microsoft.com/office/drawing/2014/main" id="{5319F5B0-3561-76D5-B402-826A312031C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7821" r="27821"/>
          <a:stretch/>
        </p:blipFill>
        <p:spPr/>
      </p:pic>
      <p:pic>
        <p:nvPicPr>
          <p:cNvPr id="7" name="Picture 6" descr="A black background with grey and white text&#10;&#10;Description automatically generated">
            <a:extLst>
              <a:ext uri="{FF2B5EF4-FFF2-40B4-BE49-F238E27FC236}">
                <a16:creationId xmlns:a16="http://schemas.microsoft.com/office/drawing/2014/main" id="{442280E6-7B8F-6CEB-702D-AFA38266A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1436" y="50297"/>
            <a:ext cx="1308643" cy="484846"/>
          </a:xfrm>
          <a:prstGeom prst="rect">
            <a:avLst/>
          </a:prstGeom>
        </p:spPr>
      </p:pic>
      <p:sp>
        <p:nvSpPr>
          <p:cNvPr id="3" name="Title 7">
            <a:extLst>
              <a:ext uri="{FF2B5EF4-FFF2-40B4-BE49-F238E27FC236}">
                <a16:creationId xmlns:a16="http://schemas.microsoft.com/office/drawing/2014/main" id="{AEDEB1E6-1496-7363-8631-E264818A3594}"/>
              </a:ext>
            </a:extLst>
          </p:cNvPr>
          <p:cNvSpPr txBox="1">
            <a:spLocks/>
          </p:cNvSpPr>
          <p:nvPr/>
        </p:nvSpPr>
        <p:spPr>
          <a:xfrm>
            <a:off x="5611120" y="1274588"/>
            <a:ext cx="6421698" cy="8842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cap="none">
                <a:latin typeface="Calibri"/>
                <a:ea typeface="+mj-lt"/>
                <a:cs typeface="+mj-lt"/>
              </a:rPr>
              <a:t>It lets you set a property of an element in the view to property in the component. </a:t>
            </a:r>
          </a:p>
          <a:p>
            <a:pPr marL="285750" indent="-285750">
              <a:buFont typeface="Arial"/>
              <a:buChar char="•"/>
            </a:pPr>
            <a:r>
              <a:rPr lang="en-US" sz="1400" b="1" cap="none">
                <a:latin typeface="Calibri"/>
                <a:ea typeface="+mj-lt"/>
                <a:cs typeface="+mj-lt"/>
              </a:rPr>
              <a:t>Purpose:</a:t>
            </a:r>
            <a:r>
              <a:rPr lang="en-US" sz="1400" cap="none">
                <a:latin typeface="Calibri"/>
                <a:ea typeface="+mj-lt"/>
                <a:cs typeface="+mj-lt"/>
              </a:rPr>
              <a:t> Property binding is a one-way data binding mechanism in Angular that allows you to dynamically set properties of HTML elements based on values from your component.</a:t>
            </a:r>
            <a:endParaRPr lang="en-US" sz="1400">
              <a:latin typeface="Calibri"/>
              <a:ea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 cap="none">
                <a:latin typeface="Calibri"/>
                <a:ea typeface="+mj-lt"/>
                <a:cs typeface="+mj-lt"/>
              </a:rPr>
              <a:t>Syntax:</a:t>
            </a:r>
            <a:r>
              <a:rPr lang="en-US" sz="1400" cap="none">
                <a:latin typeface="Calibri"/>
                <a:ea typeface="+mj-lt"/>
                <a:cs typeface="+mj-lt"/>
              </a:rPr>
              <a:t> To use property binding, you wrap the target property inside square brackets (</a:t>
            </a:r>
            <a:r>
              <a:rPr lang="en-US" sz="1400" b="1" cap="none">
                <a:latin typeface="Calibri"/>
                <a:ea typeface="+mj-lt"/>
                <a:cs typeface="Calibri Light"/>
              </a:rPr>
              <a:t>[]</a:t>
            </a:r>
            <a:r>
              <a:rPr lang="en-US" sz="1400" cap="none">
                <a:latin typeface="Calibri"/>
                <a:ea typeface="+mj-lt"/>
                <a:cs typeface="+mj-lt"/>
              </a:rPr>
              <a:t>) and bind it to a property of your component. </a:t>
            </a:r>
            <a:endParaRPr lang="en-US" sz="1400">
              <a:latin typeface="Calibri"/>
              <a:ea typeface="+mj-lt"/>
              <a:cs typeface="+mj-lt"/>
            </a:endParaRPr>
          </a:p>
          <a:p>
            <a:r>
              <a:rPr lang="en-US" sz="1400" cap="none">
                <a:latin typeface="Calibri"/>
                <a:ea typeface="+mj-lt"/>
                <a:cs typeface="+mj-lt"/>
              </a:rPr>
              <a:t>For example: </a:t>
            </a:r>
            <a:r>
              <a:rPr lang="en-US" sz="1400" b="1" cap="none">
                <a:latin typeface="Calibri"/>
                <a:ea typeface="+mj-lt"/>
                <a:cs typeface="Calibri Light"/>
              </a:rPr>
              <a:t>[disabled]="</a:t>
            </a:r>
            <a:r>
              <a:rPr lang="en-US" sz="1400" b="1" cap="none" err="1">
                <a:latin typeface="Calibri"/>
                <a:ea typeface="+mj-lt"/>
                <a:cs typeface="Calibri Light"/>
              </a:rPr>
              <a:t>isButtonDisabled</a:t>
            </a:r>
            <a:r>
              <a:rPr lang="en-US" sz="1400" b="1" cap="none">
                <a:latin typeface="Calibri"/>
                <a:ea typeface="+mj-lt"/>
                <a:cs typeface="Calibri Light"/>
              </a:rPr>
              <a:t>"</a:t>
            </a:r>
            <a:r>
              <a:rPr lang="en-US" sz="1400" cap="none">
                <a:latin typeface="Calibri"/>
                <a:ea typeface="+mj-lt"/>
                <a:cs typeface="+mj-lt"/>
              </a:rPr>
              <a:t>.</a:t>
            </a:r>
            <a:endParaRPr lang="en-US" sz="1400">
              <a:latin typeface="Calibri"/>
              <a:ea typeface="Calibri Light"/>
              <a:cs typeface="Calibri Light"/>
            </a:endParaRPr>
          </a:p>
          <a:p>
            <a:endParaRPr lang="en-US" sz="1400" cap="none">
              <a:latin typeface="Calibri Light"/>
              <a:ea typeface="Calibri Light"/>
              <a:cs typeface="Calibri Light"/>
            </a:endParaRPr>
          </a:p>
          <a:p>
            <a:endParaRPr lang="en-US" sz="1400" cap="none">
              <a:latin typeface="Calibri"/>
              <a:ea typeface="+mj-lt"/>
              <a:cs typeface="Calibri Light"/>
            </a:endParaRPr>
          </a:p>
          <a:p>
            <a:endParaRPr lang="en-US" sz="1200" cap="none">
              <a:latin typeface="Calibri"/>
              <a:ea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5979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LW_V2" id="{B6927C32-F217-4A97-8FE2-D3A934AFA979}" vid="{8AAB886A-F653-1948-BBB7-F7B1A419C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EA2207-F9CA-4E01-87DD-F4FD75B7EABE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002A8ED-1331-4C1D-8649-743D7BE164DD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1762</Words>
  <Application>Microsoft Office PowerPoint</Application>
  <PresentationFormat>Widescreen</PresentationFormat>
  <Paragraphs>266</Paragraphs>
  <Slides>35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Arial,Sans-Serif</vt:lpstr>
      <vt:lpstr>Calibri</vt:lpstr>
      <vt:lpstr>Calibri Light</vt:lpstr>
      <vt:lpstr>Consolas</vt:lpstr>
      <vt:lpstr>Wingdings</vt:lpstr>
      <vt:lpstr>Wingdings,Sans-Serif</vt:lpstr>
      <vt:lpstr>Custom</vt:lpstr>
      <vt:lpstr>PowerPoint Presentation</vt:lpstr>
      <vt:lpstr>MEET THE TRAINER </vt:lpstr>
      <vt:lpstr>Agenda</vt:lpstr>
      <vt:lpstr>Data Binding in Angular </vt:lpstr>
      <vt:lpstr>Data Binding in Angular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Pipes in Angular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Component Communication </vt:lpstr>
      <vt:lpstr>Component communication</vt:lpstr>
      <vt:lpstr>Pass data to child component  </vt:lpstr>
      <vt:lpstr>PowerPoint Presentation</vt:lpstr>
      <vt:lpstr>Pass data to parent component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/>
  <cp:lastModifiedBy>Muhammad Zubair</cp:lastModifiedBy>
  <cp:revision>3</cp:revision>
  <dcterms:created xsi:type="dcterms:W3CDTF">2023-08-04T13:19:00Z</dcterms:created>
  <dcterms:modified xsi:type="dcterms:W3CDTF">2023-08-24T09:37:39Z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