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70" r:id="rId15"/>
    <p:sldId id="269" r:id="rId16"/>
    <p:sldId id="271" r:id="rId17"/>
    <p:sldId id="272" r:id="rId18"/>
    <p:sldId id="273" r:id="rId19"/>
    <p:sldId id="26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ha Bhurgri" initials="TB" lastIdx="2" clrIdx="0">
    <p:extLst>
      <p:ext uri="{19B8F6BF-5375-455C-9EA6-DF929625EA0E}">
        <p15:presenceInfo xmlns:p15="http://schemas.microsoft.com/office/powerpoint/2012/main" userId="Talha Bhurg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6T13:21:16.805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  <p:cm authorId="1" dt="2021-01-26T13:21:30.519" idx="2">
    <p:pos x="106" y="106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0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27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9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8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7405AD-2921-4E34-B278-7C2879754F4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2E27-CF7F-40CD-83C5-FC3DC81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05" y="3536240"/>
            <a:ext cx="9686610" cy="69612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DAY 01 : Python Basics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5" y="561975"/>
            <a:ext cx="10810015" cy="29742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90" y="4636872"/>
            <a:ext cx="3361509" cy="24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1" y="339634"/>
            <a:ext cx="9404723" cy="979714"/>
          </a:xfrm>
        </p:spPr>
        <p:txBody>
          <a:bodyPr/>
          <a:lstStyle/>
          <a:p>
            <a:r>
              <a:rPr lang="en-US" dirty="0" smtClean="0"/>
              <a:t>OOPs You got error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78" y="2064253"/>
            <a:ext cx="6411220" cy="4172532"/>
          </a:xfrm>
        </p:spPr>
      </p:pic>
    </p:spTree>
    <p:extLst>
      <p:ext uri="{BB962C8B-B14F-4D97-AF65-F5344CB8AC3E}">
        <p14:creationId xmlns:p14="http://schemas.microsoft.com/office/powerpoint/2010/main" val="104159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 smtClean="0"/>
              <a:t>Don’t Worry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71600"/>
            <a:ext cx="9403742" cy="4876799"/>
          </a:xfrm>
        </p:spPr>
        <p:txBody>
          <a:bodyPr/>
          <a:lstStyle/>
          <a:p>
            <a:r>
              <a:rPr lang="en-US" dirty="0" smtClean="0"/>
              <a:t>In programming you will face issues like you have seen in the previous slides</a:t>
            </a:r>
          </a:p>
          <a:p>
            <a:r>
              <a:rPr lang="en-US" dirty="0" smtClean="0"/>
              <a:t>Now, Question is why </a:t>
            </a:r>
            <a:r>
              <a:rPr lang="en-US" dirty="0" err="1" smtClean="0"/>
              <a:t>i</a:t>
            </a:r>
            <a:r>
              <a:rPr lang="en-US" dirty="0" smtClean="0"/>
              <a:t> got an error.</a:t>
            </a:r>
          </a:p>
          <a:p>
            <a:endParaRPr lang="en-US" dirty="0"/>
          </a:p>
          <a:p>
            <a:r>
              <a:rPr lang="en-US" dirty="0" smtClean="0"/>
              <a:t>Just like we humans use </a:t>
            </a:r>
            <a:r>
              <a:rPr lang="en-US" dirty="0" err="1" smtClean="0"/>
              <a:t>grammer</a:t>
            </a:r>
            <a:r>
              <a:rPr lang="en-US" dirty="0" smtClean="0"/>
              <a:t> to communicate with each other.</a:t>
            </a:r>
          </a:p>
          <a:p>
            <a:r>
              <a:rPr lang="en-US" dirty="0" smtClean="0"/>
              <a:t>Just like that, Python has it’s own way of writing a code.</a:t>
            </a:r>
          </a:p>
          <a:p>
            <a:r>
              <a:rPr lang="en-US" dirty="0" smtClean="0"/>
              <a:t>It is called </a:t>
            </a:r>
            <a:r>
              <a:rPr lang="en-US" sz="6000" dirty="0" smtClean="0"/>
              <a:t>SYNTAX .</a:t>
            </a:r>
          </a:p>
        </p:txBody>
      </p:sp>
    </p:spTree>
    <p:extLst>
      <p:ext uri="{BB962C8B-B14F-4D97-AF65-F5344CB8AC3E}">
        <p14:creationId xmlns:p14="http://schemas.microsoft.com/office/powerpoint/2010/main" val="256939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7888"/>
          </a:xfrm>
        </p:spPr>
        <p:txBody>
          <a:bodyPr/>
          <a:lstStyle/>
          <a:p>
            <a:r>
              <a:rPr lang="en-US" sz="2800" dirty="0" smtClean="0"/>
              <a:t>Now, you can see, it actually works . Go back and try with double Quotes and see if it works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98" y="1853248"/>
            <a:ext cx="6392167" cy="4469175"/>
          </a:xfrm>
        </p:spPr>
      </p:pic>
    </p:spTree>
    <p:extLst>
      <p:ext uri="{BB962C8B-B14F-4D97-AF65-F5344CB8AC3E}">
        <p14:creationId xmlns:p14="http://schemas.microsoft.com/office/powerpoint/2010/main" val="245847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7341"/>
            <a:ext cx="8946541" cy="4195481"/>
          </a:xfrm>
        </p:spPr>
        <p:txBody>
          <a:bodyPr/>
          <a:lstStyle/>
          <a:p>
            <a:r>
              <a:rPr lang="en-US" dirty="0" smtClean="0"/>
              <a:t>Remember, when we doing arithmetic operations and python was giving us the output. </a:t>
            </a:r>
          </a:p>
          <a:p>
            <a:r>
              <a:rPr lang="en-US" dirty="0" smtClean="0"/>
              <a:t>But when if write python to display a text(string) on the screen you use “ ” double quotes or ‘ ’. Depends on your preferences</a:t>
            </a:r>
          </a:p>
          <a:p>
            <a:r>
              <a:rPr lang="en-US" dirty="0" smtClean="0"/>
              <a:t>Let’s go back and write the same text will use double quotes.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6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escape characters used in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\’     </a:t>
            </a:r>
            <a:r>
              <a:rPr lang="en-US" dirty="0" smtClean="0"/>
              <a:t>=&gt; Escape colon</a:t>
            </a:r>
            <a:endParaRPr lang="en-US" dirty="0" smtClean="0"/>
          </a:p>
          <a:p>
            <a:r>
              <a:rPr lang="en-US" dirty="0" smtClean="0"/>
              <a:t>\\   </a:t>
            </a:r>
            <a:r>
              <a:rPr lang="en-US" dirty="0"/>
              <a:t> </a:t>
            </a:r>
            <a:r>
              <a:rPr lang="en-US" dirty="0" smtClean="0"/>
              <a:t>=&gt; BLACKSLASH</a:t>
            </a:r>
          </a:p>
          <a:p>
            <a:r>
              <a:rPr lang="en-US" dirty="0" smtClean="0"/>
              <a:t>\n   </a:t>
            </a:r>
            <a:r>
              <a:rPr lang="en-US" dirty="0"/>
              <a:t> </a:t>
            </a:r>
            <a:r>
              <a:rPr lang="en-US" dirty="0" smtClean="0"/>
              <a:t>=&gt;  NEW LINE </a:t>
            </a:r>
          </a:p>
          <a:p>
            <a:r>
              <a:rPr lang="en-US" dirty="0" smtClean="0"/>
              <a:t>\t    </a:t>
            </a:r>
            <a:r>
              <a:rPr lang="en-US" dirty="0"/>
              <a:t> </a:t>
            </a:r>
            <a:r>
              <a:rPr lang="en-US" dirty="0" smtClean="0"/>
              <a:t>=&gt; TAB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4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9" y="452718"/>
            <a:ext cx="9404723" cy="853568"/>
          </a:xfrm>
        </p:spPr>
        <p:txBody>
          <a:bodyPr/>
          <a:lstStyle/>
          <a:p>
            <a:r>
              <a:rPr lang="en-US" dirty="0" smtClean="0"/>
              <a:t>OTHER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19" y="1698172"/>
            <a:ext cx="8946541" cy="4195481"/>
          </a:xfrm>
        </p:spPr>
        <p:txBody>
          <a:bodyPr/>
          <a:lstStyle/>
          <a:p>
            <a:r>
              <a:rPr lang="en-US" dirty="0" smtClean="0"/>
              <a:t>Type() =&gt;  returns </a:t>
            </a:r>
            <a:r>
              <a:rPr lang="en-US" dirty="0"/>
              <a:t>the type of the specified </a:t>
            </a:r>
            <a:r>
              <a:rPr lang="en-US" dirty="0" smtClean="0"/>
              <a:t>object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()     =&gt; converts to integer value</a:t>
            </a:r>
          </a:p>
          <a:p>
            <a:r>
              <a:rPr lang="en-US" dirty="0" smtClean="0"/>
              <a:t>Float() =&gt; convert to float value</a:t>
            </a:r>
          </a:p>
          <a:p>
            <a:r>
              <a:rPr lang="en-US" dirty="0" smtClean="0"/>
              <a:t>List() = &gt; convert to list type </a:t>
            </a:r>
          </a:p>
          <a:p>
            <a:r>
              <a:rPr lang="en-US" dirty="0" smtClean="0"/>
              <a:t>Tuple() = &gt; converts to tuple type.</a:t>
            </a:r>
          </a:p>
          <a:p>
            <a:r>
              <a:rPr lang="en-US" dirty="0" smtClean="0"/>
              <a:t>Len()  = &gt; counts the numbers of characters in string or values in list or tuples.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26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VARIABLES- Why do we need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975" y="2105169"/>
            <a:ext cx="8946541" cy="4195481"/>
          </a:xfrm>
        </p:spPr>
        <p:txBody>
          <a:bodyPr/>
          <a:lstStyle/>
          <a:p>
            <a:r>
              <a:rPr lang="en-US" dirty="0" smtClean="0"/>
              <a:t>It must be puzzling you all that what is variable? </a:t>
            </a:r>
          </a:p>
          <a:p>
            <a:r>
              <a:rPr lang="en-US" dirty="0" smtClean="0"/>
              <a:t>Imagine a container( a box ) and you put let’s say pencil inside .</a:t>
            </a:r>
          </a:p>
          <a:p>
            <a:r>
              <a:rPr lang="en-US" dirty="0" smtClean="0"/>
              <a:t>Now, box is a variable that contains a value pencil </a:t>
            </a:r>
          </a:p>
          <a:p>
            <a:r>
              <a:rPr lang="en-US" dirty="0" smtClean="0"/>
              <a:t>                               (IMAGINE THIS)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76" y="3953555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8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09" y="348215"/>
            <a:ext cx="9404723" cy="1402207"/>
          </a:xfrm>
        </p:spPr>
        <p:txBody>
          <a:bodyPr/>
          <a:lstStyle/>
          <a:p>
            <a:r>
              <a:rPr lang="en-US" sz="6600" dirty="0" smtClean="0"/>
              <a:t>String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09" y="1856975"/>
            <a:ext cx="8946541" cy="4195481"/>
          </a:xfrm>
        </p:spPr>
        <p:txBody>
          <a:bodyPr/>
          <a:lstStyle/>
          <a:p>
            <a:r>
              <a:rPr lang="en-US" dirty="0" smtClean="0"/>
              <a:t>A variable can have string as well.</a:t>
            </a:r>
          </a:p>
          <a:p>
            <a:r>
              <a:rPr lang="en-US" dirty="0" smtClean="0"/>
              <a:t>As we have already introduced text which it is string. You would all notice that  “ A TEXT IS SUM OF CHARACTERS ” </a:t>
            </a:r>
          </a:p>
          <a:p>
            <a:r>
              <a:rPr lang="en-US" dirty="0" smtClean="0"/>
              <a:t>Len() =&gt; returns the number of characters inside a string.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4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02" y="413529"/>
            <a:ext cx="9404723" cy="1400530"/>
          </a:xfrm>
        </p:spPr>
        <p:txBody>
          <a:bodyPr/>
          <a:lstStyle/>
          <a:p>
            <a:r>
              <a:rPr lang="en-US" dirty="0" smtClean="0"/>
              <a:t>SLICING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02" y="1713283"/>
            <a:ext cx="8946541" cy="4195481"/>
          </a:xfrm>
        </p:spPr>
        <p:txBody>
          <a:bodyPr/>
          <a:lstStyle/>
          <a:p>
            <a:r>
              <a:rPr lang="en-US" dirty="0" smtClean="0"/>
              <a:t>We can slice the string as well.</a:t>
            </a:r>
          </a:p>
          <a:p>
            <a:r>
              <a:rPr lang="en-US" dirty="0" smtClean="0"/>
              <a:t> To slice means  = &gt; making a sub string 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12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BOOKS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AUTOMATING </a:t>
            </a:r>
            <a:r>
              <a:rPr lang="en-US" dirty="0"/>
              <a:t>THE BORING STUFF – FOR </a:t>
            </a:r>
            <a:r>
              <a:rPr lang="en-US" dirty="0" smtClean="0"/>
              <a:t>BEGINNERS</a:t>
            </a:r>
          </a:p>
          <a:p>
            <a:r>
              <a:rPr lang="en-US" dirty="0" smtClean="0"/>
              <a:t>Python Crash course – For beginners </a:t>
            </a:r>
          </a:p>
          <a:p>
            <a:r>
              <a:rPr lang="en-US" dirty="0" smtClean="0"/>
              <a:t>WEBSITES </a:t>
            </a:r>
            <a:endParaRPr lang="en-US" dirty="0" smtClean="0"/>
          </a:p>
          <a:p>
            <a:r>
              <a:rPr lang="en-US" dirty="0" smtClean="0"/>
              <a:t>Python docs</a:t>
            </a:r>
            <a:endParaRPr lang="en-US" dirty="0" smtClean="0"/>
          </a:p>
          <a:p>
            <a:r>
              <a:rPr lang="en-US" dirty="0" smtClean="0"/>
              <a:t>TUTORIALSPOINT/PROGRAMMIZ  many others as well. </a:t>
            </a:r>
          </a:p>
        </p:txBody>
      </p:sp>
    </p:spTree>
    <p:extLst>
      <p:ext uri="{BB962C8B-B14F-4D97-AF65-F5344CB8AC3E}">
        <p14:creationId xmlns:p14="http://schemas.microsoft.com/office/powerpoint/2010/main" val="160258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tell the computer to do something?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75" y="2377440"/>
            <a:ext cx="3112173" cy="25733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3" y="2233749"/>
            <a:ext cx="3500845" cy="335715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50822" y="3187337"/>
            <a:ext cx="2063931" cy="822144"/>
          </a:xfrm>
          <a:prstGeom prst="rightArrow">
            <a:avLst>
              <a:gd name="adj1" fmla="val 68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60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411154"/>
            <a:ext cx="9892146" cy="974301"/>
          </a:xfrm>
        </p:spPr>
        <p:txBody>
          <a:bodyPr/>
          <a:lstStyle/>
          <a:p>
            <a:r>
              <a:rPr lang="en-US" dirty="0" smtClean="0"/>
              <a:t>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2052919"/>
            <a:ext cx="9892146" cy="1452282"/>
          </a:xfrm>
        </p:spPr>
        <p:txBody>
          <a:bodyPr/>
          <a:lstStyle/>
          <a:p>
            <a:r>
              <a:rPr lang="en-US" dirty="0"/>
              <a:t>While the integer, floating-point, and string data types have an unlimited number of possible values, the Boolean data type has only two values: True and False. </a:t>
            </a:r>
          </a:p>
        </p:txBody>
      </p:sp>
    </p:spTree>
    <p:extLst>
      <p:ext uri="{BB962C8B-B14F-4D97-AF65-F5344CB8AC3E}">
        <p14:creationId xmlns:p14="http://schemas.microsoft.com/office/powerpoint/2010/main" val="408183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6591"/>
          </a:xfrm>
        </p:spPr>
        <p:txBody>
          <a:bodyPr/>
          <a:lstStyle/>
          <a:p>
            <a:r>
              <a:rPr lang="en-US" dirty="0" smtClean="0"/>
              <a:t>COMPARISION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03" y="1789681"/>
            <a:ext cx="8946541" cy="3959955"/>
          </a:xfrm>
        </p:spPr>
        <p:txBody>
          <a:bodyPr/>
          <a:lstStyle/>
          <a:p>
            <a:r>
              <a:rPr lang="en-US" dirty="0"/>
              <a:t>Comparison Operators Comparison operators compare two values and evaluate down to a single Boolean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== Equal to</a:t>
            </a:r>
          </a:p>
          <a:p>
            <a:r>
              <a:rPr lang="en-US" dirty="0" smtClean="0"/>
              <a:t> != Not equal to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 Less </a:t>
            </a:r>
            <a:r>
              <a:rPr lang="en-US" dirty="0"/>
              <a:t>than </a:t>
            </a:r>
            <a:endParaRPr lang="en-US" dirty="0" smtClean="0"/>
          </a:p>
          <a:p>
            <a:r>
              <a:rPr lang="en-US" dirty="0" smtClean="0"/>
              <a:t>&lt; Greater than</a:t>
            </a:r>
          </a:p>
          <a:p>
            <a:r>
              <a:rPr lang="en-US" dirty="0" smtClean="0"/>
              <a:t> </a:t>
            </a:r>
            <a:r>
              <a:rPr lang="en-US" dirty="0"/>
              <a:t>&lt;= Less than or equal to </a:t>
            </a:r>
            <a:endParaRPr lang="en-US" dirty="0" smtClean="0"/>
          </a:p>
          <a:p>
            <a:r>
              <a:rPr lang="en-US" dirty="0" smtClean="0"/>
              <a:t>&gt;= </a:t>
            </a:r>
            <a:r>
              <a:rPr lang="en-US" dirty="0"/>
              <a:t>Greater than or equal to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48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three Boolean operators (and, or, and not) are used to </a:t>
            </a:r>
            <a:r>
              <a:rPr lang="en-US" dirty="0" smtClean="0"/>
              <a:t>compare </a:t>
            </a:r>
            <a:r>
              <a:rPr lang="en-US" dirty="0"/>
              <a:t>Boolean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Like comparison operators, they evaluate these expressions down to a Boolean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sz="3200" b="1" dirty="0" smtClean="0"/>
              <a:t>AND</a:t>
            </a:r>
            <a:r>
              <a:rPr lang="en-US" sz="3200" dirty="0" smtClean="0"/>
              <a:t> </a:t>
            </a:r>
            <a:r>
              <a:rPr lang="en-US" sz="3200" b="1" dirty="0" smtClean="0"/>
              <a:t>TRUTH TABLE </a:t>
            </a:r>
          </a:p>
          <a:p>
            <a:r>
              <a:rPr lang="en-US" dirty="0"/>
              <a:t>Expression Evaluates to… </a:t>
            </a:r>
            <a:endParaRPr lang="en-US" dirty="0" smtClean="0"/>
          </a:p>
          <a:p>
            <a:r>
              <a:rPr lang="en-US" dirty="0" smtClean="0"/>
              <a:t>True </a:t>
            </a:r>
            <a:r>
              <a:rPr lang="en-US" dirty="0"/>
              <a:t>and </a:t>
            </a:r>
            <a:r>
              <a:rPr lang="en-US" dirty="0" smtClean="0"/>
              <a:t>True =  True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True and </a:t>
            </a:r>
            <a:r>
              <a:rPr lang="en-US" dirty="0" smtClean="0"/>
              <a:t>False = False </a:t>
            </a:r>
          </a:p>
          <a:p>
            <a:r>
              <a:rPr lang="en-US" dirty="0" smtClean="0"/>
              <a:t>False </a:t>
            </a:r>
            <a:r>
              <a:rPr lang="en-US" dirty="0"/>
              <a:t>and </a:t>
            </a:r>
            <a:r>
              <a:rPr lang="en-US" dirty="0" smtClean="0"/>
              <a:t>True =  False</a:t>
            </a:r>
          </a:p>
          <a:p>
            <a:r>
              <a:rPr lang="en-US" dirty="0" smtClean="0"/>
              <a:t> </a:t>
            </a:r>
            <a:r>
              <a:rPr lang="en-US" dirty="0"/>
              <a:t>False and False </a:t>
            </a:r>
            <a:r>
              <a:rPr lang="en-US" dirty="0" smtClean="0"/>
              <a:t>=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6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OR OPERATOR TRUTH TABLE</a:t>
            </a:r>
          </a:p>
          <a:p>
            <a:r>
              <a:rPr lang="en-US" sz="3200" dirty="0"/>
              <a:t>True or True </a:t>
            </a:r>
            <a:r>
              <a:rPr lang="en-US" sz="3200" dirty="0" smtClean="0"/>
              <a:t>= True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True or False </a:t>
            </a:r>
            <a:r>
              <a:rPr lang="en-US" sz="3200" dirty="0" smtClean="0"/>
              <a:t>= True </a:t>
            </a:r>
          </a:p>
          <a:p>
            <a:r>
              <a:rPr lang="en-US" sz="3200" dirty="0" smtClean="0"/>
              <a:t>False </a:t>
            </a:r>
            <a:r>
              <a:rPr lang="en-US" sz="3200" dirty="0"/>
              <a:t>or True </a:t>
            </a:r>
            <a:r>
              <a:rPr lang="en-US" sz="3200" dirty="0" smtClean="0"/>
              <a:t>= True </a:t>
            </a:r>
          </a:p>
          <a:p>
            <a:r>
              <a:rPr lang="en-US" sz="3200" dirty="0" smtClean="0"/>
              <a:t>False </a:t>
            </a:r>
            <a:r>
              <a:rPr lang="en-US" sz="3200" dirty="0"/>
              <a:t>or False </a:t>
            </a:r>
            <a:r>
              <a:rPr lang="en-US" sz="3200" dirty="0" smtClean="0"/>
              <a:t>= False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992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NOT OPERATOR</a:t>
            </a:r>
          </a:p>
          <a:p>
            <a:r>
              <a:rPr lang="en-US" sz="2400" dirty="0"/>
              <a:t>not True </a:t>
            </a:r>
            <a:r>
              <a:rPr lang="en-US" sz="2400" dirty="0" smtClean="0"/>
              <a:t>= False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not False </a:t>
            </a:r>
            <a:r>
              <a:rPr lang="en-US" sz="2400" dirty="0" smtClean="0"/>
              <a:t>= True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977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73" y="374075"/>
            <a:ext cx="8825658" cy="1011381"/>
          </a:xfrm>
        </p:spPr>
        <p:txBody>
          <a:bodyPr/>
          <a:lstStyle/>
          <a:p>
            <a:r>
              <a:rPr lang="en-US" b="1" dirty="0" smtClean="0"/>
              <a:t>FLOW CONTROL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145" y="1995056"/>
            <a:ext cx="9454140" cy="390698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Consider that you are making a program to find the larger number!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You can not find through running your statements line by line.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Sometimes, you just want to give some more logic to the python to work onto, imagine making it more intelligent!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Here comes the </a:t>
            </a:r>
            <a:r>
              <a:rPr lang="en-US" sz="4800" b="1" dirty="0" smtClean="0">
                <a:solidFill>
                  <a:schemeClr val="tx1"/>
                </a:solidFill>
              </a:rPr>
              <a:t>if statements 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5636"/>
            <a:ext cx="9404723" cy="1437612"/>
          </a:xfrm>
        </p:spPr>
        <p:txBody>
          <a:bodyPr/>
          <a:lstStyle/>
          <a:p>
            <a:r>
              <a:rPr lang="en-US" dirty="0" smtClean="0"/>
              <a:t>IF - ELSE </a:t>
            </a:r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8691"/>
            <a:ext cx="8929872" cy="4738254"/>
          </a:xfrm>
        </p:spPr>
        <p:txBody>
          <a:bodyPr/>
          <a:lstStyle/>
          <a:p>
            <a:r>
              <a:rPr lang="en-US" dirty="0"/>
              <a:t>Flow control statements often start with a part called the condition, and all </a:t>
            </a:r>
            <a:r>
              <a:rPr lang="en-US" dirty="0" smtClean="0"/>
              <a:t>are followed </a:t>
            </a:r>
            <a:r>
              <a:rPr lang="en-US" dirty="0"/>
              <a:t>by a block of code called the </a:t>
            </a:r>
            <a:r>
              <a:rPr lang="en-US" dirty="0" smtClean="0"/>
              <a:t>clause.</a:t>
            </a:r>
          </a:p>
          <a:p>
            <a:r>
              <a:rPr lang="en-US" dirty="0" smtClean="0"/>
              <a:t>If condition:</a:t>
            </a:r>
            <a:endParaRPr lang="en-US" dirty="0"/>
          </a:p>
          <a:p>
            <a:pPr lvl="1"/>
            <a:r>
              <a:rPr lang="en-US" dirty="0" smtClean="0"/>
              <a:t>Block of code </a:t>
            </a:r>
          </a:p>
          <a:p>
            <a:pPr lvl="1"/>
            <a:r>
              <a:rPr lang="en-US" dirty="0" smtClean="0"/>
              <a:t>Block of code </a:t>
            </a:r>
          </a:p>
          <a:p>
            <a:pPr lvl="1"/>
            <a:r>
              <a:rPr lang="en-US" dirty="0" smtClean="0"/>
              <a:t>Block of code (Clause)</a:t>
            </a:r>
            <a:endParaRPr lang="en-US" dirty="0"/>
          </a:p>
          <a:p>
            <a:r>
              <a:rPr lang="en-US" dirty="0" smtClean="0"/>
              <a:t>Else:</a:t>
            </a:r>
          </a:p>
          <a:p>
            <a:pPr lvl="1"/>
            <a:r>
              <a:rPr lang="en-US" dirty="0" smtClean="0"/>
              <a:t>Block of code</a:t>
            </a:r>
          </a:p>
        </p:txBody>
      </p:sp>
    </p:spTree>
    <p:extLst>
      <p:ext uri="{BB962C8B-B14F-4D97-AF65-F5344CB8AC3E}">
        <p14:creationId xmlns:p14="http://schemas.microsoft.com/office/powerpoint/2010/main" val="331716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52399" y="4679575"/>
            <a:ext cx="9268692" cy="10562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6582" cy="311727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21335"/>
            <a:ext cx="6428509" cy="30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2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elif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94569"/>
            <a:ext cx="8946541" cy="4195481"/>
          </a:xfrm>
        </p:spPr>
        <p:txBody>
          <a:bodyPr/>
          <a:lstStyle/>
          <a:p>
            <a:r>
              <a:rPr lang="en-US" dirty="0"/>
              <a:t>While only one of the if or else clauses will execute, you may have a case where you want one of many possible clauses to execute. The </a:t>
            </a:r>
            <a:r>
              <a:rPr lang="en-US" dirty="0" err="1"/>
              <a:t>elif</a:t>
            </a:r>
            <a:r>
              <a:rPr lang="en-US" dirty="0"/>
              <a:t> statement is an “else if” statement that always follows an if or another </a:t>
            </a:r>
            <a:r>
              <a:rPr lang="en-US" dirty="0" err="1"/>
              <a:t>elif</a:t>
            </a:r>
            <a:r>
              <a:rPr lang="en-US" dirty="0"/>
              <a:t> statement. It provides another condition that is checked only if any of the previous conditions were False. In code, an </a:t>
            </a:r>
            <a:r>
              <a:rPr lang="en-US" dirty="0" err="1"/>
              <a:t>elif</a:t>
            </a:r>
            <a:r>
              <a:rPr lang="en-US" dirty="0"/>
              <a:t> statement always consists of the following: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keyword • A condition (that is, an expression that evaluates to True or False)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 </a:t>
            </a:r>
            <a:r>
              <a:rPr lang="en-US" dirty="0" smtClean="0"/>
              <a:t>colon</a:t>
            </a:r>
          </a:p>
          <a:p>
            <a:r>
              <a:rPr lang="en-US" dirty="0" smtClean="0"/>
              <a:t> </a:t>
            </a:r>
            <a:r>
              <a:rPr lang="en-US" dirty="0"/>
              <a:t>• Starting on the next line, an indented block of code (called the </a:t>
            </a:r>
            <a:r>
              <a:rPr lang="en-US" dirty="0" err="1"/>
              <a:t>elif</a:t>
            </a:r>
            <a:r>
              <a:rPr lang="en-US" dirty="0"/>
              <a:t> clause)</a:t>
            </a:r>
          </a:p>
        </p:txBody>
      </p:sp>
    </p:spTree>
    <p:extLst>
      <p:ext uri="{BB962C8B-B14F-4D97-AF65-F5344CB8AC3E}">
        <p14:creationId xmlns:p14="http://schemas.microsoft.com/office/powerpoint/2010/main" val="49722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55736"/>
            <a:ext cx="9404723" cy="7110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4" y="711268"/>
            <a:ext cx="9448800" cy="5375564"/>
          </a:xfrm>
        </p:spPr>
      </p:pic>
    </p:spTree>
    <p:extLst>
      <p:ext uri="{BB962C8B-B14F-4D97-AF65-F5344CB8AC3E}">
        <p14:creationId xmlns:p14="http://schemas.microsoft.com/office/powerpoint/2010/main" val="12741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115"/>
            <a:ext cx="9144000" cy="1277257"/>
          </a:xfrm>
        </p:spPr>
        <p:txBody>
          <a:bodyPr/>
          <a:lstStyle/>
          <a:p>
            <a:r>
              <a:rPr lang="en-US" sz="3200" b="1" dirty="0" smtClean="0"/>
              <a:t>INTRODUCTION TO PYTHON (1989 or 1991) by GUIDO VAN ROSSUM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64229"/>
            <a:ext cx="12075886" cy="4194628"/>
          </a:xfrm>
        </p:spPr>
        <p:txBody>
          <a:bodyPr>
            <a:normAutofit/>
          </a:bodyPr>
          <a:lstStyle/>
          <a:p>
            <a:pPr marL="571500" indent="-571500">
              <a:buFontTx/>
              <a:buChar char="-"/>
            </a:pPr>
            <a:r>
              <a:rPr lang="en-US" sz="4100" dirty="0" smtClean="0">
                <a:solidFill>
                  <a:schemeClr val="tx1"/>
                </a:solidFill>
              </a:rPr>
              <a:t>IT </a:t>
            </a:r>
            <a:r>
              <a:rPr lang="en-US" sz="4100" dirty="0" err="1" smtClean="0">
                <a:solidFill>
                  <a:schemeClr val="tx1"/>
                </a:solidFill>
              </a:rPr>
              <a:t>iS</a:t>
            </a:r>
            <a:r>
              <a:rPr lang="en-US" sz="4100" dirty="0" smtClean="0">
                <a:solidFill>
                  <a:schemeClr val="tx1"/>
                </a:solidFill>
              </a:rPr>
              <a:t> INTERPRETED OBJECT ORIENTED PROGRAMMING LANGUAGE</a:t>
            </a:r>
          </a:p>
          <a:p>
            <a:pPr marL="571500" indent="-571500">
              <a:buFontTx/>
              <a:buChar char="-"/>
            </a:pP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-FASTEST GROWING LANGUAGE</a:t>
            </a:r>
          </a:p>
          <a:p>
            <a:pPr marL="342900" indent="-342900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</a:rPr>
              <a:t>Also called as GENERAL PURPOSE LANGUAGE </a:t>
            </a:r>
          </a:p>
        </p:txBody>
      </p:sp>
    </p:spTree>
    <p:extLst>
      <p:ext uri="{BB962C8B-B14F-4D97-AF65-F5344CB8AC3E}">
        <p14:creationId xmlns:p14="http://schemas.microsoft.com/office/powerpoint/2010/main" val="418475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62227"/>
          </a:xfrm>
        </p:spPr>
        <p:txBody>
          <a:bodyPr/>
          <a:lstStyle/>
          <a:p>
            <a:r>
              <a:rPr lang="en-US" dirty="0" smtClean="0"/>
              <a:t>WHILE LOOP STATEMENTS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64327"/>
            <a:ext cx="10215853" cy="3740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make a block of code execute over and over again with a while statement. The code in a while clause will be executed as long as the while statement’s condition is True. In code, a while statement always consists of the following: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 while 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 </a:t>
            </a:r>
            <a:r>
              <a:rPr lang="en-US" dirty="0"/>
              <a:t>• A condition (that is, an expression that evaluates to True or 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• A </a:t>
            </a:r>
            <a:r>
              <a:rPr lang="en-US" dirty="0" smtClean="0"/>
              <a:t>colon</a:t>
            </a:r>
          </a:p>
          <a:p>
            <a:r>
              <a:rPr lang="en-US" dirty="0" smtClean="0"/>
              <a:t> </a:t>
            </a:r>
            <a:r>
              <a:rPr lang="en-US" dirty="0"/>
              <a:t>• Starting on the next line, an indented block of code (called the while clause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46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52400"/>
            <a:ext cx="9404723" cy="900545"/>
          </a:xfrm>
        </p:spPr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77636"/>
            <a:ext cx="9403742" cy="5070764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while loop keeps looping while its condition is True (which is the reason for its name), but what if you want to execute a block of code only a certain number of times? You can do this with a for loop statement and the range()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The for keyword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 variable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 </a:t>
            </a:r>
            <a:r>
              <a:rPr lang="en-US" dirty="0"/>
              <a:t>• The in keyword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 call to the range() method with up to three integers passed to it • A colon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Starting on the next line, an indented block of code (called the for clause)</a:t>
            </a:r>
          </a:p>
        </p:txBody>
      </p:sp>
    </p:spTree>
    <p:extLst>
      <p:ext uri="{BB962C8B-B14F-4D97-AF65-F5344CB8AC3E}">
        <p14:creationId xmlns:p14="http://schemas.microsoft.com/office/powerpoint/2010/main" val="150878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036" y="172262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EASY TO LEARN </a:t>
            </a:r>
          </a:p>
          <a:p>
            <a:r>
              <a:rPr lang="en-US" dirty="0" smtClean="0"/>
              <a:t>MODULES TO MAKE THINGS CLEAR A LOT CLEAR</a:t>
            </a:r>
          </a:p>
          <a:p>
            <a:pPr>
              <a:buFontTx/>
              <a:buChar char="-"/>
            </a:pPr>
            <a:r>
              <a:rPr lang="en-US" sz="3400" dirty="0"/>
              <a:t>USED FOR </a:t>
            </a:r>
            <a:br>
              <a:rPr lang="en-US" sz="3400" dirty="0"/>
            </a:br>
            <a:r>
              <a:rPr lang="en-US" dirty="0"/>
              <a:t>1. Web Testing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2. Data Extraction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3. Artificial Intelligence (AI) and Data Science Researches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4. Web Application and Internet Development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5. Database Easy Access, Interface Customization, and Quick System Integration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dirty="0"/>
              <a:t>6. Cybersecurity</a:t>
            </a:r>
          </a:p>
          <a:p>
            <a:r>
              <a:rPr lang="en-US" dirty="0"/>
              <a:t>   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7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994" y="1785257"/>
            <a:ext cx="5878664" cy="1407885"/>
          </a:xfrm>
        </p:spPr>
        <p:txBody>
          <a:bodyPr/>
          <a:lstStyle/>
          <a:p>
            <a:r>
              <a:rPr lang="en-US" sz="6600" dirty="0" smtClean="0"/>
              <a:t>INSTALLATION 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701144"/>
            <a:ext cx="8946541" cy="2547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FOLLOW THE INSTRUCTIONS</a:t>
            </a:r>
          </a:p>
          <a:p>
            <a:pPr marL="0" indent="0">
              <a:buNone/>
            </a:pPr>
            <a:r>
              <a:rPr lang="en-US" dirty="0"/>
              <a:t>-https://www.python.org/downloads/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2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1669144"/>
            <a:ext cx="9840685" cy="2046514"/>
          </a:xfrm>
        </p:spPr>
        <p:txBody>
          <a:bodyPr/>
          <a:lstStyle/>
          <a:p>
            <a:r>
              <a:rPr lang="en-US" sz="6600" dirty="0" smtClean="0"/>
              <a:t>        LET’S WRITE SOME       CODE!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529943"/>
            <a:ext cx="8946541" cy="7184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0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PYTHON BASICS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721224"/>
            <a:ext cx="9403742" cy="4527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might think these concepts seem arcane and tedious, but with some knowledge and practice, you’ll be able to command your computer like a magic wand to perform incredible feats</a:t>
            </a:r>
          </a:p>
        </p:txBody>
      </p:sp>
    </p:spTree>
    <p:extLst>
      <p:ext uri="{BB962C8B-B14F-4D97-AF65-F5344CB8AC3E}">
        <p14:creationId xmlns:p14="http://schemas.microsoft.com/office/powerpoint/2010/main" val="38072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INSTALLING PYTHON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STEP01 : Go to the </a:t>
            </a:r>
            <a:r>
              <a:rPr lang="en-US" dirty="0" err="1" smtClean="0"/>
              <a:t>StarMenu</a:t>
            </a:r>
            <a:r>
              <a:rPr lang="en-US" dirty="0" smtClean="0"/>
              <a:t> option and search idle </a:t>
            </a:r>
          </a:p>
          <a:p>
            <a:r>
              <a:rPr lang="en-US" dirty="0" smtClean="0"/>
              <a:t>STEP02 : Open it and now we are in python environment where you will be give command to python to do something.</a:t>
            </a:r>
          </a:p>
          <a:p>
            <a:r>
              <a:rPr lang="en-US" dirty="0" smtClean="0"/>
              <a:t>STEP03: You will write some instructions which are called in programs in programming world</a:t>
            </a:r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2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7259"/>
          </a:xfrm>
        </p:spPr>
        <p:txBody>
          <a:bodyPr/>
          <a:lstStyle/>
          <a:p>
            <a:r>
              <a:rPr lang="en-US" dirty="0" smtClean="0"/>
              <a:t>PRINT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73306"/>
            <a:ext cx="9403742" cy="46750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Please do not get confused it you do not understand this concept yet.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Function is what a set of instruction in-closed in such a way that it can be reused anywhere is the program!</a:t>
            </a:r>
            <a:br>
              <a:rPr lang="en-US" dirty="0" smtClean="0"/>
            </a:br>
            <a:endParaRPr lang="en-US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 Some functions are called built-in Functions. And print is one of them.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smtClean="0"/>
              <a:t>For example: if you want your computer to print something on the screen/console. THE QUESTION IS HOW WILL YOU DO IT? Fortunately, the print function will do the job for us and all it will ask what you  want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29646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1717</TotalTime>
  <Words>1168</Words>
  <Application>Microsoft Office PowerPoint</Application>
  <PresentationFormat>Widescreen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Symbol</vt:lpstr>
      <vt:lpstr>Wingdings</vt:lpstr>
      <vt:lpstr>Wingdings 3</vt:lpstr>
      <vt:lpstr>Ion</vt:lpstr>
      <vt:lpstr>   DAY 01 : Python Basics</vt:lpstr>
      <vt:lpstr>How will you tell the computer to do something?</vt:lpstr>
      <vt:lpstr>INTRODUCTION TO PYTHON (1989 or 1991) by GUIDO VAN ROSSUM </vt:lpstr>
      <vt:lpstr>Why we use python?</vt:lpstr>
      <vt:lpstr>INSTALLATION </vt:lpstr>
      <vt:lpstr>        LET’S WRITE SOME       CODE!</vt:lpstr>
      <vt:lpstr>PYTHON BASICS</vt:lpstr>
      <vt:lpstr>AFTER INSTALLING PYTHON  </vt:lpstr>
      <vt:lpstr>PRINT FUNCTION</vt:lpstr>
      <vt:lpstr>OOPs You got error </vt:lpstr>
      <vt:lpstr>Don’t Worry</vt:lpstr>
      <vt:lpstr>Now, you can see, it actually works . Go back and try with double Quotes and see if it works</vt:lpstr>
      <vt:lpstr>PowerPoint Presentation</vt:lpstr>
      <vt:lpstr>Most escape characters used in Python</vt:lpstr>
      <vt:lpstr>OTHER BUILT-IN FUNCTIONS</vt:lpstr>
      <vt:lpstr>VARIABLES- Why do we need one?</vt:lpstr>
      <vt:lpstr>String</vt:lpstr>
      <vt:lpstr>SLICING </vt:lpstr>
      <vt:lpstr>REFERENCES BOOKS </vt:lpstr>
      <vt:lpstr>BOOLEAN VALUES</vt:lpstr>
      <vt:lpstr>COMPARISION OPERATORS</vt:lpstr>
      <vt:lpstr>Boolean Operators</vt:lpstr>
      <vt:lpstr>PowerPoint Presentation</vt:lpstr>
      <vt:lpstr>PowerPoint Presentation</vt:lpstr>
      <vt:lpstr>FLOW CONTROL </vt:lpstr>
      <vt:lpstr>IF - ELSE STATEMENTS</vt:lpstr>
      <vt:lpstr>PowerPoint Presentation</vt:lpstr>
      <vt:lpstr>If elif statements</vt:lpstr>
      <vt:lpstr>PowerPoint Presentation</vt:lpstr>
      <vt:lpstr>WHILE LOOP STATEMENTS IN PYTHON</vt:lpstr>
      <vt:lpstr>FOR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Talha Bhurgri</dc:creator>
  <cp:lastModifiedBy>Talha Bhurgri</cp:lastModifiedBy>
  <cp:revision>53</cp:revision>
  <dcterms:created xsi:type="dcterms:W3CDTF">2021-01-24T11:40:55Z</dcterms:created>
  <dcterms:modified xsi:type="dcterms:W3CDTF">2021-02-15T11:25:22Z</dcterms:modified>
</cp:coreProperties>
</file>