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3" r:id="rId8"/>
    <p:sldId id="262" r:id="rId9"/>
    <p:sldId id="264" r:id="rId10"/>
    <p:sldId id="265" r:id="rId11"/>
    <p:sldId id="266" r:id="rId12"/>
    <p:sldId id="269" r:id="rId13"/>
    <p:sldId id="268" r:id="rId14"/>
    <p:sldId id="270" r:id="rId15"/>
    <p:sldId id="27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B78C24-EA27-4944-A58F-374B467E1483}">
          <p14:sldIdLst>
            <p14:sldId id="256"/>
            <p14:sldId id="257"/>
            <p14:sldId id="260"/>
            <p14:sldId id="258"/>
            <p14:sldId id="259"/>
            <p14:sldId id="261"/>
            <p14:sldId id="263"/>
            <p14:sldId id="262"/>
            <p14:sldId id="264"/>
            <p14:sldId id="265"/>
            <p14:sldId id="266"/>
            <p14:sldId id="269"/>
            <p14:sldId id="268"/>
            <p14:sldId id="270"/>
            <p14:sldId id="273"/>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3" d="100"/>
          <a:sy n="73"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304318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71B8D0-9B61-4F8F-A2D4-552AC436C30E}"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307718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405593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617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3296416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129702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3282281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3006206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65642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102579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111000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71B8D0-9B61-4F8F-A2D4-552AC436C30E}"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395255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71B8D0-9B61-4F8F-A2D4-552AC436C30E}"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375783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128328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103114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A71B8D0-9B61-4F8F-A2D4-552AC436C30E}" type="datetimeFigureOut">
              <a:rPr lang="en-US" smtClean="0"/>
              <a:t>2/16/2021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257754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71B8D0-9B61-4F8F-A2D4-552AC436C30E}"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BDBEC-030A-41DC-929B-098E08AA8CD4}" type="slidenum">
              <a:rPr lang="en-US" smtClean="0"/>
              <a:t>‹#›</a:t>
            </a:fld>
            <a:endParaRPr lang="en-US"/>
          </a:p>
        </p:txBody>
      </p:sp>
    </p:spTree>
    <p:extLst>
      <p:ext uri="{BB962C8B-B14F-4D97-AF65-F5344CB8AC3E}">
        <p14:creationId xmlns:p14="http://schemas.microsoft.com/office/powerpoint/2010/main" val="81612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71B8D0-9B61-4F8F-A2D4-552AC436C30E}" type="datetimeFigureOut">
              <a:rPr lang="en-US" smtClean="0"/>
              <a:t>2/16/2021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ABDBEC-030A-41DC-929B-098E08AA8CD4}" type="slidenum">
              <a:rPr lang="en-US" smtClean="0"/>
              <a:t>‹#›</a:t>
            </a:fld>
            <a:endParaRPr lang="en-US"/>
          </a:p>
        </p:txBody>
      </p:sp>
    </p:spTree>
    <p:extLst>
      <p:ext uri="{BB962C8B-B14F-4D97-AF65-F5344CB8AC3E}">
        <p14:creationId xmlns:p14="http://schemas.microsoft.com/office/powerpoint/2010/main" val="3553493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6710" y="156755"/>
            <a:ext cx="8825658" cy="992777"/>
          </a:xfrm>
        </p:spPr>
        <p:txBody>
          <a:bodyPr/>
          <a:lstStyle/>
          <a:p>
            <a:r>
              <a:rPr lang="en-US" b="1" dirty="0" smtClean="0"/>
              <a:t>FUNCTIONS</a:t>
            </a:r>
            <a:endParaRPr lang="en-US" b="1" dirty="0"/>
          </a:p>
        </p:txBody>
      </p:sp>
      <p:sp>
        <p:nvSpPr>
          <p:cNvPr id="3" name="Subtitle 2"/>
          <p:cNvSpPr>
            <a:spLocks noGrp="1"/>
          </p:cNvSpPr>
          <p:nvPr>
            <p:ph type="subTitle" idx="1"/>
          </p:nvPr>
        </p:nvSpPr>
        <p:spPr>
          <a:xfrm>
            <a:off x="723881" y="1750423"/>
            <a:ext cx="8825658" cy="4258491"/>
          </a:xfrm>
        </p:spPr>
        <p:txBody>
          <a:bodyPr/>
          <a:lstStyle/>
          <a:p>
            <a:pPr marL="342900" indent="-342900">
              <a:buFontTx/>
              <a:buChar char="-"/>
            </a:pPr>
            <a:r>
              <a:rPr lang="en-US" b="1" dirty="0" smtClean="0">
                <a:solidFill>
                  <a:schemeClr val="tx1"/>
                </a:solidFill>
              </a:rPr>
              <a:t>The function is like a mini-program within a program</a:t>
            </a:r>
          </a:p>
          <a:p>
            <a:pPr marL="342900" indent="-342900">
              <a:buFontTx/>
              <a:buChar char="-"/>
            </a:pPr>
            <a:r>
              <a:rPr lang="en-US" b="1" dirty="0" smtClean="0">
                <a:solidFill>
                  <a:schemeClr val="tx1"/>
                </a:solidFill>
              </a:rPr>
              <a:t>(Two types of functions basically.) </a:t>
            </a:r>
          </a:p>
          <a:p>
            <a:endParaRPr lang="en-US" b="1" dirty="0" smtClean="0">
              <a:solidFill>
                <a:schemeClr val="tx1"/>
              </a:solidFill>
            </a:endParaRPr>
          </a:p>
          <a:p>
            <a:r>
              <a:rPr lang="en-US" b="1" dirty="0" smtClean="0">
                <a:solidFill>
                  <a:schemeClr val="tx1"/>
                </a:solidFill>
              </a:rPr>
              <a:t>- built-in function ( </a:t>
            </a:r>
            <a:r>
              <a:rPr lang="en-US" dirty="0" err="1" smtClean="0">
                <a:solidFill>
                  <a:schemeClr val="tx1"/>
                </a:solidFill>
              </a:rPr>
              <a:t>len</a:t>
            </a:r>
            <a:r>
              <a:rPr lang="en-US" dirty="0" smtClean="0">
                <a:solidFill>
                  <a:schemeClr val="tx1"/>
                </a:solidFill>
              </a:rPr>
              <a:t>() </a:t>
            </a:r>
            <a:r>
              <a:rPr lang="en-US" dirty="0" smtClean="0">
                <a:solidFill>
                  <a:schemeClr val="tx1"/>
                </a:solidFill>
              </a:rPr>
              <a:t>, Input() , print())</a:t>
            </a:r>
            <a:endParaRPr lang="en-US" b="1" dirty="0" smtClean="0">
              <a:solidFill>
                <a:schemeClr val="tx1"/>
              </a:solidFill>
            </a:endParaRPr>
          </a:p>
          <a:p>
            <a:endParaRPr lang="en-US" b="1" dirty="0" smtClean="0">
              <a:solidFill>
                <a:schemeClr val="tx1"/>
              </a:solidFill>
            </a:endParaRPr>
          </a:p>
          <a:p>
            <a:pPr marL="342900" indent="-342900">
              <a:buFontTx/>
              <a:buChar char="-"/>
            </a:pPr>
            <a:r>
              <a:rPr lang="en-US" b="1" dirty="0" smtClean="0">
                <a:solidFill>
                  <a:schemeClr val="tx1"/>
                </a:solidFill>
              </a:rPr>
              <a:t>user-made function : </a:t>
            </a:r>
            <a:r>
              <a:rPr lang="en-US" dirty="0" smtClean="0">
                <a:solidFill>
                  <a:schemeClr val="tx1"/>
                </a:solidFill>
              </a:rPr>
              <a:t>There are the function which a user     defines</a:t>
            </a:r>
          </a:p>
          <a:p>
            <a:pPr marL="342900" indent="-342900">
              <a:buFontTx/>
              <a:buChar char="-"/>
            </a:pPr>
            <a:endParaRPr lang="en-US" dirty="0" smtClean="0">
              <a:solidFill>
                <a:schemeClr val="tx1"/>
              </a:solidFill>
            </a:endParaRPr>
          </a:p>
        </p:txBody>
      </p:sp>
    </p:spTree>
    <p:extLst>
      <p:ext uri="{BB962C8B-B14F-4D97-AF65-F5344CB8AC3E}">
        <p14:creationId xmlns:p14="http://schemas.microsoft.com/office/powerpoint/2010/main" val="190686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9511"/>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1" y="1672046"/>
            <a:ext cx="6779623" cy="4937760"/>
          </a:xfrm>
        </p:spPr>
      </p:pic>
    </p:spTree>
    <p:extLst>
      <p:ext uri="{BB962C8B-B14F-4D97-AF65-F5344CB8AC3E}">
        <p14:creationId xmlns:p14="http://schemas.microsoft.com/office/powerpoint/2010/main" val="238308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on lists </a:t>
            </a:r>
            <a:br>
              <a:rPr lang="en-US" b="1" dirty="0" smtClean="0"/>
            </a:br>
            <a:r>
              <a:rPr lang="en-US" b="1" dirty="0" smtClean="0"/>
              <a:t>list has built-in methods</a:t>
            </a:r>
            <a:endParaRPr lang="en-US" b="1" dirty="0"/>
          </a:p>
        </p:txBody>
      </p:sp>
      <p:sp>
        <p:nvSpPr>
          <p:cNvPr id="3" name="Content Placeholder 2"/>
          <p:cNvSpPr>
            <a:spLocks noGrp="1"/>
          </p:cNvSpPr>
          <p:nvPr>
            <p:ph idx="1"/>
          </p:nvPr>
        </p:nvSpPr>
        <p:spPr>
          <a:xfrm>
            <a:off x="646111" y="1853248"/>
            <a:ext cx="9404723" cy="4195481"/>
          </a:xfrm>
        </p:spPr>
        <p:txBody>
          <a:bodyPr>
            <a:normAutofit fontScale="92500" lnSpcReduction="20000"/>
          </a:bodyPr>
          <a:lstStyle/>
          <a:p>
            <a:r>
              <a:rPr lang="en-US" b="1" dirty="0" smtClean="0"/>
              <a:t>append() </a:t>
            </a:r>
            <a:r>
              <a:rPr lang="en-US" dirty="0" smtClean="0"/>
              <a:t>=&gt; inserts the value at the end of list</a:t>
            </a:r>
          </a:p>
          <a:p>
            <a:r>
              <a:rPr lang="en-US" b="1" dirty="0"/>
              <a:t>c</a:t>
            </a:r>
            <a:r>
              <a:rPr lang="en-US" b="1" dirty="0" smtClean="0"/>
              <a:t>lear() </a:t>
            </a:r>
            <a:r>
              <a:rPr lang="en-US" dirty="0" smtClean="0"/>
              <a:t>     =&gt; clears the list but not clear the list variable</a:t>
            </a:r>
            <a:endParaRPr lang="en-US" b="1" dirty="0" smtClean="0"/>
          </a:p>
          <a:p>
            <a:r>
              <a:rPr lang="en-US" b="1" dirty="0" smtClean="0"/>
              <a:t>copy() </a:t>
            </a:r>
            <a:r>
              <a:rPr lang="en-US" dirty="0" smtClean="0"/>
              <a:t>    =&gt; copies all the elements from a list</a:t>
            </a:r>
          </a:p>
          <a:p>
            <a:r>
              <a:rPr lang="en-US" b="1" dirty="0"/>
              <a:t>c</a:t>
            </a:r>
            <a:r>
              <a:rPr lang="en-US" b="1" dirty="0" smtClean="0"/>
              <a:t>ount()</a:t>
            </a:r>
            <a:r>
              <a:rPr lang="en-US" dirty="0" smtClean="0"/>
              <a:t>    =&gt; numbers of times the value appears</a:t>
            </a:r>
          </a:p>
          <a:p>
            <a:r>
              <a:rPr lang="en-US" b="1" dirty="0"/>
              <a:t>e</a:t>
            </a:r>
            <a:r>
              <a:rPr lang="en-US" b="1" dirty="0" smtClean="0"/>
              <a:t>xtend()</a:t>
            </a:r>
            <a:r>
              <a:rPr lang="en-US" dirty="0" smtClean="0"/>
              <a:t>  =&gt; adds multiple elements at the end of list</a:t>
            </a:r>
          </a:p>
          <a:p>
            <a:r>
              <a:rPr lang="en-US" b="1" dirty="0"/>
              <a:t>i</a:t>
            </a:r>
            <a:r>
              <a:rPr lang="en-US" b="1" dirty="0" smtClean="0"/>
              <a:t>ndex() </a:t>
            </a:r>
            <a:r>
              <a:rPr lang="en-US" dirty="0" smtClean="0"/>
              <a:t>   =&gt; return the index of a variable</a:t>
            </a:r>
          </a:p>
          <a:p>
            <a:r>
              <a:rPr lang="en-US" b="1" dirty="0"/>
              <a:t>i</a:t>
            </a:r>
            <a:r>
              <a:rPr lang="en-US" b="1" dirty="0" smtClean="0"/>
              <a:t>nsert()</a:t>
            </a:r>
            <a:r>
              <a:rPr lang="en-US" dirty="0" smtClean="0"/>
              <a:t>     =&gt; adds the element at specified value</a:t>
            </a:r>
            <a:endParaRPr lang="en-US" b="1" dirty="0" smtClean="0"/>
          </a:p>
          <a:p>
            <a:r>
              <a:rPr lang="en-US" b="1" dirty="0"/>
              <a:t>p</a:t>
            </a:r>
            <a:r>
              <a:rPr lang="en-US" b="1" dirty="0" smtClean="0"/>
              <a:t>op()</a:t>
            </a:r>
            <a:r>
              <a:rPr lang="en-US" dirty="0" smtClean="0"/>
              <a:t>       =&gt; removes the element at the </a:t>
            </a:r>
            <a:r>
              <a:rPr lang="en-US" smtClean="0"/>
              <a:t>specified </a:t>
            </a:r>
            <a:r>
              <a:rPr lang="en-US" smtClean="0"/>
              <a:t>index</a:t>
            </a:r>
            <a:endParaRPr lang="en-US" dirty="0" smtClean="0"/>
          </a:p>
          <a:p>
            <a:r>
              <a:rPr lang="en-US" b="1" dirty="0"/>
              <a:t>r</a:t>
            </a:r>
            <a:r>
              <a:rPr lang="en-US" b="1" dirty="0" smtClean="0"/>
              <a:t>emove()</a:t>
            </a:r>
            <a:r>
              <a:rPr lang="en-US" dirty="0" smtClean="0"/>
              <a:t> =&gt; removes the item with specified value</a:t>
            </a:r>
          </a:p>
          <a:p>
            <a:r>
              <a:rPr lang="en-US" b="1" dirty="0"/>
              <a:t>r</a:t>
            </a:r>
            <a:r>
              <a:rPr lang="en-US" b="1" dirty="0" smtClean="0"/>
              <a:t>everse()</a:t>
            </a:r>
            <a:r>
              <a:rPr lang="en-US" dirty="0" smtClean="0"/>
              <a:t> =&gt; reverses the order of the list</a:t>
            </a:r>
          </a:p>
          <a:p>
            <a:r>
              <a:rPr lang="en-US" b="1" dirty="0"/>
              <a:t>s</a:t>
            </a:r>
            <a:r>
              <a:rPr lang="en-US" b="1" dirty="0" smtClean="0"/>
              <a:t>ort()       </a:t>
            </a:r>
            <a:r>
              <a:rPr lang="en-US" dirty="0" smtClean="0"/>
              <a:t> =&gt; sorts the lists</a:t>
            </a:r>
          </a:p>
        </p:txBody>
      </p:sp>
    </p:spTree>
    <p:extLst>
      <p:ext uri="{BB962C8B-B14F-4D97-AF65-F5344CB8AC3E}">
        <p14:creationId xmlns:p14="http://schemas.microsoft.com/office/powerpoint/2010/main" val="412452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34" y="178398"/>
            <a:ext cx="9404723" cy="1400530"/>
          </a:xfrm>
        </p:spPr>
        <p:txBody>
          <a:bodyPr/>
          <a:lstStyle/>
          <a:p>
            <a:r>
              <a:rPr lang="en-US" sz="6600" b="1" dirty="0" smtClean="0"/>
              <a:t>DICTIONARIES</a:t>
            </a:r>
            <a:endParaRPr lang="en-US" sz="6600" b="1" dirty="0"/>
          </a:p>
        </p:txBody>
      </p:sp>
      <p:sp>
        <p:nvSpPr>
          <p:cNvPr id="3" name="Content Placeholder 2"/>
          <p:cNvSpPr>
            <a:spLocks noGrp="1"/>
          </p:cNvSpPr>
          <p:nvPr>
            <p:ph idx="1"/>
          </p:nvPr>
        </p:nvSpPr>
        <p:spPr>
          <a:xfrm>
            <a:off x="646111" y="2207626"/>
            <a:ext cx="10541736" cy="4837610"/>
          </a:xfrm>
        </p:spPr>
        <p:txBody>
          <a:bodyPr/>
          <a:lstStyle/>
          <a:p>
            <a:pPr marL="0" indent="0">
              <a:buNone/>
            </a:pPr>
            <a:r>
              <a:rPr lang="en-US" sz="2800" dirty="0" smtClean="0"/>
              <a:t>=&gt; It is basically a flexible way to organize data.</a:t>
            </a:r>
          </a:p>
          <a:p>
            <a:pPr marL="0" indent="0">
              <a:buNone/>
            </a:pPr>
            <a:r>
              <a:rPr lang="en-US" sz="2800" dirty="0" smtClean="0"/>
              <a:t>=&gt; In lists we had indexes and values were being accessed through indexes and they were only of type integer.</a:t>
            </a:r>
          </a:p>
          <a:p>
            <a:pPr marL="0" indent="0">
              <a:buNone/>
            </a:pPr>
            <a:r>
              <a:rPr lang="en-US" sz="2800" dirty="0" smtClean="0"/>
              <a:t>=&gt; Value can be accessed in dictionary by indexes(called as keys ) and they can be of any time.</a:t>
            </a:r>
          </a:p>
          <a:p>
            <a:pPr>
              <a:buFont typeface="Symbol" panose="05050102010706020507" pitchFamily="18" charset="2"/>
              <a:buChar char="Þ"/>
            </a:pPr>
            <a:endParaRPr lang="en-US" dirty="0" smtClean="0"/>
          </a:p>
        </p:txBody>
      </p:sp>
    </p:spTree>
    <p:extLst>
      <p:ext uri="{BB962C8B-B14F-4D97-AF65-F5344CB8AC3E}">
        <p14:creationId xmlns:p14="http://schemas.microsoft.com/office/powerpoint/2010/main" val="47491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 FOR DICTIONARY</a:t>
            </a:r>
            <a:endParaRPr lang="en-US" b="1" dirty="0"/>
          </a:p>
        </p:txBody>
      </p:sp>
      <p:sp>
        <p:nvSpPr>
          <p:cNvPr id="3" name="Content Placeholder 2"/>
          <p:cNvSpPr>
            <a:spLocks noGrp="1"/>
          </p:cNvSpPr>
          <p:nvPr>
            <p:ph idx="1"/>
          </p:nvPr>
        </p:nvSpPr>
        <p:spPr/>
        <p:txBody>
          <a:bodyPr/>
          <a:lstStyle/>
          <a:p>
            <a:r>
              <a:rPr lang="en-US" sz="3200" dirty="0" smtClean="0"/>
              <a:t>dict1 = {key : value , key1:value}</a:t>
            </a:r>
            <a:endParaRPr lang="en-US" sz="3200" dirty="0"/>
          </a:p>
          <a:p>
            <a:r>
              <a:rPr lang="en-US" sz="3200" dirty="0" smtClean="0"/>
              <a:t>The dictionary is assigned using curly braces </a:t>
            </a:r>
          </a:p>
          <a:p>
            <a:r>
              <a:rPr lang="en-US" sz="3200" dirty="0" smtClean="0"/>
              <a:t>It is important to note that for every value key will be different and value can be same</a:t>
            </a:r>
            <a:r>
              <a:rPr lang="en-US" dirty="0" smtClean="0"/>
              <a:t>.</a:t>
            </a:r>
          </a:p>
          <a:p>
            <a:endParaRPr lang="en-US" dirty="0" smtClean="0"/>
          </a:p>
        </p:txBody>
      </p:sp>
    </p:spTree>
    <p:extLst>
      <p:ext uri="{BB962C8B-B14F-4D97-AF65-F5344CB8AC3E}">
        <p14:creationId xmlns:p14="http://schemas.microsoft.com/office/powerpoint/2010/main" val="425135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 vs LIST</a:t>
            </a:r>
            <a:endParaRPr lang="en-US" b="1" dirty="0"/>
          </a:p>
        </p:txBody>
      </p:sp>
      <p:sp>
        <p:nvSpPr>
          <p:cNvPr id="3" name="Content Placeholder 2"/>
          <p:cNvSpPr>
            <a:spLocks noGrp="1"/>
          </p:cNvSpPr>
          <p:nvPr>
            <p:ph idx="1"/>
          </p:nvPr>
        </p:nvSpPr>
        <p:spPr>
          <a:xfrm>
            <a:off x="646112" y="1853248"/>
            <a:ext cx="11304588" cy="4395151"/>
          </a:xfrm>
        </p:spPr>
        <p:txBody>
          <a:bodyPr>
            <a:normAutofit fontScale="92500" lnSpcReduction="20000"/>
          </a:bodyPr>
          <a:lstStyle/>
          <a:p>
            <a:r>
              <a:rPr lang="en-US" dirty="0"/>
              <a:t>Unlike lists, items in dictionaries are unordered. The first item in a list named spam would be spam[0]. But there is no “first” item in a dictionary. While the order of items matters for determining whether two lists are the same, it does not matter in what order the key-value pairs are typed in a dictionary. Enter the following into the interactive </a:t>
            </a:r>
            <a:r>
              <a:rPr lang="en-US" dirty="0" smtClean="0"/>
              <a:t>shell.</a:t>
            </a:r>
          </a:p>
          <a:p>
            <a:r>
              <a:rPr lang="en-US" dirty="0" smtClean="0"/>
              <a:t> </a:t>
            </a:r>
            <a:r>
              <a:rPr lang="en-US" dirty="0"/>
              <a:t>&gt;&gt;&gt; spam = ['cats', 'dogs', 'moose</a:t>
            </a:r>
            <a:r>
              <a:rPr lang="en-US" dirty="0" smtClean="0"/>
              <a:t>']</a:t>
            </a:r>
          </a:p>
          <a:p>
            <a:r>
              <a:rPr lang="en-US" dirty="0" smtClean="0"/>
              <a:t> </a:t>
            </a:r>
            <a:r>
              <a:rPr lang="en-US" dirty="0"/>
              <a:t>&gt;&gt;&gt; bacon = ['dogs', 'moose', 'cats'] </a:t>
            </a:r>
            <a:endParaRPr lang="en-US" dirty="0" smtClean="0"/>
          </a:p>
          <a:p>
            <a:r>
              <a:rPr lang="en-US" dirty="0" smtClean="0"/>
              <a:t> &gt;&gt;&gt; </a:t>
            </a:r>
            <a:r>
              <a:rPr lang="en-US" dirty="0"/>
              <a:t>spam == bacon </a:t>
            </a:r>
            <a:r>
              <a:rPr lang="en-US" dirty="0" smtClean="0"/>
              <a:t>False</a:t>
            </a:r>
          </a:p>
          <a:p>
            <a:r>
              <a:rPr lang="en-US" dirty="0" smtClean="0"/>
              <a:t> </a:t>
            </a:r>
            <a:r>
              <a:rPr lang="en-US" dirty="0"/>
              <a:t>&gt;&gt;&gt; eggs = {'name': '</a:t>
            </a:r>
            <a:r>
              <a:rPr lang="en-US" dirty="0" err="1"/>
              <a:t>Zophie</a:t>
            </a:r>
            <a:r>
              <a:rPr lang="en-US" dirty="0"/>
              <a:t>', 'species': 'cat', 'age': '8</a:t>
            </a:r>
            <a:r>
              <a:rPr lang="en-US" dirty="0" smtClean="0"/>
              <a:t>'}</a:t>
            </a:r>
          </a:p>
          <a:p>
            <a:r>
              <a:rPr lang="en-US" dirty="0" smtClean="0"/>
              <a:t> </a:t>
            </a:r>
            <a:r>
              <a:rPr lang="en-US" dirty="0"/>
              <a:t>&gt;&gt;&gt; ham = {'species': 'cat', 'age': '8', 'name': '</a:t>
            </a:r>
            <a:r>
              <a:rPr lang="en-US" dirty="0" err="1"/>
              <a:t>Zophie</a:t>
            </a:r>
            <a:r>
              <a:rPr lang="en-US" dirty="0"/>
              <a:t>'} </a:t>
            </a:r>
            <a:endParaRPr lang="en-US" dirty="0" smtClean="0"/>
          </a:p>
          <a:p>
            <a:r>
              <a:rPr lang="en-US" dirty="0" smtClean="0"/>
              <a:t> &gt;&gt;&gt; </a:t>
            </a:r>
            <a:r>
              <a:rPr lang="en-US" dirty="0"/>
              <a:t>eggs == ham </a:t>
            </a:r>
            <a:r>
              <a:rPr lang="en-US" dirty="0" smtClean="0"/>
              <a:t>True</a:t>
            </a:r>
          </a:p>
          <a:p>
            <a:r>
              <a:rPr lang="en-US" dirty="0" smtClean="0"/>
              <a:t> </a:t>
            </a:r>
            <a:r>
              <a:rPr lang="en-US" dirty="0"/>
              <a:t>Because dictionaries are not ordered, they can’t be sliced like lists. Trying to access a key </a:t>
            </a:r>
            <a:r>
              <a:rPr lang="en-US" dirty="0" smtClean="0"/>
              <a:t> that </a:t>
            </a:r>
            <a:r>
              <a:rPr lang="en-US" dirty="0"/>
              <a:t>does not exist in a dictionary will result in a </a:t>
            </a:r>
            <a:r>
              <a:rPr lang="en-US" dirty="0" err="1"/>
              <a:t>KeyError</a:t>
            </a:r>
            <a:r>
              <a:rPr lang="en-US" dirty="0"/>
              <a:t> error message, much like a </a:t>
            </a:r>
            <a:r>
              <a:rPr lang="en-US" dirty="0" smtClean="0"/>
              <a:t>list’s  </a:t>
            </a:r>
            <a:r>
              <a:rPr lang="en-US" dirty="0"/>
              <a:t>“out-of-range” </a:t>
            </a:r>
            <a:r>
              <a:rPr lang="en-US" dirty="0" err="1"/>
              <a:t>IndexError</a:t>
            </a:r>
            <a:r>
              <a:rPr lang="en-US" dirty="0"/>
              <a:t> error message. Enter the following into the interactive shell, and notice the error message that shows up because there is no 'color' </a:t>
            </a:r>
            <a:r>
              <a:rPr lang="en-US" dirty="0" smtClean="0"/>
              <a:t>key.</a:t>
            </a:r>
            <a:endParaRPr lang="en-US" dirty="0"/>
          </a:p>
        </p:txBody>
      </p:sp>
    </p:spTree>
    <p:extLst>
      <p:ext uri="{BB962C8B-B14F-4D97-AF65-F5344CB8AC3E}">
        <p14:creationId xmlns:p14="http://schemas.microsoft.com/office/powerpoint/2010/main" val="36289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used methods</a:t>
            </a:r>
            <a:endParaRPr lang="en-US" b="1" dirty="0"/>
          </a:p>
        </p:txBody>
      </p:sp>
      <p:sp>
        <p:nvSpPr>
          <p:cNvPr id="3" name="Content Placeholder 2"/>
          <p:cNvSpPr>
            <a:spLocks noGrp="1"/>
          </p:cNvSpPr>
          <p:nvPr>
            <p:ph idx="1"/>
          </p:nvPr>
        </p:nvSpPr>
        <p:spPr>
          <a:xfrm>
            <a:off x="646111" y="1853248"/>
            <a:ext cx="8946541" cy="4195481"/>
          </a:xfrm>
        </p:spPr>
        <p:txBody>
          <a:bodyPr/>
          <a:lstStyle/>
          <a:p>
            <a:pPr marL="0" indent="0">
              <a:buNone/>
            </a:pPr>
            <a:r>
              <a:rPr lang="en-US" b="1" dirty="0"/>
              <a:t>k</a:t>
            </a:r>
            <a:r>
              <a:rPr lang="en-US" b="1" dirty="0" smtClean="0"/>
              <a:t>eys()   </a:t>
            </a:r>
            <a:r>
              <a:rPr lang="en-US" dirty="0" smtClean="0"/>
              <a:t>  =&gt; returns all keys of a </a:t>
            </a:r>
            <a:r>
              <a:rPr lang="en-US" dirty="0" err="1" smtClean="0"/>
              <a:t>dict</a:t>
            </a:r>
            <a:endParaRPr lang="en-US" dirty="0" smtClean="0"/>
          </a:p>
          <a:p>
            <a:pPr marL="0" indent="0">
              <a:buNone/>
            </a:pPr>
            <a:r>
              <a:rPr lang="en-US" b="1" dirty="0" smtClean="0"/>
              <a:t>values()</a:t>
            </a:r>
            <a:r>
              <a:rPr lang="en-US" dirty="0" smtClean="0"/>
              <a:t>  =&gt; </a:t>
            </a:r>
            <a:r>
              <a:rPr lang="en-US" dirty="0"/>
              <a:t>returns all </a:t>
            </a:r>
            <a:r>
              <a:rPr lang="en-US" dirty="0" smtClean="0"/>
              <a:t>values </a:t>
            </a:r>
            <a:r>
              <a:rPr lang="en-US" dirty="0"/>
              <a:t>of a </a:t>
            </a:r>
            <a:r>
              <a:rPr lang="en-US" dirty="0" err="1"/>
              <a:t>dict</a:t>
            </a:r>
            <a:endParaRPr lang="en-US" dirty="0" smtClean="0"/>
          </a:p>
          <a:p>
            <a:pPr marL="0" indent="0">
              <a:buNone/>
            </a:pPr>
            <a:r>
              <a:rPr lang="en-US" b="1" dirty="0"/>
              <a:t>i</a:t>
            </a:r>
            <a:r>
              <a:rPr lang="en-US" b="1" dirty="0" smtClean="0"/>
              <a:t>tems()  </a:t>
            </a:r>
            <a:r>
              <a:rPr lang="en-US" dirty="0" smtClean="0"/>
              <a:t>  =&gt; returns both</a:t>
            </a:r>
          </a:p>
          <a:p>
            <a:pPr marL="0" indent="0">
              <a:buNone/>
            </a:pPr>
            <a:r>
              <a:rPr lang="en-US" b="1" dirty="0" smtClean="0"/>
              <a:t>get()      </a:t>
            </a:r>
            <a:r>
              <a:rPr lang="en-US" dirty="0" smtClean="0"/>
              <a:t> =&gt; check if key does exist if not it will make a key</a:t>
            </a:r>
          </a:p>
          <a:p>
            <a:pPr marL="0" indent="0">
              <a:buNone/>
            </a:pPr>
            <a:endParaRPr lang="en-US" dirty="0"/>
          </a:p>
        </p:txBody>
      </p:sp>
    </p:spTree>
    <p:extLst>
      <p:ext uri="{BB962C8B-B14F-4D97-AF65-F5344CB8AC3E}">
        <p14:creationId xmlns:p14="http://schemas.microsoft.com/office/powerpoint/2010/main" val="72004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ON DICTIONARIES</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757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517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SYNTAX</a:t>
            </a:r>
            <a:endParaRPr lang="en-US" b="1" dirty="0"/>
          </a:p>
        </p:txBody>
      </p:sp>
      <p:sp>
        <p:nvSpPr>
          <p:cNvPr id="3" name="Content Placeholder 2"/>
          <p:cNvSpPr>
            <a:spLocks noGrp="1"/>
          </p:cNvSpPr>
          <p:nvPr>
            <p:ph idx="1"/>
          </p:nvPr>
        </p:nvSpPr>
        <p:spPr/>
        <p:txBody>
          <a:bodyPr/>
          <a:lstStyle/>
          <a:p>
            <a:r>
              <a:rPr lang="en-US" dirty="0" err="1"/>
              <a:t>def</a:t>
            </a:r>
            <a:r>
              <a:rPr lang="en-US" dirty="0"/>
              <a:t> hello</a:t>
            </a:r>
            <a:r>
              <a:rPr lang="en-US" dirty="0" smtClean="0"/>
              <a:t>():</a:t>
            </a:r>
          </a:p>
          <a:p>
            <a:r>
              <a:rPr lang="en-US" dirty="0"/>
              <a:t> </a:t>
            </a:r>
            <a:r>
              <a:rPr lang="en-US" dirty="0" smtClean="0"/>
              <a:t>     </a:t>
            </a:r>
            <a:r>
              <a:rPr lang="en-US" dirty="0"/>
              <a:t>print('Howdy</a:t>
            </a:r>
            <a:r>
              <a:rPr lang="en-US" dirty="0" smtClean="0"/>
              <a:t>!')</a:t>
            </a:r>
          </a:p>
          <a:p>
            <a:r>
              <a:rPr lang="en-US" dirty="0"/>
              <a:t> </a:t>
            </a:r>
            <a:r>
              <a:rPr lang="en-US" dirty="0" smtClean="0"/>
              <a:t>     </a:t>
            </a:r>
            <a:r>
              <a:rPr lang="en-US" dirty="0"/>
              <a:t>print('Howdy</a:t>
            </a:r>
            <a:r>
              <a:rPr lang="en-US" dirty="0" smtClean="0"/>
              <a:t>!!!‘)</a:t>
            </a:r>
          </a:p>
          <a:p>
            <a:r>
              <a:rPr lang="en-US" dirty="0"/>
              <a:t> </a:t>
            </a:r>
            <a:r>
              <a:rPr lang="en-US" dirty="0" smtClean="0"/>
              <a:t>     PRINT(‘happy coding’)</a:t>
            </a:r>
          </a:p>
          <a:p>
            <a:pPr marL="0" indent="0">
              <a:buNone/>
            </a:pPr>
            <a:endParaRPr lang="en-US" dirty="0"/>
          </a:p>
          <a:p>
            <a:pPr marL="0" indent="0">
              <a:buNone/>
            </a:pPr>
            <a:r>
              <a:rPr lang="en-US" dirty="0" smtClean="0"/>
              <a:t>-Calling the Function </a:t>
            </a:r>
          </a:p>
          <a:p>
            <a:pPr marL="0" indent="0">
              <a:buNone/>
            </a:pPr>
            <a:r>
              <a:rPr lang="en-US" dirty="0"/>
              <a:t>h</a:t>
            </a:r>
            <a:r>
              <a:rPr lang="en-US" dirty="0" smtClean="0"/>
              <a:t>ello()</a:t>
            </a:r>
          </a:p>
          <a:p>
            <a:pPr marL="0" indent="0">
              <a:buNone/>
            </a:pPr>
            <a:endParaRPr lang="en-US" dirty="0" smtClean="0"/>
          </a:p>
        </p:txBody>
      </p:sp>
    </p:spTree>
    <p:extLst>
      <p:ext uri="{BB962C8B-B14F-4D97-AF65-F5344CB8AC3E}">
        <p14:creationId xmlns:p14="http://schemas.microsoft.com/office/powerpoint/2010/main" val="83183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b="1" dirty="0" smtClean="0"/>
              <a:t>eturn </a:t>
            </a:r>
            <a:r>
              <a:rPr lang="en-US" b="1" dirty="0"/>
              <a:t>Values and return Statements</a:t>
            </a:r>
          </a:p>
        </p:txBody>
      </p:sp>
      <p:sp>
        <p:nvSpPr>
          <p:cNvPr id="3" name="Content Placeholder 2"/>
          <p:cNvSpPr>
            <a:spLocks noGrp="1"/>
          </p:cNvSpPr>
          <p:nvPr>
            <p:ph idx="1"/>
          </p:nvPr>
        </p:nvSpPr>
        <p:spPr>
          <a:xfrm>
            <a:off x="1103312" y="1136470"/>
            <a:ext cx="8946541" cy="5111930"/>
          </a:xfrm>
        </p:spPr>
        <p:txBody>
          <a:bodyPr/>
          <a:lstStyle/>
          <a:p>
            <a:r>
              <a:rPr lang="en-US" dirty="0"/>
              <a:t>When you call the </a:t>
            </a:r>
            <a:r>
              <a:rPr lang="en-US" dirty="0" err="1"/>
              <a:t>len</a:t>
            </a:r>
            <a:r>
              <a:rPr lang="en-US" dirty="0"/>
              <a:t>() function and pass it an argument such as 'Hello', the function call evaluates to the integer value 5, which is the length of the string you passed it. In general, the value that a function call evaluates to is called the return value of the </a:t>
            </a:r>
            <a:r>
              <a:rPr lang="en-US" dirty="0" smtClean="0"/>
              <a:t>function</a:t>
            </a:r>
          </a:p>
          <a:p>
            <a:r>
              <a:rPr lang="en-US" dirty="0" smtClean="0"/>
              <a:t>Basically , The return statement is used to exit a function and go back to a place from where it was called.</a:t>
            </a:r>
            <a:endParaRPr lang="en-US" dirty="0"/>
          </a:p>
          <a:p>
            <a:r>
              <a:rPr lang="en-US" dirty="0"/>
              <a:t>When creating a function using the </a:t>
            </a:r>
            <a:r>
              <a:rPr lang="en-US" dirty="0" err="1"/>
              <a:t>def</a:t>
            </a:r>
            <a:r>
              <a:rPr lang="en-US" dirty="0"/>
              <a:t> statement, you can specify what the return value should be with a return statement. A return statement consists of the following: </a:t>
            </a:r>
            <a:endParaRPr lang="en-US" dirty="0" smtClean="0"/>
          </a:p>
          <a:p>
            <a:r>
              <a:rPr lang="en-US" dirty="0" smtClean="0"/>
              <a:t>• </a:t>
            </a:r>
            <a:r>
              <a:rPr lang="en-US" dirty="0"/>
              <a:t>The return keyword </a:t>
            </a:r>
            <a:endParaRPr lang="en-US" dirty="0" smtClean="0"/>
          </a:p>
          <a:p>
            <a:r>
              <a:rPr lang="en-US" dirty="0" smtClean="0"/>
              <a:t>• </a:t>
            </a:r>
            <a:r>
              <a:rPr lang="en-US" dirty="0"/>
              <a:t>The value or expression that the function should return</a:t>
            </a:r>
          </a:p>
        </p:txBody>
      </p:sp>
    </p:spTree>
    <p:extLst>
      <p:ext uri="{BB962C8B-B14F-4D97-AF65-F5344CB8AC3E}">
        <p14:creationId xmlns:p14="http://schemas.microsoft.com/office/powerpoint/2010/main" val="363026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832"/>
            <a:ext cx="9404723" cy="840505"/>
          </a:xfrm>
        </p:spPr>
        <p:txBody>
          <a:bodyPr/>
          <a:lstStyle/>
          <a:p>
            <a:r>
              <a:rPr lang="en-US" b="1" dirty="0" smtClean="0"/>
              <a:t>EXAMPLE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8" y="1789611"/>
            <a:ext cx="5166859" cy="4288971"/>
          </a:xfrm>
        </p:spPr>
      </p:pic>
    </p:spTree>
    <p:extLst>
      <p:ext uri="{BB962C8B-B14F-4D97-AF65-F5344CB8AC3E}">
        <p14:creationId xmlns:p14="http://schemas.microsoft.com/office/powerpoint/2010/main" val="346102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6" y="917608"/>
            <a:ext cx="8946541" cy="4586024"/>
          </a:xfrm>
        </p:spPr>
        <p:txBody>
          <a:bodyPr/>
          <a:lstStyle/>
          <a:p>
            <a:r>
              <a:rPr lang="en-US" dirty="0"/>
              <a:t>Lists are used to store multiple items in a single variable</a:t>
            </a:r>
            <a:r>
              <a:rPr lang="en-US" dirty="0" smtClean="0"/>
              <a:t>. </a:t>
            </a:r>
            <a:endParaRPr lang="en-US" dirty="0"/>
          </a:p>
          <a:p>
            <a:r>
              <a:rPr lang="en-US" dirty="0" smtClean="0"/>
              <a:t>Lists are created using square brackets.</a:t>
            </a:r>
          </a:p>
          <a:p>
            <a:r>
              <a:rPr lang="en-US" b="1" dirty="0" smtClean="0"/>
              <a:t>For </a:t>
            </a:r>
            <a:r>
              <a:rPr lang="en-US" b="1" dirty="0"/>
              <a:t>E</a:t>
            </a:r>
            <a:r>
              <a:rPr lang="en-US" b="1" dirty="0" smtClean="0"/>
              <a:t>xample:</a:t>
            </a:r>
          </a:p>
          <a:p>
            <a:r>
              <a:rPr lang="en-US" dirty="0"/>
              <a:t>(</a:t>
            </a:r>
            <a:r>
              <a:rPr lang="en-US" dirty="0" smtClean="0"/>
              <a:t>1)</a:t>
            </a:r>
            <a:r>
              <a:rPr lang="en-US" dirty="0" err="1" smtClean="0"/>
              <a:t>mylist</a:t>
            </a:r>
            <a:r>
              <a:rPr lang="en-US" dirty="0" smtClean="0"/>
              <a:t> </a:t>
            </a:r>
            <a:r>
              <a:rPr lang="en-US" dirty="0"/>
              <a:t>= </a:t>
            </a:r>
            <a:r>
              <a:rPr lang="en-US" dirty="0" smtClean="0"/>
              <a:t>[“bus",</a:t>
            </a:r>
            <a:r>
              <a:rPr lang="en-US" dirty="0"/>
              <a:t> </a:t>
            </a:r>
            <a:r>
              <a:rPr lang="en-US" dirty="0" smtClean="0"/>
              <a:t>“car",</a:t>
            </a:r>
            <a:r>
              <a:rPr lang="en-US" dirty="0"/>
              <a:t> "cherry</a:t>
            </a:r>
            <a:r>
              <a:rPr lang="en-US" dirty="0" smtClean="0"/>
              <a:t>"]</a:t>
            </a:r>
          </a:p>
          <a:p>
            <a:r>
              <a:rPr lang="en-US" dirty="0" smtClean="0"/>
              <a:t>This </a:t>
            </a:r>
            <a:r>
              <a:rPr lang="en-US" dirty="0" err="1" smtClean="0"/>
              <a:t>mylist</a:t>
            </a:r>
            <a:r>
              <a:rPr lang="en-US" dirty="0" smtClean="0"/>
              <a:t> variable is of list type that has string values to it.it may contain values of different type in single list.</a:t>
            </a:r>
          </a:p>
          <a:p>
            <a:r>
              <a:rPr lang="en-US" dirty="0" smtClean="0"/>
              <a:t> That’s why it’s second definition is “collection of different datatype”.</a:t>
            </a:r>
          </a:p>
          <a:p>
            <a:r>
              <a:rPr lang="en-US" dirty="0" smtClean="0"/>
              <a:t>(2) </a:t>
            </a:r>
            <a:r>
              <a:rPr lang="en-US" dirty="0" err="1" smtClean="0"/>
              <a:t>mylist</a:t>
            </a:r>
            <a:r>
              <a:rPr lang="en-US" dirty="0" smtClean="0"/>
              <a:t> = [ 2, 2.5 , ‘python’,’java’,’</a:t>
            </a:r>
            <a:r>
              <a:rPr lang="en-US" dirty="0" err="1" smtClean="0"/>
              <a:t>javascript</a:t>
            </a:r>
            <a:r>
              <a:rPr lang="en-US" dirty="0" smtClean="0"/>
              <a:t>’,’c++’]</a:t>
            </a:r>
          </a:p>
          <a:p>
            <a:endParaRPr lang="en-US" dirty="0" smtClean="0"/>
          </a:p>
          <a:p>
            <a:endParaRPr lang="en-US" dirty="0" smtClean="0"/>
          </a:p>
          <a:p>
            <a:endParaRPr lang="en-US" dirty="0" smtClean="0"/>
          </a:p>
          <a:p>
            <a:endParaRPr lang="en-US" dirty="0" smtClean="0"/>
          </a:p>
        </p:txBody>
      </p:sp>
      <p:sp>
        <p:nvSpPr>
          <p:cNvPr id="4" name="Title 3"/>
          <p:cNvSpPr>
            <a:spLocks noGrp="1"/>
          </p:cNvSpPr>
          <p:nvPr>
            <p:ph type="title"/>
          </p:nvPr>
        </p:nvSpPr>
        <p:spPr>
          <a:xfrm>
            <a:off x="0" y="166052"/>
            <a:ext cx="9404723" cy="1400530"/>
          </a:xfrm>
        </p:spPr>
        <p:txBody>
          <a:bodyPr/>
          <a:lstStyle/>
          <a:p>
            <a:r>
              <a:rPr lang="en-US" b="1" dirty="0" smtClean="0"/>
              <a:t>LISTS </a:t>
            </a:r>
            <a:endParaRPr lang="en-US" b="1" dirty="0"/>
          </a:p>
        </p:txBody>
      </p:sp>
    </p:spTree>
    <p:extLst>
      <p:ext uri="{BB962C8B-B14F-4D97-AF65-F5344CB8AC3E}">
        <p14:creationId xmlns:p14="http://schemas.microsoft.com/office/powerpoint/2010/main" val="121083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smtClean="0"/>
              <a:t>LIST SLICING </a:t>
            </a:r>
            <a:endParaRPr lang="en-US" b="1" dirty="0"/>
          </a:p>
        </p:txBody>
      </p:sp>
      <p:sp>
        <p:nvSpPr>
          <p:cNvPr id="3" name="Content Placeholder 2"/>
          <p:cNvSpPr>
            <a:spLocks noGrp="1"/>
          </p:cNvSpPr>
          <p:nvPr>
            <p:ph idx="1"/>
          </p:nvPr>
        </p:nvSpPr>
        <p:spPr>
          <a:xfrm>
            <a:off x="0" y="1518096"/>
            <a:ext cx="8946541" cy="4195481"/>
          </a:xfrm>
        </p:spPr>
        <p:txBody>
          <a:bodyPr/>
          <a:lstStyle/>
          <a:p>
            <a:r>
              <a:rPr lang="en-US" b="1" dirty="0" smtClean="0"/>
              <a:t>As</a:t>
            </a:r>
            <a:r>
              <a:rPr lang="en-US" dirty="0" smtClean="0"/>
              <a:t> you have sliced the string you can slice the lists values as well.</a:t>
            </a:r>
          </a:p>
          <a:p>
            <a:r>
              <a:rPr lang="en-US" b="1" dirty="0" smtClean="0"/>
              <a:t>List</a:t>
            </a:r>
            <a:r>
              <a:rPr lang="en-US" dirty="0" smtClean="0"/>
              <a:t> value are accessed by index starting from 0 as first index </a:t>
            </a:r>
          </a:p>
          <a:p>
            <a:r>
              <a:rPr lang="en-US" b="1" dirty="0" smtClean="0"/>
              <a:t>In Previous Example:</a:t>
            </a:r>
            <a:r>
              <a:rPr lang="en-US" dirty="0" smtClean="0"/>
              <a:t> </a:t>
            </a:r>
            <a:r>
              <a:rPr lang="en-US" b="1" dirty="0" smtClean="0"/>
              <a:t> </a:t>
            </a:r>
            <a:r>
              <a:rPr lang="en-US" b="1" dirty="0" err="1" smtClean="0"/>
              <a:t>mylist</a:t>
            </a:r>
            <a:r>
              <a:rPr lang="en-US" b="1" dirty="0" smtClean="0"/>
              <a:t>[0]</a:t>
            </a:r>
            <a:r>
              <a:rPr lang="en-US" dirty="0" smtClean="0"/>
              <a:t> will return the first value present in the list. “bus” in first example.</a:t>
            </a:r>
          </a:p>
          <a:p>
            <a:r>
              <a:rPr lang="en-US" b="1" dirty="0" smtClean="0"/>
              <a:t>Len(</a:t>
            </a:r>
            <a:r>
              <a:rPr lang="en-US" b="1" dirty="0" err="1" smtClean="0"/>
              <a:t>mylist</a:t>
            </a:r>
            <a:r>
              <a:rPr lang="en-US" b="1" dirty="0" smtClean="0"/>
              <a:t>)</a:t>
            </a:r>
            <a:r>
              <a:rPr lang="en-US" dirty="0" smtClean="0"/>
              <a:t> will return the number of elements present inside the list</a:t>
            </a:r>
          </a:p>
          <a:p>
            <a:r>
              <a:rPr lang="en-US" dirty="0" smtClean="0"/>
              <a:t>SLICING is done using a colon ( : ) inside </a:t>
            </a:r>
            <a:r>
              <a:rPr lang="en-US" dirty="0" err="1" smtClean="0"/>
              <a:t>mylist</a:t>
            </a:r>
            <a:r>
              <a:rPr lang="en-US" dirty="0" smtClean="0"/>
              <a:t> square brackets.</a:t>
            </a:r>
          </a:p>
          <a:p>
            <a:r>
              <a:rPr lang="en-US" b="1" dirty="0" smtClean="0"/>
              <a:t>For Example:</a:t>
            </a:r>
            <a:r>
              <a:rPr lang="en-US" dirty="0" smtClean="0"/>
              <a:t> print(</a:t>
            </a:r>
            <a:r>
              <a:rPr lang="en-US" dirty="0" err="1" smtClean="0"/>
              <a:t>mylist</a:t>
            </a:r>
            <a:r>
              <a:rPr lang="en-US" dirty="0" smtClean="0"/>
              <a:t>[0:3]) it will return value from 0 to 3 that is</a:t>
            </a:r>
          </a:p>
          <a:p>
            <a:endParaRPr lang="en-US" dirty="0" smtClean="0"/>
          </a:p>
        </p:txBody>
      </p:sp>
    </p:spTree>
    <p:extLst>
      <p:ext uri="{BB962C8B-B14F-4D97-AF65-F5344CB8AC3E}">
        <p14:creationId xmlns:p14="http://schemas.microsoft.com/office/powerpoint/2010/main" val="120316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508"/>
            <a:ext cx="9750388" cy="1045029"/>
          </a:xfrm>
        </p:spPr>
        <p:txBody>
          <a:bodyPr/>
          <a:lstStyle/>
          <a:p>
            <a:r>
              <a:rPr lang="en-US" sz="2800" b="1" dirty="0" smtClean="0"/>
              <a:t>If we want to access all elements </a:t>
            </a:r>
            <a:r>
              <a:rPr lang="en-US" sz="2800" b="1" dirty="0"/>
              <a:t> </a:t>
            </a:r>
            <a:r>
              <a:rPr lang="en-US" sz="2800" b="1" dirty="0" smtClean="0"/>
              <a:t>index will always (</a:t>
            </a:r>
            <a:r>
              <a:rPr lang="en-US" sz="2800" b="1" dirty="0" err="1" smtClean="0"/>
              <a:t>len</a:t>
            </a:r>
            <a:r>
              <a:rPr lang="en-US" sz="2800" b="1" dirty="0" smtClean="0"/>
              <a:t>(</a:t>
            </a:r>
            <a:r>
              <a:rPr lang="en-US" sz="2800" b="1" dirty="0" err="1" smtClean="0"/>
              <a:t>mylist</a:t>
            </a:r>
            <a:r>
              <a:rPr lang="en-US" sz="2800" b="1" dirty="0" smtClean="0"/>
              <a:t>) – 1)</a:t>
            </a:r>
            <a:r>
              <a:rPr lang="en-US" sz="2000" dirty="0" smtClean="0"/>
              <a:t/>
            </a:r>
            <a:br>
              <a:rPr lang="en-US" sz="2000" dirty="0" smtClean="0"/>
            </a:b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763486"/>
            <a:ext cx="6687483" cy="4297680"/>
          </a:xfrm>
        </p:spPr>
      </p:pic>
    </p:spTree>
    <p:extLst>
      <p:ext uri="{BB962C8B-B14F-4D97-AF65-F5344CB8AC3E}">
        <p14:creationId xmlns:p14="http://schemas.microsoft.com/office/powerpoint/2010/main" val="285115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SLICING</a:t>
            </a:r>
            <a:r>
              <a:rPr lang="en-US" dirty="0" smtClean="0"/>
              <a:t> examples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b="1" dirty="0" smtClean="0"/>
          </a:p>
          <a:p>
            <a:r>
              <a:rPr lang="en-US" b="1" dirty="0" err="1" smtClean="0"/>
              <a:t>Mylist</a:t>
            </a:r>
            <a:r>
              <a:rPr lang="en-US" b="1" dirty="0" smtClean="0"/>
              <a:t>[0:3]</a:t>
            </a:r>
            <a:r>
              <a:rPr lang="en-US" dirty="0" smtClean="0"/>
              <a:t>  </a:t>
            </a:r>
            <a:r>
              <a:rPr lang="en-US" b="1" dirty="0" smtClean="0"/>
              <a:t>=&gt;</a:t>
            </a:r>
            <a:r>
              <a:rPr lang="en-US" dirty="0" smtClean="0"/>
              <a:t> returns first three values </a:t>
            </a:r>
          </a:p>
          <a:p>
            <a:endParaRPr lang="en-US" dirty="0" smtClean="0"/>
          </a:p>
          <a:p>
            <a:r>
              <a:rPr lang="en-US" b="1" dirty="0" err="1" smtClean="0"/>
              <a:t>mylist</a:t>
            </a:r>
            <a:r>
              <a:rPr lang="en-US" b="1" dirty="0" smtClean="0"/>
              <a:t>[1:2]</a:t>
            </a:r>
            <a:r>
              <a:rPr lang="en-US" dirty="0" smtClean="0"/>
              <a:t> </a:t>
            </a:r>
            <a:r>
              <a:rPr lang="en-US" b="1" dirty="0" smtClean="0"/>
              <a:t>=&gt;</a:t>
            </a:r>
            <a:r>
              <a:rPr lang="en-US" dirty="0" smtClean="0"/>
              <a:t> return values from 2 to 3 </a:t>
            </a:r>
          </a:p>
          <a:p>
            <a:endParaRPr lang="en-US" dirty="0" smtClean="0"/>
          </a:p>
          <a:p>
            <a:r>
              <a:rPr lang="en-US" b="1" dirty="0" err="1" smtClean="0"/>
              <a:t>mylist</a:t>
            </a:r>
            <a:r>
              <a:rPr lang="en-US" b="1" dirty="0" smtClean="0"/>
              <a:t>[:]</a:t>
            </a:r>
            <a:r>
              <a:rPr lang="en-US" dirty="0" smtClean="0"/>
              <a:t> </a:t>
            </a:r>
            <a:r>
              <a:rPr lang="en-US" b="1" dirty="0" smtClean="0"/>
              <a:t>=&gt;</a:t>
            </a:r>
            <a:r>
              <a:rPr lang="en-US" dirty="0" smtClean="0"/>
              <a:t> return whole list</a:t>
            </a:r>
          </a:p>
          <a:p>
            <a:endParaRPr lang="en-US" dirty="0" smtClean="0"/>
          </a:p>
          <a:p>
            <a:r>
              <a:rPr lang="en-US" b="1" dirty="0" err="1" smtClean="0"/>
              <a:t>mylist</a:t>
            </a:r>
            <a:r>
              <a:rPr lang="en-US" b="1" dirty="0" smtClean="0"/>
              <a:t>[:</a:t>
            </a:r>
            <a:r>
              <a:rPr lang="en-US" b="1" dirty="0" err="1" smtClean="0"/>
              <a:t>len</a:t>
            </a:r>
            <a:r>
              <a:rPr lang="en-US" b="1" dirty="0" smtClean="0"/>
              <a:t>(</a:t>
            </a:r>
            <a:r>
              <a:rPr lang="en-US" b="1" dirty="0" err="1" smtClean="0"/>
              <a:t>mylist</a:t>
            </a:r>
            <a:r>
              <a:rPr lang="en-US" b="1" dirty="0" smtClean="0"/>
              <a:t>)-1]</a:t>
            </a:r>
            <a:r>
              <a:rPr lang="en-US" dirty="0" smtClean="0"/>
              <a:t> </a:t>
            </a:r>
            <a:r>
              <a:rPr lang="en-US" b="1" dirty="0" smtClean="0"/>
              <a:t>=&gt;</a:t>
            </a:r>
            <a:r>
              <a:rPr lang="en-US" dirty="0" smtClean="0"/>
              <a:t> </a:t>
            </a:r>
            <a:r>
              <a:rPr lang="en-US" sz="1800" dirty="0" smtClean="0"/>
              <a:t>return whole from  0 index up to the </a:t>
            </a:r>
            <a:r>
              <a:rPr lang="en-US" sz="1800" dirty="0" err="1" smtClean="0"/>
              <a:t>len</a:t>
            </a:r>
            <a:r>
              <a:rPr lang="en-US" sz="1800" dirty="0" smtClean="0"/>
              <a:t>(</a:t>
            </a:r>
            <a:r>
              <a:rPr lang="en-US" sz="1800" dirty="0" err="1" smtClean="0"/>
              <a:t>mylist</a:t>
            </a:r>
            <a:r>
              <a:rPr lang="en-US" sz="1800" dirty="0" smtClean="0"/>
              <a:t>)-</a:t>
            </a:r>
            <a:r>
              <a:rPr lang="en-US" dirty="0" smtClean="0"/>
              <a:t>1</a:t>
            </a:r>
          </a:p>
          <a:p>
            <a:endParaRPr lang="en-US" dirty="0" smtClean="0"/>
          </a:p>
          <a:p>
            <a:r>
              <a:rPr lang="en-US" b="1" dirty="0" err="1" smtClean="0"/>
              <a:t>mylist</a:t>
            </a:r>
            <a:r>
              <a:rPr lang="en-US" b="1" dirty="0" smtClean="0"/>
              <a:t>[-1]</a:t>
            </a:r>
            <a:r>
              <a:rPr lang="en-US" dirty="0" smtClean="0"/>
              <a:t> </a:t>
            </a:r>
            <a:r>
              <a:rPr lang="en-US" b="1" dirty="0" smtClean="0"/>
              <a:t>=&gt; </a:t>
            </a:r>
            <a:r>
              <a:rPr lang="en-US" dirty="0" smtClean="0"/>
              <a:t>it will return last value present in </a:t>
            </a:r>
            <a:r>
              <a:rPr lang="en-US" dirty="0" err="1" smtClean="0"/>
              <a:t>mylist</a:t>
            </a:r>
            <a:r>
              <a:rPr lang="en-US" dirty="0" smtClean="0"/>
              <a:t> </a:t>
            </a:r>
          </a:p>
        </p:txBody>
      </p:sp>
    </p:spTree>
    <p:extLst>
      <p:ext uri="{BB962C8B-B14F-4D97-AF65-F5344CB8AC3E}">
        <p14:creationId xmlns:p14="http://schemas.microsoft.com/office/powerpoint/2010/main" val="36099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7017"/>
          </a:xfrm>
        </p:spPr>
        <p:txBody>
          <a:bodyPr/>
          <a:lstStyle/>
          <a:p>
            <a:r>
              <a:rPr lang="en-US" b="1" dirty="0" smtClean="0"/>
              <a:t>Iterating lists</a:t>
            </a:r>
            <a:endParaRPr lang="en-US" b="1" dirty="0"/>
          </a:p>
        </p:txBody>
      </p:sp>
      <p:sp>
        <p:nvSpPr>
          <p:cNvPr id="3" name="Content Placeholder 2"/>
          <p:cNvSpPr>
            <a:spLocks noGrp="1"/>
          </p:cNvSpPr>
          <p:nvPr>
            <p:ph idx="1"/>
          </p:nvPr>
        </p:nvSpPr>
        <p:spPr>
          <a:xfrm>
            <a:off x="646111" y="1369735"/>
            <a:ext cx="4461465" cy="4848185"/>
          </a:xfrm>
        </p:spPr>
        <p:txBody>
          <a:bodyPr/>
          <a:lstStyle/>
          <a:p>
            <a:r>
              <a:rPr lang="en-US" dirty="0" smtClean="0"/>
              <a:t>It is always recommended to use for loop for lists.</a:t>
            </a:r>
          </a:p>
          <a:p>
            <a:r>
              <a:rPr lang="en-US" dirty="0" smtClean="0"/>
              <a:t>Using range function we can provide range.</a:t>
            </a:r>
          </a:p>
          <a:p>
            <a:r>
              <a:rPr lang="en-US" dirty="0" smtClean="0"/>
              <a:t>It is also possible to access value without range function </a:t>
            </a:r>
          </a:p>
          <a:p>
            <a:r>
              <a:rPr lang="en-US" dirty="0" smtClean="0"/>
              <a:t>By writing for </a:t>
            </a:r>
            <a:r>
              <a:rPr lang="en-US" dirty="0" err="1" smtClean="0"/>
              <a:t>i</a:t>
            </a:r>
            <a:r>
              <a:rPr lang="en-US" dirty="0" smtClean="0"/>
              <a:t> in </a:t>
            </a:r>
            <a:r>
              <a:rPr lang="en-US" dirty="0" err="1" smtClean="0"/>
              <a:t>mylist</a:t>
            </a:r>
            <a:r>
              <a:rPr lang="en-US" dirty="0" smtClean="0"/>
              <a:t>: where </a:t>
            </a:r>
            <a:r>
              <a:rPr lang="en-US" b="1" dirty="0" smtClean="0"/>
              <a:t>(</a:t>
            </a:r>
            <a:r>
              <a:rPr lang="en-US" b="1" dirty="0" err="1" smtClean="0"/>
              <a:t>i</a:t>
            </a:r>
            <a:r>
              <a:rPr lang="en-US" b="1" dirty="0" smtClean="0"/>
              <a:t>)</a:t>
            </a:r>
            <a:r>
              <a:rPr lang="en-US" dirty="0" smtClean="0"/>
              <a:t> has access to values instead of indexes.</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845" y="1369734"/>
            <a:ext cx="6087325" cy="4973527"/>
          </a:xfrm>
          <a:prstGeom prst="rect">
            <a:avLst/>
          </a:prstGeom>
        </p:spPr>
      </p:pic>
    </p:spTree>
    <p:extLst>
      <p:ext uri="{BB962C8B-B14F-4D97-AF65-F5344CB8AC3E}">
        <p14:creationId xmlns:p14="http://schemas.microsoft.com/office/powerpoint/2010/main" val="786545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389</TotalTime>
  <Words>895</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Symbol</vt:lpstr>
      <vt:lpstr>Wingdings 3</vt:lpstr>
      <vt:lpstr>Ion</vt:lpstr>
      <vt:lpstr>FUNCTIONS</vt:lpstr>
      <vt:lpstr>FUNCTION SYNTAX</vt:lpstr>
      <vt:lpstr>return Values and return Statements</vt:lpstr>
      <vt:lpstr>EXAMPLE</vt:lpstr>
      <vt:lpstr>LISTS </vt:lpstr>
      <vt:lpstr>LIST SLICING </vt:lpstr>
      <vt:lpstr>If we want to access all elements  index will always (len(mylist) – 1) </vt:lpstr>
      <vt:lpstr>SLICING examples</vt:lpstr>
      <vt:lpstr>Iterating lists</vt:lpstr>
      <vt:lpstr>PowerPoint Presentation</vt:lpstr>
      <vt:lpstr>More on lists  list has built-in methods</vt:lpstr>
      <vt:lpstr>DICTIONARIES</vt:lpstr>
      <vt:lpstr>SYNTAX FOR DICTIONARY</vt:lpstr>
      <vt:lpstr>DICT vs LIST</vt:lpstr>
      <vt:lpstr>Most used methods</vt:lpstr>
      <vt:lpstr>MORE ON DICTIONARIES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Talha Bhurgri</dc:creator>
  <cp:lastModifiedBy>Talha Bhurgri</cp:lastModifiedBy>
  <cp:revision>74</cp:revision>
  <dcterms:created xsi:type="dcterms:W3CDTF">2021-02-04T14:08:49Z</dcterms:created>
  <dcterms:modified xsi:type="dcterms:W3CDTF">2021-02-16T09:10:37Z</dcterms:modified>
</cp:coreProperties>
</file>