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7"/>
  </p:notesMasterIdLst>
  <p:handoutMasterIdLst>
    <p:handoutMasterId r:id="rId18"/>
  </p:handoutMasterIdLst>
  <p:sldIdLst>
    <p:sldId id="348" r:id="rId3"/>
    <p:sldId id="338" r:id="rId4"/>
    <p:sldId id="339" r:id="rId5"/>
    <p:sldId id="340" r:id="rId6"/>
    <p:sldId id="341" r:id="rId7"/>
    <p:sldId id="354" r:id="rId8"/>
    <p:sldId id="344" r:id="rId9"/>
    <p:sldId id="353" r:id="rId10"/>
    <p:sldId id="351" r:id="rId11"/>
    <p:sldId id="350" r:id="rId12"/>
    <p:sldId id="346" r:id="rId13"/>
    <p:sldId id="343" r:id="rId14"/>
    <p:sldId id="347" r:id="rId15"/>
    <p:sldId id="35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CE30"/>
    <a:srgbClr val="F5E4FF"/>
    <a:srgbClr val="542F94"/>
    <a:srgbClr val="BDB255"/>
    <a:srgbClr val="F9C917"/>
    <a:srgbClr val="A6A6A6"/>
    <a:srgbClr val="7F7F7F"/>
    <a:srgbClr val="595959"/>
    <a:srgbClr val="17375E"/>
    <a:srgbClr val="BE83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71" autoAdjust="0"/>
  </p:normalViewPr>
  <p:slideViewPr>
    <p:cSldViewPr>
      <p:cViewPr>
        <p:scale>
          <a:sx n="66" d="100"/>
          <a:sy n="66" d="100"/>
        </p:scale>
        <p:origin x="1518"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880823-4197-432A-91B1-F2A07A79713D}" type="datetimeFigureOut">
              <a:rPr lang="en-GB" smtClean="0"/>
              <a:t>17/04/2022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9AF373-36A6-43E4-8A92-696DADC9E478}" type="slidenum">
              <a:rPr lang="en-GB" smtClean="0"/>
              <a:t>‹#›</a:t>
            </a:fld>
            <a:endParaRPr lang="en-GB"/>
          </a:p>
        </p:txBody>
      </p:sp>
    </p:spTree>
    <p:extLst>
      <p:ext uri="{BB962C8B-B14F-4D97-AF65-F5344CB8AC3E}">
        <p14:creationId xmlns:p14="http://schemas.microsoft.com/office/powerpoint/2010/main" val="1056002178"/>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4B006-512C-4F41-8EAB-8BEA3B5B3373}" type="datetimeFigureOut">
              <a:rPr lang="en-GB" smtClean="0"/>
              <a:t>17/04/2022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8654FD-2460-4EB1-955D-DE206C1F00A3}" type="slidenum">
              <a:rPr lang="en-GB" smtClean="0"/>
              <a:t>‹#›</a:t>
            </a:fld>
            <a:endParaRPr lang="en-GB"/>
          </a:p>
        </p:txBody>
      </p:sp>
    </p:spTree>
    <p:extLst>
      <p:ext uri="{BB962C8B-B14F-4D97-AF65-F5344CB8AC3E}">
        <p14:creationId xmlns:p14="http://schemas.microsoft.com/office/powerpoint/2010/main" val="886048986"/>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100883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3925546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1137396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3177931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597178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813028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37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3653938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162229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1515296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815711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2589016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3391794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F41AD81-A9C5-4593-8C77-68D0AFAF0381}" type="datetime1">
              <a:rPr lang="en-GB" smtClean="0"/>
              <a:t>17/04/2022</a:t>
            </a:fld>
            <a:endParaRPr lang="en-GB"/>
          </a:p>
        </p:txBody>
      </p:sp>
      <p:sp>
        <p:nvSpPr>
          <p:cNvPr id="5" name="Footer Placeholder 4"/>
          <p:cNvSpPr>
            <a:spLocks noGrp="1"/>
          </p:cNvSpPr>
          <p:nvPr>
            <p:ph type="ftr" sz="quarter" idx="11"/>
          </p:nvPr>
        </p:nvSpPr>
        <p:spPr/>
        <p:txBody>
          <a:bodyPr/>
          <a:lstStyle/>
          <a:p>
            <a:r>
              <a:rPr lang="en-US"/>
              <a:t>Strictly Private &amp; Confidential For Discussion Purposes Only</a:t>
            </a:r>
            <a:endParaRPr lang="en-GB"/>
          </a:p>
        </p:txBody>
      </p:sp>
      <p:sp>
        <p:nvSpPr>
          <p:cNvPr id="6" name="Slide Number Placeholder 5"/>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3538873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4A9BF4B-7310-427F-9CBA-427735626DC9}" type="datetime1">
              <a:rPr lang="en-GB" smtClean="0"/>
              <a:t>17/04/2022</a:t>
            </a:fld>
            <a:endParaRPr lang="en-GB"/>
          </a:p>
        </p:txBody>
      </p:sp>
      <p:sp>
        <p:nvSpPr>
          <p:cNvPr id="5" name="Footer Placeholder 4"/>
          <p:cNvSpPr>
            <a:spLocks noGrp="1"/>
          </p:cNvSpPr>
          <p:nvPr>
            <p:ph type="ftr" sz="quarter" idx="11"/>
          </p:nvPr>
        </p:nvSpPr>
        <p:spPr/>
        <p:txBody>
          <a:bodyPr/>
          <a:lstStyle/>
          <a:p>
            <a:r>
              <a:rPr lang="en-US"/>
              <a:t>Strictly Private &amp; Confidential For Discussion Purposes Only</a:t>
            </a:r>
            <a:endParaRPr lang="en-GB"/>
          </a:p>
        </p:txBody>
      </p:sp>
      <p:sp>
        <p:nvSpPr>
          <p:cNvPr id="6" name="Slide Number Placeholder 5"/>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783809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A41F7A5-C5C6-4679-9D4C-32438E9EA40A}" type="datetime1">
              <a:rPr lang="en-GB" smtClean="0"/>
              <a:t>17/04/2022</a:t>
            </a:fld>
            <a:endParaRPr lang="en-GB"/>
          </a:p>
        </p:txBody>
      </p:sp>
      <p:sp>
        <p:nvSpPr>
          <p:cNvPr id="5" name="Footer Placeholder 4"/>
          <p:cNvSpPr>
            <a:spLocks noGrp="1"/>
          </p:cNvSpPr>
          <p:nvPr>
            <p:ph type="ftr" sz="quarter" idx="11"/>
          </p:nvPr>
        </p:nvSpPr>
        <p:spPr/>
        <p:txBody>
          <a:bodyPr/>
          <a:lstStyle/>
          <a:p>
            <a:r>
              <a:rPr lang="en-US"/>
              <a:t>Strictly Private &amp; Confidential For Discussion Purposes Only</a:t>
            </a:r>
            <a:endParaRPr lang="en-GB"/>
          </a:p>
        </p:txBody>
      </p:sp>
      <p:sp>
        <p:nvSpPr>
          <p:cNvPr id="6" name="Slide Number Placeholder 5"/>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842017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E6437C27-1B33-4CE9-B72E-AF760394EFEA}" type="datetimeFigureOut">
              <a:rPr lang="en-US" smtClean="0">
                <a:solidFill>
                  <a:prstClr val="black">
                    <a:tint val="75000"/>
                  </a:prstClr>
                </a:solidFill>
              </a:rPr>
              <a:pPr/>
              <a:t>4/17/2022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96479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437C27-1B33-4CE9-B72E-AF760394EFEA}" type="datetimeFigureOut">
              <a:rPr lang="en-US" smtClean="0">
                <a:solidFill>
                  <a:prstClr val="black">
                    <a:tint val="75000"/>
                  </a:prstClr>
                </a:solidFill>
              </a:rPr>
              <a:pPr/>
              <a:t>4/17/2022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3549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437C27-1B33-4CE9-B72E-AF760394EFEA}" type="datetimeFigureOut">
              <a:rPr lang="en-US" smtClean="0">
                <a:solidFill>
                  <a:prstClr val="black">
                    <a:tint val="75000"/>
                  </a:prstClr>
                </a:solidFill>
              </a:rPr>
              <a:pPr/>
              <a:t>4/17/2022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8783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437C27-1B33-4CE9-B72E-AF760394EFEA}" type="datetimeFigureOut">
              <a:rPr lang="en-US" smtClean="0">
                <a:solidFill>
                  <a:prstClr val="black">
                    <a:tint val="75000"/>
                  </a:prstClr>
                </a:solidFill>
              </a:rPr>
              <a:pPr/>
              <a:t>4/17/2022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3668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37C27-1B33-4CE9-B72E-AF760394EFEA}" type="datetimeFigureOut">
              <a:rPr lang="en-US" smtClean="0">
                <a:solidFill>
                  <a:prstClr val="black">
                    <a:tint val="75000"/>
                  </a:prstClr>
                </a:solidFill>
              </a:rPr>
              <a:pPr/>
              <a:t>4/17/2022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01465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437C27-1B33-4CE9-B72E-AF760394EFEA}" type="datetimeFigureOut">
              <a:rPr lang="en-US" smtClean="0">
                <a:solidFill>
                  <a:prstClr val="black">
                    <a:tint val="75000"/>
                  </a:prstClr>
                </a:solidFill>
              </a:rPr>
              <a:pPr/>
              <a:t>4/17/2022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46857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437C27-1B33-4CE9-B72E-AF760394EFEA}" type="datetimeFigureOut">
              <a:rPr lang="en-US" smtClean="0">
                <a:solidFill>
                  <a:prstClr val="black">
                    <a:tint val="75000"/>
                  </a:prstClr>
                </a:solidFill>
              </a:rPr>
              <a:pPr/>
              <a:t>4/17/2022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86848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6437C27-1B33-4CE9-B72E-AF760394EFEA}" type="datetimeFigureOut">
              <a:rPr lang="en-US" smtClean="0">
                <a:solidFill>
                  <a:prstClr val="black">
                    <a:tint val="75000"/>
                  </a:prstClr>
                </a:solidFill>
              </a:rPr>
              <a:pPr/>
              <a:t>4/17/2022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43445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B6DBC03-AB09-4404-B999-AA7CC146F239}" type="datetime1">
              <a:rPr lang="en-GB" smtClean="0"/>
              <a:t>17/04/2022</a:t>
            </a:fld>
            <a:endParaRPr lang="en-GB"/>
          </a:p>
        </p:txBody>
      </p:sp>
      <p:sp>
        <p:nvSpPr>
          <p:cNvPr id="5" name="Footer Placeholder 4"/>
          <p:cNvSpPr>
            <a:spLocks noGrp="1"/>
          </p:cNvSpPr>
          <p:nvPr>
            <p:ph type="ftr" sz="quarter" idx="11"/>
          </p:nvPr>
        </p:nvSpPr>
        <p:spPr/>
        <p:txBody>
          <a:bodyPr/>
          <a:lstStyle/>
          <a:p>
            <a:r>
              <a:rPr lang="en-US"/>
              <a:t>Strictly Private &amp; Confidential For Discussion Purposes Only</a:t>
            </a:r>
            <a:endParaRPr lang="en-GB"/>
          </a:p>
        </p:txBody>
      </p:sp>
      <p:sp>
        <p:nvSpPr>
          <p:cNvPr id="6" name="Slide Number Placeholder 5"/>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3295599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6437C27-1B33-4CE9-B72E-AF760394EFEA}" type="datetimeFigureOut">
              <a:rPr lang="en-US" smtClean="0">
                <a:solidFill>
                  <a:prstClr val="black">
                    <a:tint val="75000"/>
                  </a:prstClr>
                </a:solidFill>
              </a:rPr>
              <a:pPr/>
              <a:t>4/17/2022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97014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437C27-1B33-4CE9-B72E-AF760394EFEA}" type="datetimeFigureOut">
              <a:rPr lang="en-US" smtClean="0">
                <a:solidFill>
                  <a:prstClr val="black">
                    <a:tint val="75000"/>
                  </a:prstClr>
                </a:solidFill>
              </a:rPr>
              <a:pPr/>
              <a:t>4/17/2022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99784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437C27-1B33-4CE9-B72E-AF760394EFEA}" type="datetimeFigureOut">
              <a:rPr lang="en-US" smtClean="0">
                <a:solidFill>
                  <a:prstClr val="black">
                    <a:tint val="75000"/>
                  </a:prstClr>
                </a:solidFill>
              </a:rPr>
              <a:pPr/>
              <a:t>4/17/2022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5261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B83C42-80C0-4FD0-9005-9B7CF38E77A2}" type="datetime1">
              <a:rPr lang="en-GB" smtClean="0"/>
              <a:t>17/04/2022</a:t>
            </a:fld>
            <a:endParaRPr lang="en-GB"/>
          </a:p>
        </p:txBody>
      </p:sp>
      <p:sp>
        <p:nvSpPr>
          <p:cNvPr id="5" name="Footer Placeholder 4"/>
          <p:cNvSpPr>
            <a:spLocks noGrp="1"/>
          </p:cNvSpPr>
          <p:nvPr>
            <p:ph type="ftr" sz="quarter" idx="11"/>
          </p:nvPr>
        </p:nvSpPr>
        <p:spPr/>
        <p:txBody>
          <a:bodyPr/>
          <a:lstStyle/>
          <a:p>
            <a:r>
              <a:rPr lang="en-US"/>
              <a:t>Strictly Private &amp; Confidential For Discussion Purposes Only</a:t>
            </a:r>
            <a:endParaRPr lang="en-GB"/>
          </a:p>
        </p:txBody>
      </p:sp>
      <p:sp>
        <p:nvSpPr>
          <p:cNvPr id="6" name="Slide Number Placeholder 5"/>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1029422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B2A4704-27E9-419E-B12C-4E3F7B201828}" type="datetime1">
              <a:rPr lang="en-GB" smtClean="0"/>
              <a:t>17/04/2022</a:t>
            </a:fld>
            <a:endParaRPr lang="en-GB"/>
          </a:p>
        </p:txBody>
      </p:sp>
      <p:sp>
        <p:nvSpPr>
          <p:cNvPr id="6" name="Footer Placeholder 5"/>
          <p:cNvSpPr>
            <a:spLocks noGrp="1"/>
          </p:cNvSpPr>
          <p:nvPr>
            <p:ph type="ftr" sz="quarter" idx="11"/>
          </p:nvPr>
        </p:nvSpPr>
        <p:spPr/>
        <p:txBody>
          <a:bodyPr/>
          <a:lstStyle/>
          <a:p>
            <a:r>
              <a:rPr lang="en-US"/>
              <a:t>Strictly Private &amp; Confidential For Discussion Purposes Only</a:t>
            </a:r>
            <a:endParaRPr lang="en-GB"/>
          </a:p>
        </p:txBody>
      </p:sp>
      <p:sp>
        <p:nvSpPr>
          <p:cNvPr id="7" name="Slide Number Placeholder 6"/>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255233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DA631EF-7940-4F70-AFE5-39A31355711D}" type="datetime1">
              <a:rPr lang="en-GB" smtClean="0"/>
              <a:t>17/04/2022</a:t>
            </a:fld>
            <a:endParaRPr lang="en-GB"/>
          </a:p>
        </p:txBody>
      </p:sp>
      <p:sp>
        <p:nvSpPr>
          <p:cNvPr id="8" name="Footer Placeholder 7"/>
          <p:cNvSpPr>
            <a:spLocks noGrp="1"/>
          </p:cNvSpPr>
          <p:nvPr>
            <p:ph type="ftr" sz="quarter" idx="11"/>
          </p:nvPr>
        </p:nvSpPr>
        <p:spPr/>
        <p:txBody>
          <a:bodyPr/>
          <a:lstStyle/>
          <a:p>
            <a:r>
              <a:rPr lang="en-US"/>
              <a:t>Strictly Private &amp; Confidential For Discussion Purposes Only</a:t>
            </a:r>
            <a:endParaRPr lang="en-GB"/>
          </a:p>
        </p:txBody>
      </p:sp>
      <p:sp>
        <p:nvSpPr>
          <p:cNvPr id="9" name="Slide Number Placeholder 8"/>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3516688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2A92113-0616-4493-9678-D7E5816AE81D}" type="datetime1">
              <a:rPr lang="en-GB" smtClean="0"/>
              <a:t>17/04/2022</a:t>
            </a:fld>
            <a:endParaRPr lang="en-GB"/>
          </a:p>
        </p:txBody>
      </p:sp>
      <p:sp>
        <p:nvSpPr>
          <p:cNvPr id="4" name="Footer Placeholder 3"/>
          <p:cNvSpPr>
            <a:spLocks noGrp="1"/>
          </p:cNvSpPr>
          <p:nvPr>
            <p:ph type="ftr" sz="quarter" idx="11"/>
          </p:nvPr>
        </p:nvSpPr>
        <p:spPr/>
        <p:txBody>
          <a:bodyPr/>
          <a:lstStyle/>
          <a:p>
            <a:r>
              <a:rPr lang="en-US"/>
              <a:t>Strictly Private &amp; Confidential For Discussion Purposes Only</a:t>
            </a:r>
            <a:endParaRPr lang="en-GB"/>
          </a:p>
        </p:txBody>
      </p:sp>
      <p:sp>
        <p:nvSpPr>
          <p:cNvPr id="5" name="Slide Number Placeholder 4"/>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382843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952BA6-1BEF-40DB-9712-D2EB57355236}" type="datetime1">
              <a:rPr lang="en-GB" smtClean="0"/>
              <a:t>17/04/2022</a:t>
            </a:fld>
            <a:endParaRPr lang="en-GB"/>
          </a:p>
        </p:txBody>
      </p:sp>
      <p:sp>
        <p:nvSpPr>
          <p:cNvPr id="3" name="Footer Placeholder 2"/>
          <p:cNvSpPr>
            <a:spLocks noGrp="1"/>
          </p:cNvSpPr>
          <p:nvPr>
            <p:ph type="ftr" sz="quarter" idx="11"/>
          </p:nvPr>
        </p:nvSpPr>
        <p:spPr/>
        <p:txBody>
          <a:bodyPr/>
          <a:lstStyle/>
          <a:p>
            <a:r>
              <a:rPr lang="en-US"/>
              <a:t>Strictly Private &amp; Confidential For Discussion Purposes Only</a:t>
            </a:r>
            <a:endParaRPr lang="en-GB"/>
          </a:p>
        </p:txBody>
      </p:sp>
      <p:sp>
        <p:nvSpPr>
          <p:cNvPr id="4" name="Slide Number Placeholder 3"/>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1911792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B34F8E-4673-4715-9835-A5F13CCC33B0}" type="datetime1">
              <a:rPr lang="en-GB" smtClean="0"/>
              <a:t>17/04/2022</a:t>
            </a:fld>
            <a:endParaRPr lang="en-GB"/>
          </a:p>
        </p:txBody>
      </p:sp>
      <p:sp>
        <p:nvSpPr>
          <p:cNvPr id="6" name="Footer Placeholder 5"/>
          <p:cNvSpPr>
            <a:spLocks noGrp="1"/>
          </p:cNvSpPr>
          <p:nvPr>
            <p:ph type="ftr" sz="quarter" idx="11"/>
          </p:nvPr>
        </p:nvSpPr>
        <p:spPr/>
        <p:txBody>
          <a:bodyPr/>
          <a:lstStyle/>
          <a:p>
            <a:r>
              <a:rPr lang="en-US"/>
              <a:t>Strictly Private &amp; Confidential For Discussion Purposes Only</a:t>
            </a:r>
            <a:endParaRPr lang="en-GB"/>
          </a:p>
        </p:txBody>
      </p:sp>
      <p:sp>
        <p:nvSpPr>
          <p:cNvPr id="7" name="Slide Number Placeholder 6"/>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608474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B3695F-FBE3-41A4-A5FC-0AE0A74441E6}" type="datetime1">
              <a:rPr lang="en-GB" smtClean="0"/>
              <a:t>17/04/2022</a:t>
            </a:fld>
            <a:endParaRPr lang="en-GB"/>
          </a:p>
        </p:txBody>
      </p:sp>
      <p:sp>
        <p:nvSpPr>
          <p:cNvPr id="6" name="Footer Placeholder 5"/>
          <p:cNvSpPr>
            <a:spLocks noGrp="1"/>
          </p:cNvSpPr>
          <p:nvPr>
            <p:ph type="ftr" sz="quarter" idx="11"/>
          </p:nvPr>
        </p:nvSpPr>
        <p:spPr/>
        <p:txBody>
          <a:bodyPr/>
          <a:lstStyle/>
          <a:p>
            <a:r>
              <a:rPr lang="en-US"/>
              <a:t>Strictly Private &amp; Confidential For Discussion Purposes Only</a:t>
            </a:r>
            <a:endParaRPr lang="en-GB"/>
          </a:p>
        </p:txBody>
      </p:sp>
      <p:sp>
        <p:nvSpPr>
          <p:cNvPr id="7" name="Slide Number Placeholder 6"/>
          <p:cNvSpPr>
            <a:spLocks noGrp="1"/>
          </p:cNvSpPr>
          <p:nvPr>
            <p:ph type="sldNum" sz="quarter" idx="12"/>
          </p:nvPr>
        </p:nvSpPr>
        <p:spPr/>
        <p:txBody>
          <a:bodyPr/>
          <a:lstStyle/>
          <a:p>
            <a:fld id="{DBFDABB7-A19F-40C0-8EA3-5D2A6FBC8B36}" type="slidenum">
              <a:rPr lang="en-GB" smtClean="0"/>
              <a:t>‹#›</a:t>
            </a:fld>
            <a:endParaRPr lang="en-GB"/>
          </a:p>
        </p:txBody>
      </p:sp>
    </p:spTree>
    <p:extLst>
      <p:ext uri="{BB962C8B-B14F-4D97-AF65-F5344CB8AC3E}">
        <p14:creationId xmlns:p14="http://schemas.microsoft.com/office/powerpoint/2010/main" val="2125214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1E560C-B826-4EC0-8EF2-17EAF2E17D6D}" type="datetime1">
              <a:rPr lang="en-GB" smtClean="0"/>
              <a:t>17/04/2022</a:t>
            </a:fld>
            <a:endParaRPr lang="en-GB"/>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Strictly Private &amp; Confidential For Discussion Purposes Only</a:t>
            </a:r>
            <a:endParaRPr lang="en-GB"/>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FDABB7-A19F-40C0-8EA3-5D2A6FBC8B36}" type="slidenum">
              <a:rPr lang="en-GB" smtClean="0"/>
              <a:t>‹#›</a:t>
            </a:fld>
            <a:endParaRPr lang="en-GB"/>
          </a:p>
        </p:txBody>
      </p:sp>
    </p:spTree>
    <p:extLst>
      <p:ext uri="{BB962C8B-B14F-4D97-AF65-F5344CB8AC3E}">
        <p14:creationId xmlns:p14="http://schemas.microsoft.com/office/powerpoint/2010/main" val="1580152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6437C27-1B33-4CE9-B72E-AF760394EFEA}" type="datetimeFigureOut">
              <a:rPr lang="en-US" smtClean="0">
                <a:solidFill>
                  <a:prstClr val="black">
                    <a:tint val="75000"/>
                  </a:prstClr>
                </a:solidFill>
              </a:rPr>
              <a:pPr/>
              <a:t>4/17/2022</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77B1D82-353B-43B7-AD78-A9E968F2D6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947474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hyperlink" Target="mailto:danishulhassan7@gmail.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mailto:hammadrathore52@gmail.com" TargetMode="External"/><Relationship Id="rId5"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hyperlink" Target="mailto:danishulhassan7@gmail.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mailto:hammadrathore52@gmail.com" TargetMode="Externa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mazdooronline.pk/" TargetMode="External"/><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9144000" cy="5791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47700" y="381000"/>
            <a:ext cx="7848600" cy="5663089"/>
          </a:xfrm>
          <a:prstGeom prst="rect">
            <a:avLst/>
          </a:prstGeom>
          <a:noFill/>
        </p:spPr>
        <p:txBody>
          <a:bodyPr wrap="square" rtlCol="0">
            <a:spAutoFit/>
          </a:bodyPr>
          <a:lstStyle/>
          <a:p>
            <a:pPr algn="ctr"/>
            <a:r>
              <a:rPr lang="en-US" sz="5400" b="1" dirty="0">
                <a:solidFill>
                  <a:srgbClr val="38CE30"/>
                </a:solidFill>
                <a:latin typeface="Arial Black" panose="020B0A04020102020204" pitchFamily="34" charset="0"/>
                <a:cs typeface="Arial" pitchFamily="34" charset="0"/>
              </a:rPr>
              <a:t>MAZDOOR HAAZIR</a:t>
            </a:r>
          </a:p>
          <a:p>
            <a:endParaRPr lang="en-US" sz="2800" b="1" dirty="0">
              <a:solidFill>
                <a:srgbClr val="38CE30"/>
              </a:solidFill>
              <a:latin typeface="Arial Black" panose="020B0A04020102020204" pitchFamily="34" charset="0"/>
              <a:cs typeface="Arial" pitchFamily="34" charset="0"/>
            </a:endParaRPr>
          </a:p>
          <a:p>
            <a:pPr algn="ctr"/>
            <a:r>
              <a:rPr lang="en-US" sz="2800" b="1" dirty="0">
                <a:solidFill>
                  <a:srgbClr val="38CE30"/>
                </a:solidFill>
                <a:latin typeface="Arial Black" panose="020B0A04020102020204" pitchFamily="34" charset="0"/>
                <a:cs typeface="Arial" pitchFamily="34" charset="0"/>
              </a:rPr>
              <a:t>Course: </a:t>
            </a:r>
            <a:r>
              <a:rPr lang="en-US" sz="2800" b="1" dirty="0">
                <a:solidFill>
                  <a:schemeClr val="bg1">
                    <a:lumMod val="95000"/>
                  </a:schemeClr>
                </a:solidFill>
                <a:latin typeface="Arial Black" panose="020B0A04020102020204" pitchFamily="34" charset="0"/>
                <a:cs typeface="Arial" pitchFamily="34" charset="0"/>
              </a:rPr>
              <a:t>Web Design &amp; Development under BBSHRRDB Program</a:t>
            </a:r>
          </a:p>
          <a:p>
            <a:endParaRPr lang="en-US" sz="2800" b="1" dirty="0">
              <a:solidFill>
                <a:srgbClr val="38CE30"/>
              </a:solidFill>
              <a:latin typeface="Arial Black" panose="020B0A04020102020204" pitchFamily="34" charset="0"/>
              <a:cs typeface="Arial" pitchFamily="34" charset="0"/>
            </a:endParaRPr>
          </a:p>
          <a:p>
            <a:pPr algn="ctr"/>
            <a:r>
              <a:rPr lang="en-US" sz="2800" b="1" dirty="0">
                <a:solidFill>
                  <a:srgbClr val="38CE30"/>
                </a:solidFill>
                <a:latin typeface="Arial Black" panose="020B0A04020102020204" pitchFamily="34" charset="0"/>
                <a:cs typeface="Arial" pitchFamily="34" charset="0"/>
              </a:rPr>
              <a:t>Presented by:</a:t>
            </a:r>
          </a:p>
          <a:p>
            <a:pPr algn="ctr"/>
            <a:r>
              <a:rPr lang="en-US" sz="2800" b="1" dirty="0">
                <a:solidFill>
                  <a:schemeClr val="bg1"/>
                </a:solidFill>
                <a:latin typeface="Arial Black" panose="020B0A04020102020204" pitchFamily="34" charset="0"/>
                <a:cs typeface="Arial" pitchFamily="34" charset="0"/>
              </a:rPr>
              <a:t>Danish Ul Hassan</a:t>
            </a:r>
          </a:p>
          <a:p>
            <a:pPr algn="ctr"/>
            <a:r>
              <a:rPr lang="en-US" sz="2800" b="1" dirty="0">
                <a:solidFill>
                  <a:schemeClr val="bg1"/>
                </a:solidFill>
                <a:latin typeface="Arial Black" panose="020B0A04020102020204" pitchFamily="34" charset="0"/>
                <a:cs typeface="Arial" pitchFamily="34" charset="0"/>
              </a:rPr>
              <a:t>Hammad Rathore</a:t>
            </a:r>
          </a:p>
          <a:p>
            <a:pPr algn="ctr"/>
            <a:endParaRPr lang="en-US" sz="2800" b="1" dirty="0">
              <a:solidFill>
                <a:schemeClr val="bg1"/>
              </a:solidFill>
              <a:latin typeface="Arial Black" panose="020B0A04020102020204" pitchFamily="34" charset="0"/>
              <a:cs typeface="Arial" pitchFamily="34" charset="0"/>
            </a:endParaRPr>
          </a:p>
          <a:p>
            <a:pPr algn="ctr"/>
            <a:r>
              <a:rPr lang="en-US" sz="2800" b="1" dirty="0">
                <a:solidFill>
                  <a:srgbClr val="38CE30"/>
                </a:solidFill>
                <a:latin typeface="Arial Black" panose="020B0A04020102020204" pitchFamily="34" charset="0"/>
                <a:cs typeface="Arial" pitchFamily="34" charset="0"/>
              </a:rPr>
              <a:t>Institute: </a:t>
            </a:r>
            <a:r>
              <a:rPr lang="en-US" sz="2800" b="1" dirty="0">
                <a:solidFill>
                  <a:schemeClr val="bg1">
                    <a:lumMod val="95000"/>
                  </a:schemeClr>
                </a:solidFill>
                <a:latin typeface="Arial Black" panose="020B0A04020102020204" pitchFamily="34" charset="0"/>
                <a:cs typeface="Arial" pitchFamily="34" charset="0"/>
              </a:rPr>
              <a:t>IBA City Campus, Karachi</a:t>
            </a:r>
          </a:p>
          <a:p>
            <a:pPr algn="ctr"/>
            <a:r>
              <a:rPr lang="en-US" sz="2800" b="1" dirty="0">
                <a:solidFill>
                  <a:srgbClr val="38CE30"/>
                </a:solidFill>
                <a:latin typeface="Arial Black" panose="020B0A04020102020204" pitchFamily="34" charset="0"/>
                <a:cs typeface="Arial" pitchFamily="34" charset="0"/>
              </a:rPr>
              <a:t>Course Instructor: </a:t>
            </a:r>
            <a:r>
              <a:rPr lang="en-US" sz="2800" b="1" dirty="0">
                <a:solidFill>
                  <a:schemeClr val="bg1">
                    <a:lumMod val="95000"/>
                  </a:schemeClr>
                </a:solidFill>
                <a:latin typeface="Arial Black" panose="020B0A04020102020204" pitchFamily="34" charset="0"/>
                <a:cs typeface="Arial" pitchFamily="34" charset="0"/>
              </a:rPr>
              <a:t>Sir Syed Atif Raza</a:t>
            </a:r>
          </a:p>
          <a:p>
            <a:endParaRPr lang="en-US" sz="2800" b="1" dirty="0">
              <a:solidFill>
                <a:schemeClr val="bg1">
                  <a:lumMod val="95000"/>
                </a:schemeClr>
              </a:solidFill>
              <a:latin typeface="Arial Black" panose="020B0A04020102020204" pitchFamily="34" charset="0"/>
              <a:cs typeface="Arial" pitchFamily="34" charset="0"/>
            </a:endParaRPr>
          </a:p>
        </p:txBody>
      </p:sp>
      <p:pic>
        <p:nvPicPr>
          <p:cNvPr id="22" name="Picture 21" descr="A picture containing text&#10;&#10;Description automatically generated">
            <a:extLst>
              <a:ext uri="{FF2B5EF4-FFF2-40B4-BE49-F238E27FC236}">
                <a16:creationId xmlns:a16="http://schemas.microsoft.com/office/drawing/2014/main" id="{3F7A8ABD-50AF-4B91-8A21-8D8D81FD7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1255" y="5796087"/>
            <a:ext cx="2249518" cy="961946"/>
          </a:xfrm>
          <a:prstGeom prst="rect">
            <a:avLst/>
          </a:prstGeom>
        </p:spPr>
      </p:pic>
      <p:pic>
        <p:nvPicPr>
          <p:cNvPr id="4" name="Picture 3" descr="Logo&#10;&#10;Description automatically generated">
            <a:extLst>
              <a:ext uri="{FF2B5EF4-FFF2-40B4-BE49-F238E27FC236}">
                <a16:creationId xmlns:a16="http://schemas.microsoft.com/office/drawing/2014/main" id="{AEECB3E2-C5CE-4654-8B7C-C6CB6C8FF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6705" y="5203967"/>
            <a:ext cx="2649522" cy="2146186"/>
          </a:xfrm>
          <a:prstGeom prst="rect">
            <a:avLst/>
          </a:prstGeom>
        </p:spPr>
      </p:pic>
    </p:spTree>
    <p:extLst>
      <p:ext uri="{BB962C8B-B14F-4D97-AF65-F5344CB8AC3E}">
        <p14:creationId xmlns:p14="http://schemas.microsoft.com/office/powerpoint/2010/main" val="63325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2400" y="272499"/>
            <a:ext cx="8839200" cy="707886"/>
          </a:xfrm>
          <a:prstGeom prst="rect">
            <a:avLst/>
          </a:prstGeom>
          <a:noFill/>
        </p:spPr>
        <p:txBody>
          <a:bodyPr wrap="square" rtlCol="0">
            <a:spAutoFit/>
          </a:bodyPr>
          <a:lstStyle/>
          <a:p>
            <a:pPr algn="ctr"/>
            <a:r>
              <a:rPr lang="en-GB" sz="4000" b="1" dirty="0">
                <a:latin typeface="Segoe UI" panose="020B0502040204020203" pitchFamily="34" charset="0"/>
                <a:cs typeface="Segoe UI" panose="020B0502040204020203" pitchFamily="34" charset="0"/>
              </a:rPr>
              <a:t>Resources</a:t>
            </a:r>
          </a:p>
        </p:txBody>
      </p:sp>
      <p:sp>
        <p:nvSpPr>
          <p:cNvPr id="11" name="Rectangle 10"/>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text&#10;&#10;Description automatically generated">
            <a:extLst>
              <a:ext uri="{FF2B5EF4-FFF2-40B4-BE49-F238E27FC236}">
                <a16:creationId xmlns:a16="http://schemas.microsoft.com/office/drawing/2014/main" id="{FF20CFBB-B0D4-47B0-8252-7F47C7E36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255" y="5796087"/>
            <a:ext cx="2249518" cy="961946"/>
          </a:xfrm>
          <a:prstGeom prst="rect">
            <a:avLst/>
          </a:prstGeom>
        </p:spPr>
      </p:pic>
      <p:pic>
        <p:nvPicPr>
          <p:cNvPr id="10" name="Picture 9" descr="Logo&#10;&#10;Description automatically generated">
            <a:extLst>
              <a:ext uri="{FF2B5EF4-FFF2-40B4-BE49-F238E27FC236}">
                <a16:creationId xmlns:a16="http://schemas.microsoft.com/office/drawing/2014/main" id="{8D695F68-30DD-49E9-A8DA-173F6955D1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6705" y="5203967"/>
            <a:ext cx="2649522" cy="2146186"/>
          </a:xfrm>
          <a:prstGeom prst="rect">
            <a:avLst/>
          </a:prstGeom>
        </p:spPr>
      </p:pic>
      <p:sp>
        <p:nvSpPr>
          <p:cNvPr id="12" name="TextBox 11">
            <a:extLst>
              <a:ext uri="{FF2B5EF4-FFF2-40B4-BE49-F238E27FC236}">
                <a16:creationId xmlns:a16="http://schemas.microsoft.com/office/drawing/2014/main" id="{A1CF2B3C-B905-4193-B3CA-9F4ADC4DB6FF}"/>
              </a:ext>
            </a:extLst>
          </p:cNvPr>
          <p:cNvSpPr txBox="1"/>
          <p:nvPr/>
        </p:nvSpPr>
        <p:spPr>
          <a:xfrm>
            <a:off x="4689969" y="2810759"/>
            <a:ext cx="4145176" cy="468205"/>
          </a:xfrm>
          <a:prstGeom prst="rect">
            <a:avLst/>
          </a:prstGeom>
          <a:noFill/>
        </p:spPr>
        <p:txBody>
          <a:bodyPr wrap="square">
            <a:spAutoFit/>
          </a:bodyPr>
          <a:lstStyle/>
          <a:p>
            <a:pPr marR="0">
              <a:lnSpc>
                <a:spcPct val="107000"/>
              </a:lnSpc>
              <a:spcBef>
                <a:spcPts val="0"/>
              </a:spcBef>
              <a:spcAft>
                <a:spcPts val="800"/>
              </a:spcAft>
            </a:pPr>
            <a:r>
              <a:rPr lang="en-US" sz="2400" b="1" dirty="0">
                <a:latin typeface="Open Sans" panose="020B0606030504020204" pitchFamily="34" charset="0"/>
                <a:ea typeface="Open Sans" panose="020B0606030504020204" pitchFamily="34" charset="0"/>
                <a:cs typeface="Open Sans" panose="020B0606030504020204" pitchFamily="34" charset="0"/>
              </a:rPr>
              <a:t>Programming </a:t>
            </a:r>
            <a:r>
              <a:rPr lang="en-US" sz="2400" b="1" dirty="0">
                <a:effectLst/>
                <a:latin typeface="Open Sans" panose="020B0606030504020204" pitchFamily="34" charset="0"/>
                <a:ea typeface="Open Sans" panose="020B0606030504020204" pitchFamily="34" charset="0"/>
                <a:cs typeface="Open Sans" panose="020B0606030504020204" pitchFamily="34" charset="0"/>
              </a:rPr>
              <a:t>Languages</a:t>
            </a:r>
            <a:endParaRPr lang="en-US" sz="2400" dirty="0">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descr="A picture containing logo&#10;&#10;Description automatically generated">
            <a:extLst>
              <a:ext uri="{FF2B5EF4-FFF2-40B4-BE49-F238E27FC236}">
                <a16:creationId xmlns:a16="http://schemas.microsoft.com/office/drawing/2014/main" id="{D5F5EF37-8A5C-4624-BAE1-2F1BBD5C91F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47101" y="1220396"/>
            <a:ext cx="2430911" cy="1555783"/>
          </a:xfrm>
          <a:prstGeom prst="rect">
            <a:avLst/>
          </a:prstGeom>
        </p:spPr>
      </p:pic>
      <p:pic>
        <p:nvPicPr>
          <p:cNvPr id="7" name="Picture 6" descr="Shape&#10;&#10;Description automatically generated">
            <a:extLst>
              <a:ext uri="{FF2B5EF4-FFF2-40B4-BE49-F238E27FC236}">
                <a16:creationId xmlns:a16="http://schemas.microsoft.com/office/drawing/2014/main" id="{80382C2A-8DA4-4083-A43C-07EA4BA743F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93210" y="1324628"/>
            <a:ext cx="1196759" cy="1223407"/>
          </a:xfrm>
          <a:prstGeom prst="rect">
            <a:avLst/>
          </a:prstGeom>
        </p:spPr>
      </p:pic>
      <p:pic>
        <p:nvPicPr>
          <p:cNvPr id="15" name="Picture 14" descr="Logo&#10;&#10;Description automatically generated">
            <a:extLst>
              <a:ext uri="{FF2B5EF4-FFF2-40B4-BE49-F238E27FC236}">
                <a16:creationId xmlns:a16="http://schemas.microsoft.com/office/drawing/2014/main" id="{50E2BD17-80F6-4704-AE6E-620CD3AD888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99945" y="3773658"/>
            <a:ext cx="2397289" cy="1087059"/>
          </a:xfrm>
          <a:prstGeom prst="rect">
            <a:avLst/>
          </a:prstGeom>
        </p:spPr>
      </p:pic>
      <p:pic>
        <p:nvPicPr>
          <p:cNvPr id="23" name="Picture 22" descr="A picture containing text, computer, electronics, computer&#10;&#10;Description automatically generated">
            <a:extLst>
              <a:ext uri="{FF2B5EF4-FFF2-40B4-BE49-F238E27FC236}">
                <a16:creationId xmlns:a16="http://schemas.microsoft.com/office/drawing/2014/main" id="{8C7F1FAD-87BF-4B35-8FDE-58530BEE46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8437" y="1269270"/>
            <a:ext cx="1867713" cy="1406194"/>
          </a:xfrm>
          <a:prstGeom prst="rect">
            <a:avLst/>
          </a:prstGeom>
        </p:spPr>
      </p:pic>
      <p:pic>
        <p:nvPicPr>
          <p:cNvPr id="25" name="Picture 24" descr="A mannequin wearing a hat&#10;&#10;Description automatically generated with medium confidence">
            <a:extLst>
              <a:ext uri="{FF2B5EF4-FFF2-40B4-BE49-F238E27FC236}">
                <a16:creationId xmlns:a16="http://schemas.microsoft.com/office/drawing/2014/main" id="{0F5E268D-5673-4BC3-A9C3-31038C9B62C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66836" y="3528079"/>
            <a:ext cx="1155042" cy="1518666"/>
          </a:xfrm>
          <a:prstGeom prst="rect">
            <a:avLst/>
          </a:prstGeom>
        </p:spPr>
      </p:pic>
      <p:sp>
        <p:nvSpPr>
          <p:cNvPr id="26" name="TextBox 25">
            <a:extLst>
              <a:ext uri="{FF2B5EF4-FFF2-40B4-BE49-F238E27FC236}">
                <a16:creationId xmlns:a16="http://schemas.microsoft.com/office/drawing/2014/main" id="{058A66AA-08BD-4E75-93B3-89CCC09AB1A0}"/>
              </a:ext>
            </a:extLst>
          </p:cNvPr>
          <p:cNvSpPr txBox="1"/>
          <p:nvPr/>
        </p:nvSpPr>
        <p:spPr>
          <a:xfrm>
            <a:off x="768437" y="2785185"/>
            <a:ext cx="1941482" cy="468205"/>
          </a:xfrm>
          <a:prstGeom prst="rect">
            <a:avLst/>
          </a:prstGeom>
          <a:noFill/>
        </p:spPr>
        <p:txBody>
          <a:bodyPr wrap="square">
            <a:spAutoFit/>
          </a:bodyPr>
          <a:lstStyle/>
          <a:p>
            <a:pPr marR="0" algn="ctr">
              <a:lnSpc>
                <a:spcPct val="107000"/>
              </a:lnSpc>
              <a:spcBef>
                <a:spcPts val="0"/>
              </a:spcBef>
              <a:spcAft>
                <a:spcPts val="800"/>
              </a:spcAft>
            </a:pPr>
            <a:r>
              <a:rPr lang="en-US" sz="2400" b="1" dirty="0">
                <a:latin typeface="Open Sans" panose="020B0606030504020204" pitchFamily="34" charset="0"/>
                <a:ea typeface="Open Sans" panose="020B0606030504020204" pitchFamily="34" charset="0"/>
                <a:cs typeface="Open Sans" panose="020B0606030504020204" pitchFamily="34" charset="0"/>
              </a:rPr>
              <a:t>PC/Laptop</a:t>
            </a:r>
            <a:endParaRPr lang="en-US" sz="240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a:extLst>
              <a:ext uri="{FF2B5EF4-FFF2-40B4-BE49-F238E27FC236}">
                <a16:creationId xmlns:a16="http://schemas.microsoft.com/office/drawing/2014/main" id="{556544FF-2FA1-4D5C-BFEB-4D7ADA7E1BD0}"/>
              </a:ext>
            </a:extLst>
          </p:cNvPr>
          <p:cNvSpPr txBox="1"/>
          <p:nvPr/>
        </p:nvSpPr>
        <p:spPr>
          <a:xfrm>
            <a:off x="1703306" y="5058373"/>
            <a:ext cx="2778071" cy="468205"/>
          </a:xfrm>
          <a:prstGeom prst="rect">
            <a:avLst/>
          </a:prstGeom>
          <a:noFill/>
        </p:spPr>
        <p:txBody>
          <a:bodyPr wrap="square">
            <a:spAutoFit/>
          </a:bodyPr>
          <a:lstStyle/>
          <a:p>
            <a:pPr marR="0" algn="ctr">
              <a:lnSpc>
                <a:spcPct val="107000"/>
              </a:lnSpc>
              <a:spcBef>
                <a:spcPts val="0"/>
              </a:spcBef>
              <a:spcAft>
                <a:spcPts val="800"/>
              </a:spcAft>
            </a:pPr>
            <a:r>
              <a:rPr lang="en-US" sz="2400" b="1" dirty="0">
                <a:latin typeface="Open Sans" panose="020B0606030504020204" pitchFamily="34" charset="0"/>
                <a:ea typeface="Open Sans" panose="020B0606030504020204" pitchFamily="34" charset="0"/>
                <a:cs typeface="Open Sans" panose="020B0606030504020204" pitchFamily="34" charset="0"/>
              </a:rPr>
              <a:t>Domain/Hosting</a:t>
            </a:r>
            <a:endParaRPr lang="en-US" sz="240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28" name="TextBox 27">
            <a:extLst>
              <a:ext uri="{FF2B5EF4-FFF2-40B4-BE49-F238E27FC236}">
                <a16:creationId xmlns:a16="http://schemas.microsoft.com/office/drawing/2014/main" id="{6D69BB33-FB95-4D58-A4F4-1826CDFF4B10}"/>
              </a:ext>
            </a:extLst>
          </p:cNvPr>
          <p:cNvSpPr txBox="1"/>
          <p:nvPr/>
        </p:nvSpPr>
        <p:spPr>
          <a:xfrm>
            <a:off x="2978118" y="2785185"/>
            <a:ext cx="1941482" cy="468205"/>
          </a:xfrm>
          <a:prstGeom prst="rect">
            <a:avLst/>
          </a:prstGeom>
          <a:noFill/>
        </p:spPr>
        <p:txBody>
          <a:bodyPr wrap="square">
            <a:spAutoFit/>
          </a:bodyPr>
          <a:lstStyle/>
          <a:p>
            <a:pPr marR="0" algn="ctr">
              <a:lnSpc>
                <a:spcPct val="107000"/>
              </a:lnSpc>
              <a:spcBef>
                <a:spcPts val="0"/>
              </a:spcBef>
              <a:spcAft>
                <a:spcPts val="800"/>
              </a:spcAft>
            </a:pPr>
            <a:r>
              <a:rPr lang="en-US" sz="2400" b="1" dirty="0">
                <a:latin typeface="Open Sans" panose="020B0606030504020204" pitchFamily="34" charset="0"/>
                <a:ea typeface="Open Sans" panose="020B0606030504020204" pitchFamily="34" charset="0"/>
                <a:cs typeface="Open Sans" panose="020B0606030504020204" pitchFamily="34" charset="0"/>
              </a:rPr>
              <a:t>Internet</a:t>
            </a:r>
            <a:endParaRPr lang="en-US" sz="240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29" name="TextBox 28">
            <a:extLst>
              <a:ext uri="{FF2B5EF4-FFF2-40B4-BE49-F238E27FC236}">
                <a16:creationId xmlns:a16="http://schemas.microsoft.com/office/drawing/2014/main" id="{512F511B-D8A0-4AD4-B550-80264D21E5CB}"/>
              </a:ext>
            </a:extLst>
          </p:cNvPr>
          <p:cNvSpPr txBox="1"/>
          <p:nvPr/>
        </p:nvSpPr>
        <p:spPr>
          <a:xfrm>
            <a:off x="5221712" y="5058373"/>
            <a:ext cx="2778071" cy="468205"/>
          </a:xfrm>
          <a:prstGeom prst="rect">
            <a:avLst/>
          </a:prstGeom>
          <a:noFill/>
        </p:spPr>
        <p:txBody>
          <a:bodyPr wrap="square">
            <a:spAutoFit/>
          </a:bodyPr>
          <a:lstStyle/>
          <a:p>
            <a:pPr marR="0" algn="ctr">
              <a:lnSpc>
                <a:spcPct val="107000"/>
              </a:lnSpc>
              <a:spcBef>
                <a:spcPts val="0"/>
              </a:spcBef>
              <a:spcAft>
                <a:spcPts val="800"/>
              </a:spcAft>
            </a:pPr>
            <a:r>
              <a:rPr lang="en-US" sz="2400" b="1" dirty="0">
                <a:latin typeface="Open Sans" panose="020B0606030504020204" pitchFamily="34" charset="0"/>
                <a:ea typeface="Open Sans" panose="020B0606030504020204" pitchFamily="34" charset="0"/>
                <a:cs typeface="Open Sans" panose="020B0606030504020204" pitchFamily="34" charset="0"/>
              </a:rPr>
              <a:t>Data Collection</a:t>
            </a:r>
            <a:endParaRPr lang="en-US" sz="2400" dirty="0">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59284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236794" y="457200"/>
            <a:ext cx="2667000" cy="707886"/>
          </a:xfrm>
          <a:prstGeom prst="rect">
            <a:avLst/>
          </a:prstGeom>
          <a:noFill/>
        </p:spPr>
        <p:txBody>
          <a:bodyPr wrap="square" rtlCol="0">
            <a:spAutoFit/>
          </a:bodyPr>
          <a:lstStyle/>
          <a:p>
            <a:pPr algn="ctr"/>
            <a:r>
              <a:rPr lang="en-GB" sz="4000" b="1" dirty="0">
                <a:latin typeface="Segoe UI" panose="020B0502040204020203" pitchFamily="34" charset="0"/>
                <a:cs typeface="Segoe UI" panose="020B0502040204020203" pitchFamily="34" charset="0"/>
              </a:rPr>
              <a:t>Features</a:t>
            </a:r>
          </a:p>
        </p:txBody>
      </p:sp>
      <p:sp>
        <p:nvSpPr>
          <p:cNvPr id="2" name="Rectangle 1"/>
          <p:cNvSpPr/>
          <p:nvPr/>
        </p:nvSpPr>
        <p:spPr>
          <a:xfrm>
            <a:off x="491177" y="969285"/>
            <a:ext cx="7859191" cy="4708981"/>
          </a:xfrm>
          <a:prstGeom prst="rect">
            <a:avLst/>
          </a:prstGeom>
        </p:spPr>
        <p:txBody>
          <a:bodyPr wrap="square">
            <a:spAutoFit/>
          </a:bodyPr>
          <a:lstStyle/>
          <a:p>
            <a:pPr marL="285750" indent="-285750" algn="just">
              <a:buFont typeface="Arial" panose="020B0604020202020204" pitchFamily="34" charset="0"/>
              <a:buChar char="•"/>
            </a:pPr>
            <a:endParaRPr lang="en-US" sz="2000" spc="-15" dirty="0">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2000" spc="-15" dirty="0">
                <a:latin typeface="Segoe UI" panose="020B0502040204020203" pitchFamily="34" charset="0"/>
                <a:cs typeface="Segoe UI" panose="020B0502040204020203" pitchFamily="34" charset="0"/>
              </a:rPr>
              <a:t>Verified Laborers Profiles</a:t>
            </a:r>
          </a:p>
          <a:p>
            <a:pPr marL="285750" indent="-285750" algn="just">
              <a:buFont typeface="Arial" panose="020B0604020202020204" pitchFamily="34" charset="0"/>
              <a:buChar char="•"/>
            </a:pPr>
            <a:endParaRPr lang="en-US" sz="2000" spc="-15" dirty="0">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2000" spc="-15" dirty="0">
                <a:latin typeface="Segoe UI" panose="020B0502040204020203" pitchFamily="34" charset="0"/>
                <a:cs typeface="Segoe UI" panose="020B0502040204020203" pitchFamily="34" charset="0"/>
              </a:rPr>
              <a:t>Time Saving</a:t>
            </a:r>
          </a:p>
          <a:p>
            <a:pPr marL="285750" indent="-285750" algn="just">
              <a:buFont typeface="Arial" panose="020B0604020202020204" pitchFamily="34" charset="0"/>
              <a:buChar char="•"/>
            </a:pPr>
            <a:endParaRPr lang="en-US" sz="2000" spc="-15" dirty="0">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2000" spc="-15" dirty="0">
                <a:latin typeface="Segoe UI" panose="020B0502040204020203" pitchFamily="34" charset="0"/>
                <a:cs typeface="Segoe UI" panose="020B0502040204020203" pitchFamily="34" charset="0"/>
              </a:rPr>
              <a:t>Search using Location wise </a:t>
            </a:r>
          </a:p>
          <a:p>
            <a:pPr marL="285750" indent="-285750" algn="just">
              <a:buFont typeface="Arial" panose="020B0604020202020204" pitchFamily="34" charset="0"/>
              <a:buChar char="•"/>
            </a:pPr>
            <a:endParaRPr lang="en-US" sz="2000" spc="-15" dirty="0">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2000" spc="-15" dirty="0">
                <a:latin typeface="Segoe UI" panose="020B0502040204020203" pitchFamily="34" charset="0"/>
                <a:cs typeface="Segoe UI" panose="020B0502040204020203" pitchFamily="34" charset="0"/>
              </a:rPr>
              <a:t>Client Satisfaction + Complaint section</a:t>
            </a:r>
          </a:p>
          <a:p>
            <a:pPr marL="285750" indent="-285750" algn="just">
              <a:buFont typeface="Arial" panose="020B0604020202020204" pitchFamily="34" charset="0"/>
              <a:buChar char="•"/>
            </a:pPr>
            <a:endParaRPr lang="en-US" sz="2000" spc="-15" dirty="0">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2000" spc="-15" dirty="0">
                <a:latin typeface="Segoe UI" panose="020B0502040204020203" pitchFamily="34" charset="0"/>
                <a:cs typeface="Segoe UI" panose="020B0502040204020203" pitchFamily="34" charset="0"/>
              </a:rPr>
              <a:t>Laborer's nearby home location</a:t>
            </a:r>
          </a:p>
          <a:p>
            <a:pPr marL="285750" indent="-285750" algn="just">
              <a:buFont typeface="Arial" panose="020B0604020202020204" pitchFamily="34" charset="0"/>
              <a:buChar char="•"/>
            </a:pPr>
            <a:endParaRPr lang="en-US" sz="2000" spc="-15" dirty="0">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2000" spc="-15" dirty="0">
                <a:latin typeface="Segoe UI" panose="020B0502040204020203" pitchFamily="34" charset="0"/>
                <a:cs typeface="Segoe UI" panose="020B0502040204020203" pitchFamily="34" charset="0"/>
              </a:rPr>
              <a:t>On plus the potential org/companies can display their ads on the platform who are looking for laborers (Ad-based)</a:t>
            </a:r>
          </a:p>
          <a:p>
            <a:pPr marL="285750" indent="-285750" algn="just">
              <a:buFont typeface="Arial" panose="020B0604020202020204" pitchFamily="34" charset="0"/>
              <a:buChar char="•"/>
            </a:pPr>
            <a:endParaRPr lang="en-US" sz="2000" spc="-15" dirty="0">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2000" spc="-15" dirty="0">
                <a:latin typeface="Segoe UI" panose="020B0502040204020203" pitchFamily="34" charset="0"/>
                <a:cs typeface="Segoe UI" panose="020B0502040204020203" pitchFamily="34" charset="0"/>
              </a:rPr>
              <a:t>Other types of laborers profile section</a:t>
            </a:r>
            <a:endParaRPr lang="en-US" sz="2000" dirty="0">
              <a:latin typeface="Segoe UI" panose="020B0502040204020203" pitchFamily="34" charset="0"/>
              <a:cs typeface="Segoe UI" panose="020B0502040204020203" pitchFamily="34" charset="0"/>
            </a:endParaRPr>
          </a:p>
        </p:txBody>
      </p:sp>
      <p:sp>
        <p:nvSpPr>
          <p:cNvPr id="11" name="Rectangle 10"/>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text&#10;&#10;Description automatically generated">
            <a:extLst>
              <a:ext uri="{FF2B5EF4-FFF2-40B4-BE49-F238E27FC236}">
                <a16:creationId xmlns:a16="http://schemas.microsoft.com/office/drawing/2014/main" id="{1F5F118D-0F40-4906-B399-F51C54AED6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255" y="5796087"/>
            <a:ext cx="2249518" cy="961946"/>
          </a:xfrm>
          <a:prstGeom prst="rect">
            <a:avLst/>
          </a:prstGeom>
        </p:spPr>
      </p:pic>
      <p:pic>
        <p:nvPicPr>
          <p:cNvPr id="10" name="Picture 9" descr="Logo&#10;&#10;Description automatically generated">
            <a:extLst>
              <a:ext uri="{FF2B5EF4-FFF2-40B4-BE49-F238E27FC236}">
                <a16:creationId xmlns:a16="http://schemas.microsoft.com/office/drawing/2014/main" id="{8CC0B0AF-5E48-4B24-AE15-00BDAB61DC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6705" y="5203967"/>
            <a:ext cx="2649522" cy="2146186"/>
          </a:xfrm>
          <a:prstGeom prst="rect">
            <a:avLst/>
          </a:prstGeom>
        </p:spPr>
      </p:pic>
    </p:spTree>
    <p:extLst>
      <p:ext uri="{BB962C8B-B14F-4D97-AF65-F5344CB8AC3E}">
        <p14:creationId xmlns:p14="http://schemas.microsoft.com/office/powerpoint/2010/main" val="3359130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84094" y="357347"/>
            <a:ext cx="8077200" cy="646331"/>
          </a:xfrm>
          <a:prstGeom prst="rect">
            <a:avLst/>
          </a:prstGeom>
          <a:noFill/>
        </p:spPr>
        <p:txBody>
          <a:bodyPr wrap="square" rtlCol="0">
            <a:spAutoFit/>
          </a:bodyPr>
          <a:lstStyle/>
          <a:p>
            <a:pPr algn="ctr"/>
            <a:r>
              <a:rPr lang="en-GB" sz="3600" b="1" dirty="0">
                <a:latin typeface="Segoe UI" panose="020B0502040204020203" pitchFamily="34" charset="0"/>
                <a:cs typeface="Segoe UI" panose="020B0502040204020203" pitchFamily="34" charset="0"/>
              </a:rPr>
              <a:t>Customers and Marketing Strategy</a:t>
            </a:r>
          </a:p>
        </p:txBody>
      </p:sp>
      <p:sp>
        <p:nvSpPr>
          <p:cNvPr id="2" name="Rectangle 1"/>
          <p:cNvSpPr/>
          <p:nvPr/>
        </p:nvSpPr>
        <p:spPr>
          <a:xfrm>
            <a:off x="379294" y="1104743"/>
            <a:ext cx="8382000" cy="5170646"/>
          </a:xfrm>
          <a:prstGeom prst="rect">
            <a:avLst/>
          </a:prstGeom>
        </p:spPr>
        <p:txBody>
          <a:bodyPr wrap="square">
            <a:spAutoFit/>
          </a:bodyPr>
          <a:lstStyle/>
          <a:p>
            <a:pPr marL="355600" marR="5080" indent="-342900" algn="just">
              <a:lnSpc>
                <a:spcPct val="125000"/>
              </a:lnSpc>
              <a:spcBef>
                <a:spcPts val="100"/>
              </a:spcBef>
              <a:buFont typeface="Arial" panose="020B0604020202020204" pitchFamily="34" charset="0"/>
              <a:buChar char="•"/>
            </a:pPr>
            <a:r>
              <a:rPr lang="en-US" sz="2000" spc="10" dirty="0">
                <a:latin typeface="Segoe UI" panose="020B0502040204020203" pitchFamily="34" charset="0"/>
                <a:cs typeface="Segoe UI" panose="020B0502040204020203" pitchFamily="34" charset="0"/>
              </a:rPr>
              <a:t>The solution “Mazdoor Haazir” is quite unique, and it has no much competitors.</a:t>
            </a:r>
          </a:p>
          <a:p>
            <a:pPr marL="355600" marR="5080" indent="-342900" algn="just">
              <a:lnSpc>
                <a:spcPct val="125000"/>
              </a:lnSpc>
              <a:spcBef>
                <a:spcPts val="100"/>
              </a:spcBef>
              <a:buFont typeface="Arial" panose="020B0604020202020204" pitchFamily="34" charset="0"/>
              <a:buChar char="•"/>
            </a:pPr>
            <a:r>
              <a:rPr lang="en-US" sz="2000" spc="10" dirty="0">
                <a:latin typeface="Segoe UI" panose="020B0502040204020203" pitchFamily="34" charset="0"/>
                <a:cs typeface="Segoe UI" panose="020B0502040204020203" pitchFamily="34" charset="0"/>
              </a:rPr>
              <a:t>The competitors that we belong to is the online sector, where people is looking for job opportunities. (but our solely target will be the uneducated/illiterate domain)</a:t>
            </a:r>
          </a:p>
          <a:p>
            <a:pPr marL="355600" marR="5080" indent="-342900" algn="just">
              <a:lnSpc>
                <a:spcPct val="125000"/>
              </a:lnSpc>
              <a:spcBef>
                <a:spcPts val="100"/>
              </a:spcBef>
              <a:buFont typeface="Arial" panose="020B0604020202020204" pitchFamily="34" charset="0"/>
              <a:buChar char="•"/>
            </a:pPr>
            <a:r>
              <a:rPr lang="en-US" sz="2000" spc="10" dirty="0">
                <a:latin typeface="Segoe UI" panose="020B0502040204020203" pitchFamily="34" charset="0"/>
                <a:cs typeface="Segoe UI" panose="020B0502040204020203" pitchFamily="34" charset="0"/>
              </a:rPr>
              <a:t>The construction market is quite huge in Pakistan which captures the </a:t>
            </a:r>
            <a:r>
              <a:rPr lang="en-US" sz="2000" b="0" i="0" dirty="0">
                <a:solidFill>
                  <a:srgbClr val="202124"/>
                </a:solidFill>
                <a:effectLst/>
                <a:latin typeface="arial" panose="020B0604020202020204" pitchFamily="34" charset="0"/>
              </a:rPr>
              <a:t> 7.61% </a:t>
            </a:r>
            <a:r>
              <a:rPr lang="en-US" sz="2000" spc="10" dirty="0">
                <a:latin typeface="Segoe UI" panose="020B0502040204020203" pitchFamily="34" charset="0"/>
                <a:cs typeface="Segoe UI" panose="020B0502040204020203" pitchFamily="34" charset="0"/>
              </a:rPr>
              <a:t>of the industry.</a:t>
            </a:r>
          </a:p>
          <a:p>
            <a:pPr marL="355600" marR="5080" indent="-342900" algn="just">
              <a:lnSpc>
                <a:spcPct val="125000"/>
              </a:lnSpc>
              <a:spcBef>
                <a:spcPts val="100"/>
              </a:spcBef>
              <a:buFont typeface="Arial" panose="020B0604020202020204" pitchFamily="34" charset="0"/>
              <a:buChar char="•"/>
            </a:pPr>
            <a:r>
              <a:rPr lang="en-US" sz="2000" spc="10" dirty="0">
                <a:latin typeface="Segoe UI" panose="020B0502040204020203" pitchFamily="34" charset="0"/>
                <a:cs typeface="Segoe UI" panose="020B0502040204020203" pitchFamily="34" charset="0"/>
              </a:rPr>
              <a:t>Our customers will be the common who is looking for labors/contractors on the doorstep.</a:t>
            </a:r>
          </a:p>
          <a:p>
            <a:pPr marL="355600" marR="5080" indent="-342900" algn="just">
              <a:lnSpc>
                <a:spcPct val="125000"/>
              </a:lnSpc>
              <a:spcBef>
                <a:spcPts val="100"/>
              </a:spcBef>
              <a:buFont typeface="Arial" panose="020B0604020202020204" pitchFamily="34" charset="0"/>
              <a:buChar char="•"/>
            </a:pPr>
            <a:r>
              <a:rPr lang="en-US" sz="2000" spc="10" dirty="0">
                <a:latin typeface="Segoe UI" panose="020B0502040204020203" pitchFamily="34" charset="0"/>
                <a:cs typeface="Segoe UI" panose="020B0502040204020203" pitchFamily="34" charset="0"/>
              </a:rPr>
              <a:t>For marketing strategy, we will use the social media platforms along with the strong awareness among the laborers.</a:t>
            </a:r>
          </a:p>
          <a:p>
            <a:pPr marL="355600" marR="5080" indent="-342900" algn="just">
              <a:lnSpc>
                <a:spcPct val="125000"/>
              </a:lnSpc>
              <a:spcBef>
                <a:spcPts val="100"/>
              </a:spcBef>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342900" indent="-342900" algn="just">
              <a:lnSpc>
                <a:spcPct val="100000"/>
              </a:lnSpc>
              <a:spcBef>
                <a:spcPts val="720"/>
              </a:spcBef>
              <a:buFont typeface="Arial" panose="020B0604020202020204" pitchFamily="34" charset="0"/>
              <a:buChar char="•"/>
            </a:pPr>
            <a:endParaRPr lang="en-US" sz="2000" spc="10" dirty="0">
              <a:latin typeface="Segoe UI" panose="020B0502040204020203" pitchFamily="34" charset="0"/>
              <a:cs typeface="Segoe UI" panose="020B0502040204020203" pitchFamily="34" charset="0"/>
            </a:endParaRPr>
          </a:p>
        </p:txBody>
      </p:sp>
      <p:sp>
        <p:nvSpPr>
          <p:cNvPr id="13" name="Rectangle 12"/>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endParaRPr lang="en-US"/>
          </a:p>
        </p:txBody>
      </p:sp>
      <p:pic>
        <p:nvPicPr>
          <p:cNvPr id="8" name="Picture 7" descr="A picture containing text&#10;&#10;Description automatically generated">
            <a:extLst>
              <a:ext uri="{FF2B5EF4-FFF2-40B4-BE49-F238E27FC236}">
                <a16:creationId xmlns:a16="http://schemas.microsoft.com/office/drawing/2014/main" id="{5445CB52-E70A-46E7-AB82-01A4D6E783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255" y="5796087"/>
            <a:ext cx="2249518" cy="961946"/>
          </a:xfrm>
          <a:prstGeom prst="rect">
            <a:avLst/>
          </a:prstGeom>
        </p:spPr>
      </p:pic>
      <p:pic>
        <p:nvPicPr>
          <p:cNvPr id="10" name="Picture 9" descr="Logo&#10;&#10;Description automatically generated">
            <a:extLst>
              <a:ext uri="{FF2B5EF4-FFF2-40B4-BE49-F238E27FC236}">
                <a16:creationId xmlns:a16="http://schemas.microsoft.com/office/drawing/2014/main" id="{5A705F93-5BED-4B90-90A5-6F2391F976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6705" y="5203967"/>
            <a:ext cx="2649522" cy="2146186"/>
          </a:xfrm>
          <a:prstGeom prst="rect">
            <a:avLst/>
          </a:prstGeom>
        </p:spPr>
      </p:pic>
    </p:spTree>
    <p:extLst>
      <p:ext uri="{BB962C8B-B14F-4D97-AF65-F5344CB8AC3E}">
        <p14:creationId xmlns:p14="http://schemas.microsoft.com/office/powerpoint/2010/main" val="1607283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600200" y="1929983"/>
            <a:ext cx="6294227" cy="1107996"/>
          </a:xfrm>
          <a:prstGeom prst="rect">
            <a:avLst/>
          </a:prstGeom>
          <a:noFill/>
        </p:spPr>
        <p:txBody>
          <a:bodyPr wrap="square" rtlCol="0">
            <a:spAutoFit/>
          </a:bodyPr>
          <a:lstStyle/>
          <a:p>
            <a:r>
              <a:rPr lang="en-GB" sz="6600" b="1" dirty="0">
                <a:latin typeface="Segoe UI" panose="020B0502040204020203" pitchFamily="34" charset="0"/>
                <a:cs typeface="Segoe UI" panose="020B0502040204020203" pitchFamily="34" charset="0"/>
              </a:rPr>
              <a:t>Any Questions?</a:t>
            </a:r>
          </a:p>
        </p:txBody>
      </p:sp>
      <p:sp>
        <p:nvSpPr>
          <p:cNvPr id="2" name="Rectangle 1"/>
          <p:cNvSpPr/>
          <p:nvPr/>
        </p:nvSpPr>
        <p:spPr>
          <a:xfrm>
            <a:off x="4689" y="4780873"/>
            <a:ext cx="4795911" cy="810478"/>
          </a:xfrm>
          <a:prstGeom prst="rect">
            <a:avLst/>
          </a:prstGeom>
        </p:spPr>
        <p:txBody>
          <a:bodyPr wrap="square">
            <a:spAutoFit/>
          </a:bodyPr>
          <a:lstStyle/>
          <a:p>
            <a:pPr algn="ctr">
              <a:lnSpc>
                <a:spcPct val="100000"/>
              </a:lnSpc>
              <a:spcBef>
                <a:spcPts val="820"/>
              </a:spcBef>
            </a:pPr>
            <a:r>
              <a:rPr lang="en-US" sz="2000" b="1" spc="55" dirty="0">
                <a:latin typeface="Segoe UI" panose="020B0502040204020203" pitchFamily="34" charset="0"/>
                <a:cs typeface="Segoe UI" panose="020B0502040204020203" pitchFamily="34" charset="0"/>
              </a:rPr>
              <a:t>Email: </a:t>
            </a:r>
            <a:r>
              <a:rPr lang="en-US" sz="2000" b="1" spc="55" dirty="0">
                <a:latin typeface="Segoe UI" panose="020B0502040204020203" pitchFamily="34" charset="0"/>
                <a:cs typeface="Segoe UI" panose="020B0502040204020203" pitchFamily="34" charset="0"/>
                <a:hlinkClick r:id="rId3"/>
              </a:rPr>
              <a:t>danishulhassan7@gmail.com</a:t>
            </a:r>
            <a:r>
              <a:rPr lang="en-US" sz="2000" b="1" spc="55" dirty="0">
                <a:latin typeface="Segoe UI" panose="020B0502040204020203" pitchFamily="34" charset="0"/>
                <a:cs typeface="Segoe UI" panose="020B0502040204020203" pitchFamily="34" charset="0"/>
              </a:rPr>
              <a:t>  </a:t>
            </a:r>
            <a:endParaRPr lang="en-US" sz="2400" b="1" spc="55" dirty="0">
              <a:latin typeface="Segoe UI" panose="020B0502040204020203" pitchFamily="34" charset="0"/>
              <a:cs typeface="Segoe UI" panose="020B0502040204020203" pitchFamily="34" charset="0"/>
            </a:endParaRPr>
          </a:p>
          <a:p>
            <a:pPr algn="ctr">
              <a:lnSpc>
                <a:spcPct val="100000"/>
              </a:lnSpc>
              <a:spcBef>
                <a:spcPts val="820"/>
              </a:spcBef>
            </a:pPr>
            <a:r>
              <a:rPr lang="en-US" sz="2000" b="1" spc="55" dirty="0">
                <a:latin typeface="Segoe UI" panose="020B0502040204020203" pitchFamily="34" charset="0"/>
                <a:cs typeface="Segoe UI" panose="020B0502040204020203" pitchFamily="34" charset="0"/>
              </a:rPr>
              <a:t>Contact: </a:t>
            </a:r>
            <a:r>
              <a:rPr lang="en-US" sz="2000" spc="55" dirty="0">
                <a:latin typeface="Segoe UI" panose="020B0502040204020203" pitchFamily="34" charset="0"/>
                <a:cs typeface="Segoe UI" panose="020B0502040204020203" pitchFamily="34" charset="0"/>
              </a:rPr>
              <a:t>+92 308-2157220</a:t>
            </a:r>
            <a:endParaRPr lang="en-US" sz="2000" dirty="0">
              <a:latin typeface="Segoe UI" panose="020B0502040204020203" pitchFamily="34" charset="0"/>
              <a:cs typeface="Segoe UI" panose="020B0502040204020203" pitchFamily="34" charset="0"/>
            </a:endParaRPr>
          </a:p>
        </p:txBody>
      </p:sp>
      <p:sp>
        <p:nvSpPr>
          <p:cNvPr id="11" name="Rectangle 10"/>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text&#10;&#10;Description automatically generated">
            <a:extLst>
              <a:ext uri="{FF2B5EF4-FFF2-40B4-BE49-F238E27FC236}">
                <a16:creationId xmlns:a16="http://schemas.microsoft.com/office/drawing/2014/main" id="{DD87DB38-2298-41CD-B9CF-8D4B8F0D1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1255" y="5796087"/>
            <a:ext cx="2249518" cy="961946"/>
          </a:xfrm>
          <a:prstGeom prst="rect">
            <a:avLst/>
          </a:prstGeom>
        </p:spPr>
      </p:pic>
      <p:pic>
        <p:nvPicPr>
          <p:cNvPr id="10" name="Picture 9" descr="Logo&#10;&#10;Description automatically generated">
            <a:extLst>
              <a:ext uri="{FF2B5EF4-FFF2-40B4-BE49-F238E27FC236}">
                <a16:creationId xmlns:a16="http://schemas.microsoft.com/office/drawing/2014/main" id="{E5E3FDA7-F557-4CDD-99D4-23D5B4F73A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6705" y="5203967"/>
            <a:ext cx="2649522" cy="2146186"/>
          </a:xfrm>
          <a:prstGeom prst="rect">
            <a:avLst/>
          </a:prstGeom>
        </p:spPr>
      </p:pic>
      <p:sp>
        <p:nvSpPr>
          <p:cNvPr id="16" name="Rectangle 15">
            <a:extLst>
              <a:ext uri="{FF2B5EF4-FFF2-40B4-BE49-F238E27FC236}">
                <a16:creationId xmlns:a16="http://schemas.microsoft.com/office/drawing/2014/main" id="{3ACB31AB-5651-4998-869C-63FB11C61902}"/>
              </a:ext>
            </a:extLst>
          </p:cNvPr>
          <p:cNvSpPr/>
          <p:nvPr/>
        </p:nvSpPr>
        <p:spPr>
          <a:xfrm>
            <a:off x="4572000" y="4787617"/>
            <a:ext cx="4256701" cy="810478"/>
          </a:xfrm>
          <a:prstGeom prst="rect">
            <a:avLst/>
          </a:prstGeom>
        </p:spPr>
        <p:txBody>
          <a:bodyPr wrap="square">
            <a:spAutoFit/>
          </a:bodyPr>
          <a:lstStyle/>
          <a:p>
            <a:pPr algn="ctr">
              <a:lnSpc>
                <a:spcPct val="100000"/>
              </a:lnSpc>
              <a:spcBef>
                <a:spcPts val="820"/>
              </a:spcBef>
            </a:pPr>
            <a:r>
              <a:rPr lang="en-US" sz="2000" b="1" i="0" dirty="0">
                <a:solidFill>
                  <a:srgbClr val="5F6368"/>
                </a:solidFill>
                <a:effectLst/>
                <a:latin typeface="Segoe UI" panose="020B0502040204020203" pitchFamily="34" charset="0"/>
                <a:cs typeface="Segoe UI" panose="020B0502040204020203" pitchFamily="34" charset="0"/>
                <a:hlinkClick r:id="rId6"/>
              </a:rPr>
              <a:t>hammadrathore52@gmail.com</a:t>
            </a:r>
            <a:endParaRPr lang="en-US" b="1" i="0" dirty="0">
              <a:solidFill>
                <a:srgbClr val="5F6368"/>
              </a:solidFill>
              <a:effectLst/>
              <a:latin typeface="Segoe UI" panose="020B0502040204020203" pitchFamily="34" charset="0"/>
              <a:cs typeface="Segoe UI" panose="020B0502040204020203" pitchFamily="34" charset="0"/>
            </a:endParaRPr>
          </a:p>
          <a:p>
            <a:pPr algn="ctr">
              <a:lnSpc>
                <a:spcPct val="100000"/>
              </a:lnSpc>
              <a:spcBef>
                <a:spcPts val="820"/>
              </a:spcBef>
            </a:pPr>
            <a:r>
              <a:rPr lang="en-US" sz="2000" spc="55" dirty="0">
                <a:latin typeface="Segoe UI" panose="020B0502040204020203" pitchFamily="34" charset="0"/>
                <a:cs typeface="Segoe UI" panose="020B0502040204020203" pitchFamily="34" charset="0"/>
              </a:rPr>
              <a:t>+92 314-6637633</a:t>
            </a:r>
            <a:endParaRPr lang="en-US" sz="2000" dirty="0">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95E44D94-93B2-4C56-9BF0-2BFFF2DADCD9}"/>
              </a:ext>
            </a:extLst>
          </p:cNvPr>
          <p:cNvSpPr txBox="1"/>
          <p:nvPr/>
        </p:nvSpPr>
        <p:spPr>
          <a:xfrm>
            <a:off x="585010" y="4374019"/>
            <a:ext cx="7772400" cy="400110"/>
          </a:xfrm>
          <a:prstGeom prst="rect">
            <a:avLst/>
          </a:prstGeom>
          <a:noFill/>
        </p:spPr>
        <p:txBody>
          <a:bodyPr wrap="square" rtlCol="0">
            <a:spAutoFit/>
          </a:bodyPr>
          <a:lstStyle/>
          <a:p>
            <a:pPr algn="ctr"/>
            <a:r>
              <a:rPr lang="en-GB" sz="2000" b="1" dirty="0">
                <a:latin typeface="Segoe UI" panose="020B0502040204020203" pitchFamily="34" charset="0"/>
                <a:cs typeface="Segoe UI" panose="020B0502040204020203" pitchFamily="34" charset="0"/>
              </a:rPr>
              <a:t>Danish Ul Hassan			Hammad Rathore </a:t>
            </a:r>
            <a:endParaRPr lang="en-GB" sz="28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86287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98494" y="1752600"/>
            <a:ext cx="5943600" cy="1107996"/>
          </a:xfrm>
          <a:prstGeom prst="rect">
            <a:avLst/>
          </a:prstGeom>
          <a:noFill/>
        </p:spPr>
        <p:txBody>
          <a:bodyPr wrap="square" rtlCol="0">
            <a:spAutoFit/>
          </a:bodyPr>
          <a:lstStyle/>
          <a:p>
            <a:pPr algn="ctr"/>
            <a:r>
              <a:rPr lang="en-GB" sz="6600" b="1" dirty="0">
                <a:latin typeface="Segoe UI" panose="020B0502040204020203" pitchFamily="34" charset="0"/>
                <a:cs typeface="Segoe UI" panose="020B0502040204020203" pitchFamily="34" charset="0"/>
              </a:rPr>
              <a:t>Thank you..</a:t>
            </a:r>
          </a:p>
        </p:txBody>
      </p:sp>
      <p:sp>
        <p:nvSpPr>
          <p:cNvPr id="2" name="Rectangle 1"/>
          <p:cNvSpPr/>
          <p:nvPr/>
        </p:nvSpPr>
        <p:spPr>
          <a:xfrm>
            <a:off x="4689" y="4780873"/>
            <a:ext cx="4948311" cy="872034"/>
          </a:xfrm>
          <a:prstGeom prst="rect">
            <a:avLst/>
          </a:prstGeom>
        </p:spPr>
        <p:txBody>
          <a:bodyPr wrap="square">
            <a:spAutoFit/>
          </a:bodyPr>
          <a:lstStyle/>
          <a:p>
            <a:pPr algn="ctr">
              <a:lnSpc>
                <a:spcPct val="100000"/>
              </a:lnSpc>
              <a:spcBef>
                <a:spcPts val="820"/>
              </a:spcBef>
            </a:pPr>
            <a:r>
              <a:rPr lang="en-US" sz="2000" b="1" spc="55" dirty="0">
                <a:latin typeface="Segoe UI" panose="020B0502040204020203" pitchFamily="34" charset="0"/>
                <a:cs typeface="Segoe UI" panose="020B0502040204020203" pitchFamily="34" charset="0"/>
              </a:rPr>
              <a:t>Email: </a:t>
            </a:r>
            <a:r>
              <a:rPr lang="en-US" sz="2000" b="1" spc="55" dirty="0">
                <a:latin typeface="Segoe UI" panose="020B0502040204020203" pitchFamily="34" charset="0"/>
                <a:cs typeface="Segoe UI" panose="020B0502040204020203" pitchFamily="34" charset="0"/>
                <a:hlinkClick r:id="rId3"/>
              </a:rPr>
              <a:t>danishulhassan7@gmail.com</a:t>
            </a:r>
            <a:r>
              <a:rPr lang="en-US" sz="2400" spc="55" dirty="0">
                <a:latin typeface="Segoe UI" panose="020B0502040204020203" pitchFamily="34" charset="0"/>
                <a:cs typeface="Segoe UI" panose="020B0502040204020203" pitchFamily="34" charset="0"/>
              </a:rPr>
              <a:t>  </a:t>
            </a:r>
            <a:endParaRPr lang="en-US" sz="2000" spc="55" dirty="0">
              <a:latin typeface="Segoe UI" panose="020B0502040204020203" pitchFamily="34" charset="0"/>
              <a:cs typeface="Segoe UI" panose="020B0502040204020203" pitchFamily="34" charset="0"/>
            </a:endParaRPr>
          </a:p>
          <a:p>
            <a:pPr algn="ctr">
              <a:lnSpc>
                <a:spcPct val="100000"/>
              </a:lnSpc>
              <a:spcBef>
                <a:spcPts val="820"/>
              </a:spcBef>
            </a:pPr>
            <a:r>
              <a:rPr lang="en-US" sz="2000" b="1" spc="55" dirty="0">
                <a:latin typeface="Segoe UI" panose="020B0502040204020203" pitchFamily="34" charset="0"/>
                <a:cs typeface="Segoe UI" panose="020B0502040204020203" pitchFamily="34" charset="0"/>
              </a:rPr>
              <a:t>Contact: </a:t>
            </a:r>
            <a:r>
              <a:rPr lang="en-US" sz="2000" spc="55" dirty="0">
                <a:latin typeface="Segoe UI" panose="020B0502040204020203" pitchFamily="34" charset="0"/>
                <a:cs typeface="Segoe UI" panose="020B0502040204020203" pitchFamily="34" charset="0"/>
              </a:rPr>
              <a:t>+92 308-2157220</a:t>
            </a:r>
            <a:endParaRPr lang="en-US" sz="2000" dirty="0">
              <a:latin typeface="Segoe UI" panose="020B0502040204020203" pitchFamily="34" charset="0"/>
              <a:cs typeface="Segoe UI" panose="020B0502040204020203" pitchFamily="34" charset="0"/>
            </a:endParaRPr>
          </a:p>
        </p:txBody>
      </p:sp>
      <p:sp>
        <p:nvSpPr>
          <p:cNvPr id="11" name="Rectangle 10"/>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text&#10;&#10;Description automatically generated">
            <a:extLst>
              <a:ext uri="{FF2B5EF4-FFF2-40B4-BE49-F238E27FC236}">
                <a16:creationId xmlns:a16="http://schemas.microsoft.com/office/drawing/2014/main" id="{DD87DB38-2298-41CD-B9CF-8D4B8F0D1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1255" y="5796087"/>
            <a:ext cx="2249518" cy="961946"/>
          </a:xfrm>
          <a:prstGeom prst="rect">
            <a:avLst/>
          </a:prstGeom>
        </p:spPr>
      </p:pic>
      <p:pic>
        <p:nvPicPr>
          <p:cNvPr id="10" name="Picture 9" descr="Logo&#10;&#10;Description automatically generated">
            <a:extLst>
              <a:ext uri="{FF2B5EF4-FFF2-40B4-BE49-F238E27FC236}">
                <a16:creationId xmlns:a16="http://schemas.microsoft.com/office/drawing/2014/main" id="{E5E3FDA7-F557-4CDD-99D4-23D5B4F73A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6705" y="5203967"/>
            <a:ext cx="2649522" cy="2146186"/>
          </a:xfrm>
          <a:prstGeom prst="rect">
            <a:avLst/>
          </a:prstGeom>
        </p:spPr>
      </p:pic>
      <p:sp>
        <p:nvSpPr>
          <p:cNvPr id="16" name="Rectangle 15">
            <a:extLst>
              <a:ext uri="{FF2B5EF4-FFF2-40B4-BE49-F238E27FC236}">
                <a16:creationId xmlns:a16="http://schemas.microsoft.com/office/drawing/2014/main" id="{3ACB31AB-5651-4998-869C-63FB11C61902}"/>
              </a:ext>
            </a:extLst>
          </p:cNvPr>
          <p:cNvSpPr/>
          <p:nvPr/>
        </p:nvSpPr>
        <p:spPr>
          <a:xfrm>
            <a:off x="4800600" y="4787617"/>
            <a:ext cx="4028101" cy="810478"/>
          </a:xfrm>
          <a:prstGeom prst="rect">
            <a:avLst/>
          </a:prstGeom>
        </p:spPr>
        <p:txBody>
          <a:bodyPr wrap="square">
            <a:spAutoFit/>
          </a:bodyPr>
          <a:lstStyle/>
          <a:p>
            <a:pPr algn="ctr">
              <a:lnSpc>
                <a:spcPct val="100000"/>
              </a:lnSpc>
              <a:spcBef>
                <a:spcPts val="820"/>
              </a:spcBef>
            </a:pPr>
            <a:r>
              <a:rPr lang="en-US" sz="2000" b="1" i="0" dirty="0">
                <a:solidFill>
                  <a:srgbClr val="5F6368"/>
                </a:solidFill>
                <a:effectLst/>
                <a:latin typeface="Segoe UI" panose="020B0502040204020203" pitchFamily="34" charset="0"/>
                <a:cs typeface="Segoe UI" panose="020B0502040204020203" pitchFamily="34" charset="0"/>
                <a:hlinkClick r:id="rId6"/>
              </a:rPr>
              <a:t>hammadrathore52@gmail.com</a:t>
            </a:r>
            <a:endParaRPr lang="en-US" sz="2000" b="1" i="0" dirty="0">
              <a:solidFill>
                <a:srgbClr val="5F6368"/>
              </a:solidFill>
              <a:effectLst/>
              <a:latin typeface="Segoe UI" panose="020B0502040204020203" pitchFamily="34" charset="0"/>
              <a:cs typeface="Segoe UI" panose="020B0502040204020203" pitchFamily="34" charset="0"/>
            </a:endParaRPr>
          </a:p>
          <a:p>
            <a:pPr algn="ctr">
              <a:lnSpc>
                <a:spcPct val="100000"/>
              </a:lnSpc>
              <a:spcBef>
                <a:spcPts val="820"/>
              </a:spcBef>
            </a:pPr>
            <a:r>
              <a:rPr lang="en-US" sz="2000" spc="55" dirty="0">
                <a:latin typeface="Segoe UI" panose="020B0502040204020203" pitchFamily="34" charset="0"/>
                <a:cs typeface="Segoe UI" panose="020B0502040204020203" pitchFamily="34" charset="0"/>
              </a:rPr>
              <a:t>+92 314-6637633</a:t>
            </a:r>
            <a:endParaRPr lang="en-US" sz="2000" dirty="0">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95E44D94-93B2-4C56-9BF0-2BFFF2DADCD9}"/>
              </a:ext>
            </a:extLst>
          </p:cNvPr>
          <p:cNvSpPr txBox="1"/>
          <p:nvPr/>
        </p:nvSpPr>
        <p:spPr>
          <a:xfrm>
            <a:off x="585010" y="4374019"/>
            <a:ext cx="7772400" cy="400110"/>
          </a:xfrm>
          <a:prstGeom prst="rect">
            <a:avLst/>
          </a:prstGeom>
          <a:noFill/>
        </p:spPr>
        <p:txBody>
          <a:bodyPr wrap="square" rtlCol="0">
            <a:spAutoFit/>
          </a:bodyPr>
          <a:lstStyle/>
          <a:p>
            <a:pPr algn="ctr"/>
            <a:r>
              <a:rPr lang="en-GB" sz="2000" b="1" dirty="0">
                <a:latin typeface="Segoe UI" panose="020B0502040204020203" pitchFamily="34" charset="0"/>
                <a:cs typeface="Segoe UI" panose="020B0502040204020203" pitchFamily="34" charset="0"/>
              </a:rPr>
              <a:t>Danish Ul Hassan			Hammad Rathore </a:t>
            </a:r>
            <a:endParaRPr lang="en-GB" sz="28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66391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343400"/>
          </a:xfrm>
          <a:prstGeom prst="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7769" y="4687668"/>
            <a:ext cx="9158357" cy="646331"/>
          </a:xfrm>
          <a:prstGeom prst="rect">
            <a:avLst/>
          </a:prstGeom>
          <a:noFill/>
        </p:spPr>
        <p:txBody>
          <a:bodyPr wrap="square" rtlCol="0">
            <a:spAutoFit/>
          </a:bodyPr>
          <a:lstStyle/>
          <a:p>
            <a:pPr algn="ctr"/>
            <a:r>
              <a:rPr lang="en-GB" sz="3600" b="1" dirty="0">
                <a:latin typeface="Arial" panose="020B0604020202020204" pitchFamily="34" charset="0"/>
                <a:cs typeface="Arial" panose="020B0604020202020204" pitchFamily="34" charset="0"/>
              </a:rPr>
              <a:t>MAZDOOR HAAZIR</a:t>
            </a:r>
          </a:p>
        </p:txBody>
      </p:sp>
      <p:sp>
        <p:nvSpPr>
          <p:cNvPr id="25" name="TextBox 24"/>
          <p:cNvSpPr txBox="1"/>
          <p:nvPr/>
        </p:nvSpPr>
        <p:spPr>
          <a:xfrm>
            <a:off x="1333500" y="1294537"/>
            <a:ext cx="6476999" cy="1754326"/>
          </a:xfrm>
          <a:prstGeom prst="rect">
            <a:avLst/>
          </a:prstGeom>
          <a:noFill/>
        </p:spPr>
        <p:txBody>
          <a:bodyPr wrap="square" rtlCol="0">
            <a:spAutoFit/>
          </a:bodyPr>
          <a:lstStyle/>
          <a:p>
            <a:pPr algn="ctr"/>
            <a:r>
              <a:rPr lang="en-GB" sz="3600" b="1" dirty="0">
                <a:solidFill>
                  <a:schemeClr val="bg1"/>
                </a:solidFill>
                <a:latin typeface="Arial" panose="020B0604020202020204" pitchFamily="34" charset="0"/>
                <a:cs typeface="Arial" panose="020B0604020202020204" pitchFamily="34" charset="0"/>
              </a:rPr>
              <a:t>Add Complementing Images</a:t>
            </a:r>
          </a:p>
          <a:p>
            <a:pPr algn="ctr"/>
            <a:endParaRPr lang="en-GB" sz="3600" b="1" dirty="0">
              <a:solidFill>
                <a:schemeClr val="bg1"/>
              </a:solidFill>
              <a:latin typeface="Arial" panose="020B0604020202020204" pitchFamily="34" charset="0"/>
              <a:cs typeface="Arial" panose="020B0604020202020204" pitchFamily="34" charset="0"/>
            </a:endParaRPr>
          </a:p>
          <a:p>
            <a:pPr algn="ctr"/>
            <a:r>
              <a:rPr lang="en-GB" sz="3600" b="1" dirty="0">
                <a:solidFill>
                  <a:schemeClr val="bg1"/>
                </a:solidFill>
                <a:latin typeface="Arial" panose="020B0604020202020204" pitchFamily="34" charset="0"/>
                <a:cs typeface="Arial" panose="020B0604020202020204" pitchFamily="34" charset="0"/>
              </a:rPr>
              <a:t>4.75 x 10 </a:t>
            </a:r>
          </a:p>
        </p:txBody>
      </p:sp>
      <p:sp>
        <p:nvSpPr>
          <p:cNvPr id="13" name="TextBox 12"/>
          <p:cNvSpPr txBox="1"/>
          <p:nvPr/>
        </p:nvSpPr>
        <p:spPr>
          <a:xfrm>
            <a:off x="304800" y="6000689"/>
            <a:ext cx="2924462" cy="400110"/>
          </a:xfrm>
          <a:prstGeom prst="rect">
            <a:avLst/>
          </a:prstGeom>
          <a:noFill/>
        </p:spPr>
        <p:txBody>
          <a:bodyPr wrap="square" rtlCol="0">
            <a:spAutoFit/>
          </a:bodyPr>
          <a:lstStyle/>
          <a:p>
            <a:pPr algn="ctr"/>
            <a:r>
              <a:rPr lang="en-GB" sz="2000" b="1" dirty="0" err="1">
                <a:latin typeface="Arial" panose="020B0604020202020204" pitchFamily="34" charset="0"/>
                <a:cs typeface="Arial" panose="020B0604020202020204" pitchFamily="34" charset="0"/>
              </a:rPr>
              <a:t>Startup</a:t>
            </a:r>
            <a:r>
              <a:rPr lang="en-GB" sz="2000" b="1" dirty="0">
                <a:latin typeface="Arial" panose="020B0604020202020204" pitchFamily="34" charset="0"/>
                <a:cs typeface="Arial" panose="020B0604020202020204" pitchFamily="34" charset="0"/>
              </a:rPr>
              <a:t> Name </a:t>
            </a:r>
            <a:endParaRPr lang="en-US" sz="2000" dirty="0">
              <a:latin typeface="Segoe UI" panose="020B0502040204020203" pitchFamily="34" charset="0"/>
              <a:cs typeface="Segoe UI" panose="020B0502040204020203" pitchFamily="34" charset="0"/>
            </a:endParaRPr>
          </a:p>
        </p:txBody>
      </p:sp>
      <p:sp>
        <p:nvSpPr>
          <p:cNvPr id="2" name="Rectangle 1"/>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7DEB5B1-F1AE-487E-B4CC-89E6AA5CDA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0441"/>
            <a:ext cx="9140588" cy="4332959"/>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C2523496-2F44-459E-ACB0-73650B79AA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1255" y="5796087"/>
            <a:ext cx="2249518" cy="961946"/>
          </a:xfrm>
          <a:prstGeom prst="rect">
            <a:avLst/>
          </a:prstGeom>
        </p:spPr>
      </p:pic>
      <p:pic>
        <p:nvPicPr>
          <p:cNvPr id="9" name="Picture 8" descr="Logo&#10;&#10;Description automatically generated">
            <a:extLst>
              <a:ext uri="{FF2B5EF4-FFF2-40B4-BE49-F238E27FC236}">
                <a16:creationId xmlns:a16="http://schemas.microsoft.com/office/drawing/2014/main" id="{CF6C585B-1C51-4526-9EFC-61DF8FD1D6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6705" y="5203967"/>
            <a:ext cx="2649522" cy="2146186"/>
          </a:xfrm>
          <a:prstGeom prst="rect">
            <a:avLst/>
          </a:prstGeom>
        </p:spPr>
      </p:pic>
    </p:spTree>
    <p:extLst>
      <p:ext uri="{BB962C8B-B14F-4D97-AF65-F5344CB8AC3E}">
        <p14:creationId xmlns:p14="http://schemas.microsoft.com/office/powerpoint/2010/main" val="303964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296014" y="579976"/>
            <a:ext cx="2971800" cy="707886"/>
          </a:xfrm>
          <a:prstGeom prst="rect">
            <a:avLst/>
          </a:prstGeom>
          <a:noFill/>
        </p:spPr>
        <p:txBody>
          <a:bodyPr wrap="square" rtlCol="0">
            <a:spAutoFit/>
          </a:bodyPr>
          <a:lstStyle/>
          <a:p>
            <a:r>
              <a:rPr lang="en-GB" sz="4000" b="1" dirty="0">
                <a:latin typeface="Segoe UI" panose="020B0502040204020203" pitchFamily="34" charset="0"/>
                <a:cs typeface="Segoe UI" panose="020B0502040204020203" pitchFamily="34" charset="0"/>
              </a:rPr>
              <a:t>Objective</a:t>
            </a:r>
          </a:p>
        </p:txBody>
      </p:sp>
      <p:sp>
        <p:nvSpPr>
          <p:cNvPr id="8" name="TextBox 7"/>
          <p:cNvSpPr txBox="1"/>
          <p:nvPr/>
        </p:nvSpPr>
        <p:spPr>
          <a:xfrm>
            <a:off x="760294" y="1647698"/>
            <a:ext cx="7620000" cy="3816429"/>
          </a:xfrm>
          <a:prstGeom prst="rect">
            <a:avLst/>
          </a:prstGeom>
          <a:noFill/>
        </p:spPr>
        <p:txBody>
          <a:bodyPr wrap="square" rtlCol="0">
            <a:spAutoFit/>
          </a:bodyPr>
          <a:lstStyle/>
          <a:p>
            <a:pPr algn="just"/>
            <a:r>
              <a:rPr lang="en-US" sz="2200" dirty="0">
                <a:effectLst/>
                <a:latin typeface="Segoe UI" panose="020B0502040204020203" pitchFamily="34" charset="0"/>
                <a:ea typeface="Open Sans" panose="020B0606030504020204" pitchFamily="34" charset="0"/>
                <a:cs typeface="Segoe UI" panose="020B0502040204020203" pitchFamily="34" charset="0"/>
              </a:rPr>
              <a:t>The concept of “</a:t>
            </a:r>
            <a:r>
              <a:rPr lang="en-US" sz="2200" b="1" dirty="0">
                <a:effectLst/>
                <a:latin typeface="Segoe UI" panose="020B0502040204020203" pitchFamily="34" charset="0"/>
                <a:ea typeface="Open Sans" panose="020B0606030504020204" pitchFamily="34" charset="0"/>
                <a:cs typeface="Segoe UI" panose="020B0502040204020203" pitchFamily="34" charset="0"/>
              </a:rPr>
              <a:t>Mazdoor Haazir</a:t>
            </a:r>
            <a:r>
              <a:rPr lang="en-US" sz="2200" dirty="0">
                <a:effectLst/>
                <a:latin typeface="Segoe UI" panose="020B0502040204020203" pitchFamily="34" charset="0"/>
                <a:ea typeface="Open Sans" panose="020B0606030504020204" pitchFamily="34" charset="0"/>
                <a:cs typeface="Segoe UI" panose="020B0502040204020203" pitchFamily="34" charset="0"/>
              </a:rPr>
              <a:t>” is to develop a platform for the people who are struggling to find good Mistry’s and Labors to build their house. There is not any online platform where we can find them and hire them (locally in Pakistan).</a:t>
            </a:r>
          </a:p>
          <a:p>
            <a:pPr algn="just"/>
            <a:endParaRPr lang="en-US" sz="2200" dirty="0">
              <a:latin typeface="Segoe UI" panose="020B0502040204020203" pitchFamily="34" charset="0"/>
              <a:ea typeface="Open Sans" panose="020B0606030504020204" pitchFamily="34" charset="0"/>
              <a:cs typeface="Segoe UI" panose="020B0502040204020203" pitchFamily="34" charset="0"/>
            </a:endParaRPr>
          </a:p>
          <a:p>
            <a:pPr algn="just"/>
            <a:r>
              <a:rPr lang="en-US" sz="2200" dirty="0">
                <a:effectLst/>
                <a:latin typeface="Segoe UI" panose="020B0502040204020203" pitchFamily="34" charset="0"/>
                <a:ea typeface="Open Sans" panose="020B0606030504020204" pitchFamily="34" charset="0"/>
                <a:cs typeface="Segoe UI" panose="020B0502040204020203" pitchFamily="34" charset="0"/>
              </a:rPr>
              <a:t>“</a:t>
            </a:r>
            <a:r>
              <a:rPr lang="en-US" sz="2200" b="1" dirty="0">
                <a:effectLst/>
                <a:latin typeface="Segoe UI" panose="020B0502040204020203" pitchFamily="34" charset="0"/>
                <a:ea typeface="Open Sans" panose="020B0606030504020204" pitchFamily="34" charset="0"/>
                <a:cs typeface="Segoe UI" panose="020B0502040204020203" pitchFamily="34" charset="0"/>
              </a:rPr>
              <a:t>Mazdoor Haazir</a:t>
            </a:r>
            <a:r>
              <a:rPr lang="en-US" sz="2200" dirty="0">
                <a:effectLst/>
                <a:latin typeface="Segoe UI" panose="020B0502040204020203" pitchFamily="34" charset="0"/>
                <a:ea typeface="Open Sans" panose="020B0606030504020204" pitchFamily="34" charset="0"/>
                <a:cs typeface="Segoe UI" panose="020B0502040204020203" pitchFamily="34" charset="0"/>
              </a:rPr>
              <a:t>” is a platform that connects customers to the skilled, experienced and reliable service professionals in their own locality. “Mazdoor Haazir” is the one-stop destination for all areas needs which includes cemetery, concrete laborers at your doorstep.</a:t>
            </a:r>
          </a:p>
          <a:p>
            <a:pPr algn="just"/>
            <a:endParaRPr lang="en-US" sz="220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p:cNvSpPr/>
          <p:nvPr/>
        </p:nvSpPr>
        <p:spPr>
          <a:xfrm>
            <a:off x="2286000" y="3342783"/>
            <a:ext cx="4572000" cy="404598"/>
          </a:xfrm>
          <a:prstGeom prst="rect">
            <a:avLst/>
          </a:prstGeom>
        </p:spPr>
        <p:txBody>
          <a:bodyPr>
            <a:spAutoFit/>
          </a:bodyPr>
          <a:lstStyle/>
          <a:p>
            <a:pPr marL="988694" marR="981710" indent="8890" algn="ctr">
              <a:lnSpc>
                <a:spcPct val="125000"/>
              </a:lnSpc>
              <a:spcBef>
                <a:spcPts val="100"/>
              </a:spcBef>
            </a:pPr>
            <a:endParaRPr lang="en-US" dirty="0">
              <a:latin typeface="Arial"/>
              <a:cs typeface="Arial"/>
            </a:endParaRPr>
          </a:p>
        </p:txBody>
      </p:sp>
      <p:sp>
        <p:nvSpPr>
          <p:cNvPr id="11" name="Rectangle 10"/>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text&#10;&#10;Description automatically generated">
            <a:extLst>
              <a:ext uri="{FF2B5EF4-FFF2-40B4-BE49-F238E27FC236}">
                <a16:creationId xmlns:a16="http://schemas.microsoft.com/office/drawing/2014/main" id="{A57EAC2D-E294-4D95-A329-3F017D9DE4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255" y="5796087"/>
            <a:ext cx="2249518" cy="961946"/>
          </a:xfrm>
          <a:prstGeom prst="rect">
            <a:avLst/>
          </a:prstGeom>
        </p:spPr>
      </p:pic>
      <p:pic>
        <p:nvPicPr>
          <p:cNvPr id="12" name="Picture 11" descr="Logo&#10;&#10;Description automatically generated">
            <a:extLst>
              <a:ext uri="{FF2B5EF4-FFF2-40B4-BE49-F238E27FC236}">
                <a16:creationId xmlns:a16="http://schemas.microsoft.com/office/drawing/2014/main" id="{FE161078-0482-4499-814E-25BC0CF607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6705" y="5203967"/>
            <a:ext cx="2649522" cy="2146186"/>
          </a:xfrm>
          <a:prstGeom prst="rect">
            <a:avLst/>
          </a:prstGeom>
        </p:spPr>
      </p:pic>
    </p:spTree>
    <p:extLst>
      <p:ext uri="{BB962C8B-B14F-4D97-AF65-F5344CB8AC3E}">
        <p14:creationId xmlns:p14="http://schemas.microsoft.com/office/powerpoint/2010/main" val="3790990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79676" y="556485"/>
            <a:ext cx="8077200" cy="707886"/>
          </a:xfrm>
          <a:prstGeom prst="rect">
            <a:avLst/>
          </a:prstGeom>
          <a:noFill/>
        </p:spPr>
        <p:txBody>
          <a:bodyPr wrap="square" rtlCol="0">
            <a:spAutoFit/>
          </a:bodyPr>
          <a:lstStyle/>
          <a:p>
            <a:pPr algn="ctr"/>
            <a:r>
              <a:rPr lang="en-GB" sz="4000" b="1" dirty="0">
                <a:latin typeface="Segoe UI" panose="020B0502040204020203" pitchFamily="34" charset="0"/>
                <a:cs typeface="Segoe UI" panose="020B0502040204020203" pitchFamily="34" charset="0"/>
              </a:rPr>
              <a:t>Problem Statement</a:t>
            </a:r>
          </a:p>
        </p:txBody>
      </p:sp>
      <p:sp>
        <p:nvSpPr>
          <p:cNvPr id="2" name="Rectangle 1"/>
          <p:cNvSpPr/>
          <p:nvPr/>
        </p:nvSpPr>
        <p:spPr>
          <a:xfrm>
            <a:off x="609600" y="1529604"/>
            <a:ext cx="7847276" cy="3477875"/>
          </a:xfrm>
          <a:prstGeom prst="rect">
            <a:avLst/>
          </a:prstGeom>
        </p:spPr>
        <p:txBody>
          <a:bodyPr wrap="square">
            <a:spAutoFit/>
          </a:bodyPr>
          <a:lstStyle/>
          <a:p>
            <a:pPr algn="just"/>
            <a:r>
              <a:rPr lang="en-US" sz="2200" dirty="0">
                <a:effectLst/>
                <a:latin typeface="Segoe UI" panose="020B0502040204020203" pitchFamily="34" charset="0"/>
                <a:ea typeface="Open Sans" panose="020B0606030504020204" pitchFamily="34" charset="0"/>
                <a:cs typeface="Segoe UI" panose="020B0502040204020203" pitchFamily="34" charset="0"/>
              </a:rPr>
              <a:t>Traditionally if we need any labor and workers to build our house or to paint our house, we usually try to find these workers using different sources (from friends and relatives). </a:t>
            </a:r>
          </a:p>
          <a:p>
            <a:pPr algn="just"/>
            <a:endParaRPr lang="en-US" sz="2200" dirty="0">
              <a:latin typeface="Segoe UI" panose="020B0502040204020203" pitchFamily="34" charset="0"/>
              <a:ea typeface="Open Sans" panose="020B0606030504020204" pitchFamily="34" charset="0"/>
              <a:cs typeface="Segoe UI" panose="020B0502040204020203" pitchFamily="34" charset="0"/>
            </a:endParaRPr>
          </a:p>
          <a:p>
            <a:pPr algn="just"/>
            <a:r>
              <a:rPr lang="en-US" sz="2200" dirty="0">
                <a:effectLst/>
                <a:latin typeface="Segoe UI" panose="020B0502040204020203" pitchFamily="34" charset="0"/>
                <a:ea typeface="Open Sans" panose="020B0606030504020204" pitchFamily="34" charset="0"/>
                <a:cs typeface="Segoe UI" panose="020B0502040204020203" pitchFamily="34" charset="0"/>
              </a:rPr>
              <a:t>There is no such platform where we can find them, in search of work they (mistris and workers) sit around the road corners and outside the local hotels to find the work and these spots are quite limited and most of the people don’t know about these spots.</a:t>
            </a:r>
          </a:p>
          <a:p>
            <a:pPr algn="just"/>
            <a:endParaRPr lang="en-US" sz="2200" b="0" i="0" dirty="0">
              <a:effectLst/>
              <a:latin typeface="Segoe UI" panose="020B0502040204020203" pitchFamily="34" charset="0"/>
              <a:cs typeface="Segoe UI" panose="020B0502040204020203" pitchFamily="34" charset="0"/>
            </a:endParaRPr>
          </a:p>
        </p:txBody>
      </p:sp>
      <p:sp>
        <p:nvSpPr>
          <p:cNvPr id="13" name="Rectangle 12"/>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Logo&#10;&#10;Description automatically generated">
            <a:extLst>
              <a:ext uri="{FF2B5EF4-FFF2-40B4-BE49-F238E27FC236}">
                <a16:creationId xmlns:a16="http://schemas.microsoft.com/office/drawing/2014/main" id="{3305F958-B041-4A48-9FDA-E5CB6A0DFE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6705" y="5203967"/>
            <a:ext cx="2649522" cy="2146186"/>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3AF7ECB3-172C-4359-AD8F-F609BAA505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1255" y="5796087"/>
            <a:ext cx="2249518" cy="961946"/>
          </a:xfrm>
          <a:prstGeom prst="rect">
            <a:avLst/>
          </a:prstGeom>
        </p:spPr>
      </p:pic>
    </p:spTree>
    <p:extLst>
      <p:ext uri="{BB962C8B-B14F-4D97-AF65-F5344CB8AC3E}">
        <p14:creationId xmlns:p14="http://schemas.microsoft.com/office/powerpoint/2010/main" val="148736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286000" y="580243"/>
            <a:ext cx="4916606" cy="707886"/>
          </a:xfrm>
          <a:prstGeom prst="rect">
            <a:avLst/>
          </a:prstGeom>
          <a:noFill/>
        </p:spPr>
        <p:txBody>
          <a:bodyPr wrap="square" rtlCol="0">
            <a:spAutoFit/>
          </a:bodyPr>
          <a:lstStyle/>
          <a:p>
            <a:r>
              <a:rPr lang="en-GB" sz="4000" b="1" dirty="0">
                <a:latin typeface="Segoe UI" panose="020B0502040204020203" pitchFamily="34" charset="0"/>
                <a:cs typeface="Segoe UI" panose="020B0502040204020203" pitchFamily="34" charset="0"/>
              </a:rPr>
              <a:t>Proposed Solution</a:t>
            </a:r>
          </a:p>
        </p:txBody>
      </p:sp>
      <p:sp>
        <p:nvSpPr>
          <p:cNvPr id="2" name="Rectangle 1"/>
          <p:cNvSpPr/>
          <p:nvPr/>
        </p:nvSpPr>
        <p:spPr>
          <a:xfrm>
            <a:off x="874594" y="1781331"/>
            <a:ext cx="7391400" cy="2123658"/>
          </a:xfrm>
          <a:prstGeom prst="rect">
            <a:avLst/>
          </a:prstGeom>
        </p:spPr>
        <p:txBody>
          <a:bodyPr wrap="square">
            <a:spAutoFit/>
          </a:bodyPr>
          <a:lstStyle/>
          <a:p>
            <a:pPr algn="just"/>
            <a:r>
              <a:rPr lang="en-US" sz="2200" dirty="0">
                <a:latin typeface="Segoe UI" panose="020B0502040204020203" pitchFamily="34" charset="0"/>
                <a:ea typeface="Open Sans" panose="020B0606030504020204" pitchFamily="34" charset="0"/>
                <a:cs typeface="Segoe UI" panose="020B0502040204020203" pitchFamily="34" charset="0"/>
              </a:rPr>
              <a:t>D</a:t>
            </a:r>
            <a:r>
              <a:rPr lang="en-US" sz="2200" dirty="0">
                <a:effectLst/>
                <a:latin typeface="Segoe UI" panose="020B0502040204020203" pitchFamily="34" charset="0"/>
                <a:ea typeface="Open Sans" panose="020B0606030504020204" pitchFamily="34" charset="0"/>
                <a:cs typeface="Segoe UI" panose="020B0502040204020203" pitchFamily="34" charset="0"/>
              </a:rPr>
              <a:t>evelop a platform (website) namely </a:t>
            </a:r>
            <a:r>
              <a:rPr lang="en-US" sz="2200" b="1" dirty="0">
                <a:effectLst/>
                <a:latin typeface="Segoe UI" panose="020B0502040204020203" pitchFamily="34" charset="0"/>
                <a:ea typeface="Open Sans" panose="020B0606030504020204" pitchFamily="34" charset="0"/>
                <a:cs typeface="Segoe UI" panose="020B0502040204020203" pitchFamily="34" charset="0"/>
              </a:rPr>
              <a:t>“Mazdoor Haazir” </a:t>
            </a:r>
            <a:r>
              <a:rPr lang="en-US" sz="2200" dirty="0">
                <a:effectLst/>
                <a:latin typeface="Segoe UI" panose="020B0502040204020203" pitchFamily="34" charset="0"/>
                <a:ea typeface="Open Sans" panose="020B0606030504020204" pitchFamily="34" charset="0"/>
                <a:cs typeface="Segoe UI" panose="020B0502040204020203" pitchFamily="34" charset="0"/>
              </a:rPr>
              <a:t>for the mistris and labors where they can get the work opportunities by just registering on the platform and the users will hire them according to their needs. </a:t>
            </a:r>
          </a:p>
          <a:p>
            <a:pPr algn="just"/>
            <a:endParaRPr lang="en-US" sz="2200" dirty="0">
              <a:effectLst/>
              <a:latin typeface="Segoe UI" panose="020B0502040204020203" pitchFamily="34" charset="0"/>
              <a:ea typeface="Open Sans" panose="020B0606030504020204" pitchFamily="34" charset="0"/>
              <a:cs typeface="Segoe UI" panose="020B0502040204020203" pitchFamily="34" charset="0"/>
            </a:endParaRPr>
          </a:p>
          <a:p>
            <a:pPr algn="just"/>
            <a:endParaRPr lang="en-US" sz="2200" b="0" i="0" dirty="0">
              <a:effectLst/>
              <a:latin typeface="Segoe UI" panose="020B0502040204020203" pitchFamily="34" charset="0"/>
              <a:ea typeface="Open Sans" panose="020B0606030504020204" pitchFamily="34" charset="0"/>
              <a:cs typeface="Segoe UI" panose="020B0502040204020203" pitchFamily="34" charset="0"/>
            </a:endParaRPr>
          </a:p>
        </p:txBody>
      </p:sp>
      <p:sp>
        <p:nvSpPr>
          <p:cNvPr id="13" name="Rectangle 12"/>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text&#10;&#10;Description automatically generated">
            <a:extLst>
              <a:ext uri="{FF2B5EF4-FFF2-40B4-BE49-F238E27FC236}">
                <a16:creationId xmlns:a16="http://schemas.microsoft.com/office/drawing/2014/main" id="{5B23584B-8F2C-4B0A-8A87-CD6E22BFC5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255" y="5796087"/>
            <a:ext cx="2249518" cy="961946"/>
          </a:xfrm>
          <a:prstGeom prst="rect">
            <a:avLst/>
          </a:prstGeom>
        </p:spPr>
      </p:pic>
      <p:pic>
        <p:nvPicPr>
          <p:cNvPr id="10" name="Picture 9" descr="Logo&#10;&#10;Description automatically generated">
            <a:extLst>
              <a:ext uri="{FF2B5EF4-FFF2-40B4-BE49-F238E27FC236}">
                <a16:creationId xmlns:a16="http://schemas.microsoft.com/office/drawing/2014/main" id="{72E7C448-B324-42AB-B1B6-29EBD834AD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6705" y="5203967"/>
            <a:ext cx="2649522" cy="2146186"/>
          </a:xfrm>
          <a:prstGeom prst="rect">
            <a:avLst/>
          </a:prstGeom>
        </p:spPr>
      </p:pic>
    </p:spTree>
    <p:extLst>
      <p:ext uri="{BB962C8B-B14F-4D97-AF65-F5344CB8AC3E}">
        <p14:creationId xmlns:p14="http://schemas.microsoft.com/office/powerpoint/2010/main" val="54697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257" y="486801"/>
            <a:ext cx="8839200" cy="707886"/>
          </a:xfrm>
          <a:prstGeom prst="rect">
            <a:avLst/>
          </a:prstGeom>
          <a:noFill/>
        </p:spPr>
        <p:txBody>
          <a:bodyPr wrap="square" rtlCol="0">
            <a:spAutoFit/>
          </a:bodyPr>
          <a:lstStyle/>
          <a:p>
            <a:pPr algn="ctr"/>
            <a:r>
              <a:rPr lang="en-GB" sz="4000" b="1" dirty="0">
                <a:latin typeface="Segoe UI" panose="020B0502040204020203" pitchFamily="34" charset="0"/>
                <a:cs typeface="Segoe UI" panose="020B0502040204020203" pitchFamily="34" charset="0"/>
              </a:rPr>
              <a:t>Benefits</a:t>
            </a:r>
          </a:p>
        </p:txBody>
      </p:sp>
      <p:sp>
        <p:nvSpPr>
          <p:cNvPr id="11" name="Rectangle 10"/>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text&#10;&#10;Description automatically generated">
            <a:extLst>
              <a:ext uri="{FF2B5EF4-FFF2-40B4-BE49-F238E27FC236}">
                <a16:creationId xmlns:a16="http://schemas.microsoft.com/office/drawing/2014/main" id="{FF20CFBB-B0D4-47B0-8252-7F47C7E36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255" y="5796087"/>
            <a:ext cx="2249518" cy="961946"/>
          </a:xfrm>
          <a:prstGeom prst="rect">
            <a:avLst/>
          </a:prstGeom>
        </p:spPr>
      </p:pic>
      <p:pic>
        <p:nvPicPr>
          <p:cNvPr id="10" name="Picture 9" descr="Logo&#10;&#10;Description automatically generated">
            <a:extLst>
              <a:ext uri="{FF2B5EF4-FFF2-40B4-BE49-F238E27FC236}">
                <a16:creationId xmlns:a16="http://schemas.microsoft.com/office/drawing/2014/main" id="{8D695F68-30DD-49E9-A8DA-173F6955D1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6705" y="5203967"/>
            <a:ext cx="2649522" cy="2146186"/>
          </a:xfrm>
          <a:prstGeom prst="rect">
            <a:avLst/>
          </a:prstGeom>
        </p:spPr>
      </p:pic>
      <p:sp>
        <p:nvSpPr>
          <p:cNvPr id="12" name="TextBox 11">
            <a:extLst>
              <a:ext uri="{FF2B5EF4-FFF2-40B4-BE49-F238E27FC236}">
                <a16:creationId xmlns:a16="http://schemas.microsoft.com/office/drawing/2014/main" id="{A1CF2B3C-B905-4193-B3CA-9F4ADC4DB6FF}"/>
              </a:ext>
            </a:extLst>
          </p:cNvPr>
          <p:cNvSpPr txBox="1"/>
          <p:nvPr/>
        </p:nvSpPr>
        <p:spPr>
          <a:xfrm>
            <a:off x="914400" y="1183814"/>
            <a:ext cx="7772400" cy="2957028"/>
          </a:xfrm>
          <a:prstGeom prst="rect">
            <a:avLst/>
          </a:prstGeom>
          <a:noFill/>
        </p:spPr>
        <p:txBody>
          <a:bodyPr wrap="square">
            <a:spAutoFit/>
          </a:bodyPr>
          <a:lstStyle/>
          <a:p>
            <a:pPr marL="457200" marR="0" indent="-457200">
              <a:lnSpc>
                <a:spcPct val="107000"/>
              </a:lnSpc>
              <a:spcBef>
                <a:spcPts val="0"/>
              </a:spcBef>
              <a:spcAft>
                <a:spcPts val="800"/>
              </a:spcAft>
              <a:buFont typeface="Arial" panose="020B0604020202020204" pitchFamily="34" charset="0"/>
              <a:buChar char="•"/>
            </a:pPr>
            <a:endParaRPr lang="en-US" sz="2400" b="1" dirty="0">
              <a:latin typeface="Open Sans" panose="020B0606030504020204" pitchFamily="34" charset="0"/>
              <a:ea typeface="Open Sans" panose="020B0606030504020204" pitchFamily="34" charset="0"/>
              <a:cs typeface="Open Sans" panose="020B0606030504020204" pitchFamily="34" charset="0"/>
            </a:endParaRPr>
          </a:p>
          <a:p>
            <a:pPr marL="457200" marR="0" indent="-457200">
              <a:lnSpc>
                <a:spcPct val="107000"/>
              </a:lnSpc>
              <a:spcBef>
                <a:spcPts val="0"/>
              </a:spcBef>
              <a:spcAft>
                <a:spcPts val="800"/>
              </a:spcAft>
              <a:buFont typeface="Arial" panose="020B0604020202020204" pitchFamily="34" charset="0"/>
              <a:buChar char="•"/>
            </a:pPr>
            <a:r>
              <a:rPr lang="en-US" sz="2400" b="1" dirty="0">
                <a:effectLst/>
                <a:latin typeface="Open Sans" panose="020B0606030504020204" pitchFamily="34" charset="0"/>
                <a:ea typeface="Open Sans" panose="020B0606030504020204" pitchFamily="34" charset="0"/>
                <a:cs typeface="Open Sans" panose="020B0606030504020204" pitchFamily="34" charset="0"/>
              </a:rPr>
              <a:t>Solution to Local Problem</a:t>
            </a:r>
          </a:p>
          <a:p>
            <a:pPr marL="457200" marR="0" indent="-457200">
              <a:lnSpc>
                <a:spcPct val="107000"/>
              </a:lnSpc>
              <a:spcBef>
                <a:spcPts val="0"/>
              </a:spcBef>
              <a:spcAft>
                <a:spcPts val="800"/>
              </a:spcAft>
              <a:buFont typeface="Arial" panose="020B0604020202020204" pitchFamily="34" charset="0"/>
              <a:buChar char="•"/>
            </a:pPr>
            <a:r>
              <a:rPr lang="en-US" sz="2400" b="1" dirty="0">
                <a:effectLst/>
                <a:latin typeface="Open Sans" panose="020B0606030504020204" pitchFamily="34" charset="0"/>
                <a:ea typeface="Open Sans" panose="020B0606030504020204" pitchFamily="34" charset="0"/>
                <a:cs typeface="Open Sans" panose="020B0606030504020204" pitchFamily="34" charset="0"/>
              </a:rPr>
              <a:t>No Commission (initially)</a:t>
            </a:r>
          </a:p>
          <a:p>
            <a:pPr marL="457200" marR="0" indent="-457200">
              <a:lnSpc>
                <a:spcPct val="107000"/>
              </a:lnSpc>
              <a:spcBef>
                <a:spcPts val="0"/>
              </a:spcBef>
              <a:spcAft>
                <a:spcPts val="800"/>
              </a:spcAft>
              <a:buFont typeface="Arial" panose="020B0604020202020204" pitchFamily="34" charset="0"/>
              <a:buChar char="•"/>
            </a:pPr>
            <a:r>
              <a:rPr lang="en-US" sz="2400" b="1" dirty="0">
                <a:latin typeface="Open Sans" panose="020B0606030504020204" pitchFamily="34" charset="0"/>
                <a:ea typeface="Open Sans" panose="020B0606030504020204" pitchFamily="34" charset="0"/>
                <a:cs typeface="Open Sans" panose="020B0606030504020204" pitchFamily="34" charset="0"/>
              </a:rPr>
              <a:t>Verified Profiles</a:t>
            </a:r>
          </a:p>
          <a:p>
            <a:pPr marL="457200" marR="0" indent="-457200">
              <a:lnSpc>
                <a:spcPct val="107000"/>
              </a:lnSpc>
              <a:spcBef>
                <a:spcPts val="0"/>
              </a:spcBef>
              <a:spcAft>
                <a:spcPts val="800"/>
              </a:spcAft>
              <a:buFont typeface="Arial" panose="020B0604020202020204" pitchFamily="34" charset="0"/>
              <a:buChar char="•"/>
            </a:pPr>
            <a:r>
              <a:rPr lang="en-US" sz="2400" b="1" dirty="0">
                <a:effectLst/>
                <a:latin typeface="Open Sans" panose="020B0606030504020204" pitchFamily="34" charset="0"/>
                <a:ea typeface="Open Sans" panose="020B0606030504020204" pitchFamily="34" charset="0"/>
                <a:cs typeface="Open Sans" panose="020B0606030504020204" pitchFamily="34" charset="0"/>
              </a:rPr>
              <a:t>Time Saving</a:t>
            </a:r>
          </a:p>
          <a:p>
            <a:pPr marL="457200" marR="0" indent="-457200">
              <a:lnSpc>
                <a:spcPct val="107000"/>
              </a:lnSpc>
              <a:spcBef>
                <a:spcPts val="0"/>
              </a:spcBef>
              <a:spcAft>
                <a:spcPts val="800"/>
              </a:spcAft>
              <a:buFont typeface="Arial" panose="020B0604020202020204" pitchFamily="34" charset="0"/>
              <a:buChar char="•"/>
            </a:pPr>
            <a:r>
              <a:rPr lang="en-US" sz="2400" b="1" dirty="0">
                <a:latin typeface="Open Sans" panose="020B0606030504020204" pitchFamily="34" charset="0"/>
                <a:ea typeface="Open Sans" panose="020B0606030504020204" pitchFamily="34" charset="0"/>
                <a:cs typeface="Open Sans" panose="020B0606030504020204" pitchFamily="34" charset="0"/>
              </a:rPr>
              <a:t>Work opportunities for laborers</a:t>
            </a:r>
            <a:endParaRPr lang="en-US" sz="2400" dirty="0">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03142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631097" y="313193"/>
            <a:ext cx="3881806" cy="707886"/>
          </a:xfrm>
          <a:prstGeom prst="rect">
            <a:avLst/>
          </a:prstGeom>
          <a:noFill/>
        </p:spPr>
        <p:txBody>
          <a:bodyPr wrap="square" rtlCol="0">
            <a:spAutoFit/>
          </a:bodyPr>
          <a:lstStyle/>
          <a:p>
            <a:pPr algn="ctr"/>
            <a:r>
              <a:rPr lang="en-GB" sz="4000" b="1" dirty="0">
                <a:latin typeface="Segoe UI" panose="020B0502040204020203" pitchFamily="34" charset="0"/>
                <a:cs typeface="Segoe UI" panose="020B0502040204020203" pitchFamily="34" charset="0"/>
              </a:rPr>
              <a:t>Competitor</a:t>
            </a:r>
          </a:p>
        </p:txBody>
      </p:sp>
      <p:sp>
        <p:nvSpPr>
          <p:cNvPr id="11" name="Rectangle 10"/>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text&#10;&#10;Description automatically generated">
            <a:extLst>
              <a:ext uri="{FF2B5EF4-FFF2-40B4-BE49-F238E27FC236}">
                <a16:creationId xmlns:a16="http://schemas.microsoft.com/office/drawing/2014/main" id="{6922DCC9-E535-40B3-8162-7DFAC1ADC7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255" y="5796087"/>
            <a:ext cx="2249518" cy="961946"/>
          </a:xfrm>
          <a:prstGeom prst="rect">
            <a:avLst/>
          </a:prstGeom>
        </p:spPr>
      </p:pic>
      <p:pic>
        <p:nvPicPr>
          <p:cNvPr id="10" name="Picture 9" descr="Logo&#10;&#10;Description automatically generated">
            <a:extLst>
              <a:ext uri="{FF2B5EF4-FFF2-40B4-BE49-F238E27FC236}">
                <a16:creationId xmlns:a16="http://schemas.microsoft.com/office/drawing/2014/main" id="{DE30ECAF-72AA-4F4E-81A0-2F63022EAE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6705" y="5203967"/>
            <a:ext cx="2649522" cy="2146186"/>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265377BE-C363-4A5F-8B11-98A176477C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00" y="1059490"/>
            <a:ext cx="8153400" cy="3447811"/>
          </a:xfrm>
          <a:prstGeom prst="rect">
            <a:avLst/>
          </a:prstGeom>
        </p:spPr>
      </p:pic>
      <p:sp>
        <p:nvSpPr>
          <p:cNvPr id="14" name="TextBox 13">
            <a:extLst>
              <a:ext uri="{FF2B5EF4-FFF2-40B4-BE49-F238E27FC236}">
                <a16:creationId xmlns:a16="http://schemas.microsoft.com/office/drawing/2014/main" id="{64C11F04-E6C4-4326-9AC4-70434F01AAFF}"/>
              </a:ext>
            </a:extLst>
          </p:cNvPr>
          <p:cNvSpPr txBox="1"/>
          <p:nvPr/>
        </p:nvSpPr>
        <p:spPr>
          <a:xfrm>
            <a:off x="1752600" y="4765324"/>
            <a:ext cx="5943600" cy="1077218"/>
          </a:xfrm>
          <a:prstGeom prst="rect">
            <a:avLst/>
          </a:prstGeom>
          <a:noFill/>
        </p:spPr>
        <p:txBody>
          <a:bodyPr wrap="square" rtlCol="0">
            <a:spAutoFit/>
          </a:bodyPr>
          <a:lstStyle/>
          <a:p>
            <a:pPr algn="ctr"/>
            <a:r>
              <a:rPr lang="en-GB" sz="2800" dirty="0">
                <a:latin typeface="Segoe UI" panose="020B0502040204020203" pitchFamily="34" charset="0"/>
                <a:cs typeface="Segoe UI" panose="020B0502040204020203" pitchFamily="34" charset="0"/>
              </a:rPr>
              <a:t>Source: </a:t>
            </a:r>
            <a:r>
              <a:rPr lang="en-GB" sz="2800" dirty="0">
                <a:latin typeface="Segoe UI" panose="020B0502040204020203" pitchFamily="34" charset="0"/>
                <a:cs typeface="Segoe UI" panose="020B0502040204020203" pitchFamily="34" charset="0"/>
                <a:hlinkClick r:id="rId6"/>
              </a:rPr>
              <a:t>https://mazdooronline.pk/</a:t>
            </a:r>
            <a:endParaRPr lang="en-GB" sz="2800" dirty="0">
              <a:latin typeface="Segoe UI" panose="020B0502040204020203" pitchFamily="34" charset="0"/>
              <a:cs typeface="Segoe UI" panose="020B0502040204020203" pitchFamily="34" charset="0"/>
            </a:endParaRPr>
          </a:p>
          <a:p>
            <a:endParaRPr lang="en-GB" sz="3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27032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279633" y="488788"/>
            <a:ext cx="4581322" cy="707886"/>
          </a:xfrm>
          <a:prstGeom prst="rect">
            <a:avLst/>
          </a:prstGeom>
          <a:noFill/>
        </p:spPr>
        <p:txBody>
          <a:bodyPr wrap="square" rtlCol="0">
            <a:spAutoFit/>
          </a:bodyPr>
          <a:lstStyle/>
          <a:p>
            <a:pPr algn="ctr"/>
            <a:r>
              <a:rPr lang="en-GB" sz="4000" b="1" dirty="0">
                <a:latin typeface="Segoe UI" panose="020B0502040204020203" pitchFamily="34" charset="0"/>
                <a:cs typeface="Segoe UI" panose="020B0502040204020203" pitchFamily="34" charset="0"/>
              </a:rPr>
              <a:t>Competitor Vs Us</a:t>
            </a:r>
          </a:p>
        </p:txBody>
      </p:sp>
      <p:sp>
        <p:nvSpPr>
          <p:cNvPr id="11" name="Rectangle 10"/>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text&#10;&#10;Description automatically generated">
            <a:extLst>
              <a:ext uri="{FF2B5EF4-FFF2-40B4-BE49-F238E27FC236}">
                <a16:creationId xmlns:a16="http://schemas.microsoft.com/office/drawing/2014/main" id="{6922DCC9-E535-40B3-8162-7DFAC1ADC7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255" y="5796087"/>
            <a:ext cx="2249518" cy="961946"/>
          </a:xfrm>
          <a:prstGeom prst="rect">
            <a:avLst/>
          </a:prstGeom>
        </p:spPr>
      </p:pic>
      <p:pic>
        <p:nvPicPr>
          <p:cNvPr id="10" name="Picture 9" descr="Logo&#10;&#10;Description automatically generated">
            <a:extLst>
              <a:ext uri="{FF2B5EF4-FFF2-40B4-BE49-F238E27FC236}">
                <a16:creationId xmlns:a16="http://schemas.microsoft.com/office/drawing/2014/main" id="{DE30ECAF-72AA-4F4E-81A0-2F63022EAE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6705" y="5203967"/>
            <a:ext cx="2649522" cy="2146186"/>
          </a:xfrm>
          <a:prstGeom prst="rect">
            <a:avLst/>
          </a:prstGeom>
        </p:spPr>
      </p:pic>
      <p:sp>
        <p:nvSpPr>
          <p:cNvPr id="14" name="TextBox 13">
            <a:extLst>
              <a:ext uri="{FF2B5EF4-FFF2-40B4-BE49-F238E27FC236}">
                <a16:creationId xmlns:a16="http://schemas.microsoft.com/office/drawing/2014/main" id="{64C11F04-E6C4-4326-9AC4-70434F01AAFF}"/>
              </a:ext>
            </a:extLst>
          </p:cNvPr>
          <p:cNvSpPr txBox="1"/>
          <p:nvPr/>
        </p:nvSpPr>
        <p:spPr>
          <a:xfrm>
            <a:off x="381440" y="1433823"/>
            <a:ext cx="4581322" cy="387798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GB" sz="2800" dirty="0">
                <a:latin typeface="Segoe UI" panose="020B0502040204020203" pitchFamily="34" charset="0"/>
                <a:cs typeface="Segoe UI" panose="020B0502040204020203" pitchFamily="34" charset="0"/>
              </a:rPr>
              <a:t>No concept of hiring</a:t>
            </a:r>
          </a:p>
          <a:p>
            <a:pPr marL="457200" indent="-457200">
              <a:lnSpc>
                <a:spcPct val="150000"/>
              </a:lnSpc>
              <a:buFont typeface="Arial" panose="020B0604020202020204" pitchFamily="34" charset="0"/>
              <a:buChar char="•"/>
            </a:pPr>
            <a:r>
              <a:rPr lang="en-GB" sz="2800" dirty="0">
                <a:latin typeface="Segoe UI" panose="020B0502040204020203" pitchFamily="34" charset="0"/>
                <a:cs typeface="Segoe UI" panose="020B0502040204020203" pitchFamily="34" charset="0"/>
              </a:rPr>
              <a:t>No direct link with labour</a:t>
            </a:r>
          </a:p>
          <a:p>
            <a:pPr marL="457200" indent="-457200">
              <a:lnSpc>
                <a:spcPct val="150000"/>
              </a:lnSpc>
              <a:buFont typeface="Arial" panose="020B0604020202020204" pitchFamily="34" charset="0"/>
              <a:buChar char="•"/>
            </a:pPr>
            <a:r>
              <a:rPr lang="en-GB" sz="2800" dirty="0">
                <a:latin typeface="Segoe UI" panose="020B0502040204020203" pitchFamily="34" charset="0"/>
                <a:cs typeface="Segoe UI" panose="020B0502040204020203" pitchFamily="34" charset="0"/>
              </a:rPr>
              <a:t>General purpose website</a:t>
            </a:r>
          </a:p>
          <a:p>
            <a:pPr marL="457200" indent="-457200">
              <a:lnSpc>
                <a:spcPct val="150000"/>
              </a:lnSpc>
              <a:buFont typeface="Arial" panose="020B0604020202020204" pitchFamily="34" charset="0"/>
              <a:buChar char="•"/>
            </a:pPr>
            <a:r>
              <a:rPr lang="en-GB" sz="2800" dirty="0">
                <a:latin typeface="Segoe UI" panose="020B0502040204020203" pitchFamily="34" charset="0"/>
                <a:cs typeface="Segoe UI" panose="020B0502040204020203" pitchFamily="34" charset="0"/>
              </a:rPr>
              <a:t>Time consuming</a:t>
            </a:r>
          </a:p>
          <a:p>
            <a:pPr algn="ctr"/>
            <a:endParaRPr lang="en-GB" sz="3600" dirty="0">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9E4F1214-1569-4E7D-B0A7-FD92013EBBAE}"/>
              </a:ext>
            </a:extLst>
          </p:cNvPr>
          <p:cNvSpPr txBox="1"/>
          <p:nvPr/>
        </p:nvSpPr>
        <p:spPr>
          <a:xfrm>
            <a:off x="4962762" y="1498014"/>
            <a:ext cx="4186930" cy="430887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GB" sz="2800" dirty="0">
                <a:latin typeface="Segoe UI" panose="020B0502040204020203" pitchFamily="34" charset="0"/>
                <a:cs typeface="Segoe UI" panose="020B0502040204020203" pitchFamily="34" charset="0"/>
              </a:rPr>
              <a:t>Concept of hiring</a:t>
            </a:r>
          </a:p>
          <a:p>
            <a:pPr marL="457200" indent="-457200">
              <a:lnSpc>
                <a:spcPct val="150000"/>
              </a:lnSpc>
              <a:buFont typeface="Arial" panose="020B0604020202020204" pitchFamily="34" charset="0"/>
              <a:buChar char="•"/>
            </a:pPr>
            <a:r>
              <a:rPr lang="en-GB" sz="2800" dirty="0">
                <a:latin typeface="Segoe UI" panose="020B0502040204020203" pitchFamily="34" charset="0"/>
                <a:cs typeface="Segoe UI" panose="020B0502040204020203" pitchFamily="34" charset="0"/>
              </a:rPr>
              <a:t>Search specific area</a:t>
            </a:r>
          </a:p>
          <a:p>
            <a:pPr marL="457200" indent="-457200">
              <a:lnSpc>
                <a:spcPct val="150000"/>
              </a:lnSpc>
              <a:buFont typeface="Arial" panose="020B0604020202020204" pitchFamily="34" charset="0"/>
              <a:buChar char="•"/>
            </a:pPr>
            <a:r>
              <a:rPr lang="en-GB" sz="2800" dirty="0">
                <a:latin typeface="Segoe UI" panose="020B0502040204020203" pitchFamily="34" charset="0"/>
                <a:cs typeface="Segoe UI" panose="020B0502040204020203" pitchFamily="34" charset="0"/>
              </a:rPr>
              <a:t>Labour profiles</a:t>
            </a:r>
          </a:p>
          <a:p>
            <a:pPr marL="457200" indent="-457200">
              <a:lnSpc>
                <a:spcPct val="150000"/>
              </a:lnSpc>
              <a:buFont typeface="Arial" panose="020B0604020202020204" pitchFamily="34" charset="0"/>
              <a:buChar char="•"/>
            </a:pPr>
            <a:r>
              <a:rPr lang="en-GB" sz="2800" dirty="0">
                <a:latin typeface="Segoe UI" panose="020B0502040204020203" pitchFamily="34" charset="0"/>
                <a:cs typeface="Segoe UI" panose="020B0502040204020203" pitchFamily="34" charset="0"/>
              </a:rPr>
              <a:t>Targeted Market</a:t>
            </a:r>
          </a:p>
          <a:p>
            <a:pPr marL="457200" indent="-457200">
              <a:lnSpc>
                <a:spcPct val="150000"/>
              </a:lnSpc>
              <a:buFont typeface="Arial" panose="020B0604020202020204" pitchFamily="34" charset="0"/>
              <a:buChar char="•"/>
            </a:pPr>
            <a:r>
              <a:rPr lang="en-GB" sz="2800" dirty="0">
                <a:latin typeface="Segoe UI" panose="020B0502040204020203" pitchFamily="34" charset="0"/>
                <a:cs typeface="Segoe UI" panose="020B0502040204020203" pitchFamily="34" charset="0"/>
              </a:rPr>
              <a:t>Rating Concept </a:t>
            </a:r>
          </a:p>
          <a:p>
            <a:pPr marL="457200" indent="-457200">
              <a:buFont typeface="Arial" panose="020B0604020202020204" pitchFamily="34" charset="0"/>
              <a:buChar char="•"/>
            </a:pPr>
            <a:endParaRPr lang="en-GB" sz="2800" dirty="0">
              <a:latin typeface="Segoe UI" panose="020B0502040204020203" pitchFamily="34" charset="0"/>
              <a:cs typeface="Segoe UI" panose="020B0502040204020203" pitchFamily="34" charset="0"/>
            </a:endParaRPr>
          </a:p>
          <a:p>
            <a:pPr algn="ctr"/>
            <a:endParaRPr lang="en-GB" sz="3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48626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3137" y="304800"/>
            <a:ext cx="7854314" cy="707886"/>
          </a:xfrm>
          <a:prstGeom prst="rect">
            <a:avLst/>
          </a:prstGeom>
          <a:noFill/>
        </p:spPr>
        <p:txBody>
          <a:bodyPr wrap="square" rtlCol="0">
            <a:spAutoFit/>
          </a:bodyPr>
          <a:lstStyle/>
          <a:p>
            <a:pPr algn="ctr"/>
            <a:r>
              <a:rPr lang="en-GB" sz="4000" b="1" dirty="0">
                <a:latin typeface="Segoe UI" panose="020B0502040204020203" pitchFamily="34" charset="0"/>
                <a:cs typeface="Segoe UI" panose="020B0502040204020203" pitchFamily="34" charset="0"/>
              </a:rPr>
              <a:t>Domain</a:t>
            </a:r>
          </a:p>
        </p:txBody>
      </p:sp>
      <p:sp>
        <p:nvSpPr>
          <p:cNvPr id="11" name="Rectangle 10"/>
          <p:cNvSpPr/>
          <p:nvPr/>
        </p:nvSpPr>
        <p:spPr>
          <a:xfrm>
            <a:off x="0" y="5678266"/>
            <a:ext cx="9140588" cy="117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text&#10;&#10;Description automatically generated">
            <a:extLst>
              <a:ext uri="{FF2B5EF4-FFF2-40B4-BE49-F238E27FC236}">
                <a16:creationId xmlns:a16="http://schemas.microsoft.com/office/drawing/2014/main" id="{B27B3C44-C5ED-4DCA-82FD-1B6C3C950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255" y="5796087"/>
            <a:ext cx="2249518" cy="961946"/>
          </a:xfrm>
          <a:prstGeom prst="rect">
            <a:avLst/>
          </a:prstGeom>
        </p:spPr>
      </p:pic>
      <p:pic>
        <p:nvPicPr>
          <p:cNvPr id="10" name="Picture 9" descr="Logo&#10;&#10;Description automatically generated">
            <a:extLst>
              <a:ext uri="{FF2B5EF4-FFF2-40B4-BE49-F238E27FC236}">
                <a16:creationId xmlns:a16="http://schemas.microsoft.com/office/drawing/2014/main" id="{ED39AA92-F4F1-44C9-AADF-7EDCF4D8E5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6705" y="5203967"/>
            <a:ext cx="2649522" cy="2146186"/>
          </a:xfrm>
          <a:prstGeom prst="rect">
            <a:avLst/>
          </a:prstGeom>
        </p:spPr>
      </p:pic>
      <p:pic>
        <p:nvPicPr>
          <p:cNvPr id="12" name="Picture 11" descr="Graphical user interface, text, application, chat or text message&#10;&#10;Description automatically generated">
            <a:extLst>
              <a:ext uri="{FF2B5EF4-FFF2-40B4-BE49-F238E27FC236}">
                <a16:creationId xmlns:a16="http://schemas.microsoft.com/office/drawing/2014/main" id="{345E7056-6E71-40FE-B6E0-DFED480F9D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1293" y="1339659"/>
            <a:ext cx="5318002" cy="3805397"/>
          </a:xfrm>
          <a:prstGeom prst="rect">
            <a:avLst/>
          </a:prstGeom>
        </p:spPr>
      </p:pic>
    </p:spTree>
    <p:extLst>
      <p:ext uri="{BB962C8B-B14F-4D97-AF65-F5344CB8AC3E}">
        <p14:creationId xmlns:p14="http://schemas.microsoft.com/office/powerpoint/2010/main" val="1092487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5928</TotalTime>
  <Words>553</Words>
  <Application>Microsoft Office PowerPoint</Application>
  <PresentationFormat>On-screen Show (4:3)</PresentationFormat>
  <Paragraphs>84</Paragraphs>
  <Slides>14</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Arial</vt:lpstr>
      <vt:lpstr>Arial Black</vt:lpstr>
      <vt:lpstr>Calibri</vt:lpstr>
      <vt:lpstr>Calibri Light</vt:lpstr>
      <vt:lpstr>Open Sans</vt:lpstr>
      <vt:lpstr>Segoe UI</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FARAZ</dc:creator>
  <cp:lastModifiedBy>CSC18F094</cp:lastModifiedBy>
  <cp:revision>337</cp:revision>
  <dcterms:created xsi:type="dcterms:W3CDTF">2014-08-30T06:36:32Z</dcterms:created>
  <dcterms:modified xsi:type="dcterms:W3CDTF">2022-04-17T15:50:11Z</dcterms:modified>
</cp:coreProperties>
</file>