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6"/>
  </p:notesMasterIdLst>
  <p:handoutMasterIdLst>
    <p:handoutMasterId r:id="rId17"/>
  </p:handoutMasterIdLst>
  <p:sldIdLst>
    <p:sldId id="348" r:id="rId3"/>
    <p:sldId id="338" r:id="rId4"/>
    <p:sldId id="339" r:id="rId5"/>
    <p:sldId id="340" r:id="rId6"/>
    <p:sldId id="341" r:id="rId7"/>
    <p:sldId id="352" r:id="rId8"/>
    <p:sldId id="353" r:id="rId9"/>
    <p:sldId id="354" r:id="rId10"/>
    <p:sldId id="355" r:id="rId11"/>
    <p:sldId id="343" r:id="rId12"/>
    <p:sldId id="349" r:id="rId13"/>
    <p:sldId id="346" r:id="rId14"/>
    <p:sldId id="34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CE30"/>
    <a:srgbClr val="F5E4FF"/>
    <a:srgbClr val="542F94"/>
    <a:srgbClr val="BDB255"/>
    <a:srgbClr val="F9C917"/>
    <a:srgbClr val="A6A6A6"/>
    <a:srgbClr val="7F7F7F"/>
    <a:srgbClr val="595959"/>
    <a:srgbClr val="17375E"/>
    <a:srgbClr val="BE83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71" autoAdjust="0"/>
  </p:normalViewPr>
  <p:slideViewPr>
    <p:cSldViewPr>
      <p:cViewPr varScale="1">
        <p:scale>
          <a:sx n="68" d="100"/>
          <a:sy n="68" d="100"/>
        </p:scale>
        <p:origin x="1458"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880823-4197-432A-91B1-F2A07A79713D}" type="datetimeFigureOut">
              <a:rPr lang="en-GB" smtClean="0"/>
              <a:t>14/06/2022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9AF373-36A6-43E4-8A92-696DADC9E478}" type="slidenum">
              <a:rPr lang="en-GB" smtClean="0"/>
              <a:t>‹#›</a:t>
            </a:fld>
            <a:endParaRPr lang="en-GB"/>
          </a:p>
        </p:txBody>
      </p:sp>
    </p:spTree>
    <p:extLst>
      <p:ext uri="{BB962C8B-B14F-4D97-AF65-F5344CB8AC3E}">
        <p14:creationId xmlns:p14="http://schemas.microsoft.com/office/powerpoint/2010/main" val="1056002178"/>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4B006-512C-4F41-8EAB-8BEA3B5B3373}" type="datetimeFigureOut">
              <a:rPr lang="en-GB" smtClean="0"/>
              <a:t>14/06/2022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8654FD-2460-4EB1-955D-DE206C1F00A3}" type="slidenum">
              <a:rPr lang="en-GB" smtClean="0"/>
              <a:t>‹#›</a:t>
            </a:fld>
            <a:endParaRPr lang="en-GB"/>
          </a:p>
        </p:txBody>
      </p:sp>
    </p:spTree>
    <p:extLst>
      <p:ext uri="{BB962C8B-B14F-4D97-AF65-F5344CB8AC3E}">
        <p14:creationId xmlns:p14="http://schemas.microsoft.com/office/powerpoint/2010/main" val="886048986"/>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100883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273925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925546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17793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81302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37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65393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51529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81571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63917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010260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137396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F41AD81-A9C5-4593-8C77-68D0AFAF0381}" type="datetime1">
              <a:rPr lang="en-GB" smtClean="0"/>
              <a:t>14/06/2022</a:t>
            </a:fld>
            <a:endParaRPr lang="en-GB"/>
          </a:p>
        </p:txBody>
      </p:sp>
      <p:sp>
        <p:nvSpPr>
          <p:cNvPr id="5" name="Footer Placeholder 4"/>
          <p:cNvSpPr>
            <a:spLocks noGrp="1"/>
          </p:cNvSpPr>
          <p:nvPr>
            <p:ph type="ftr" sz="quarter" idx="11"/>
          </p:nvPr>
        </p:nvSpPr>
        <p:spPr/>
        <p:txBody>
          <a:bodyPr/>
          <a:lstStyle/>
          <a:p>
            <a:r>
              <a:rPr lang="en-US"/>
              <a:t>Strictly Private &amp; Confidential For Discussion Purposes Only</a:t>
            </a:r>
            <a:endParaRPr lang="en-GB"/>
          </a:p>
        </p:txBody>
      </p:sp>
      <p:sp>
        <p:nvSpPr>
          <p:cNvPr id="6" name="Slide Number Placeholder 5"/>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3538873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A9BF4B-7310-427F-9CBA-427735626DC9}" type="datetime1">
              <a:rPr lang="en-GB" smtClean="0"/>
              <a:t>14/06/2022</a:t>
            </a:fld>
            <a:endParaRPr lang="en-GB"/>
          </a:p>
        </p:txBody>
      </p:sp>
      <p:sp>
        <p:nvSpPr>
          <p:cNvPr id="5" name="Footer Placeholder 4"/>
          <p:cNvSpPr>
            <a:spLocks noGrp="1"/>
          </p:cNvSpPr>
          <p:nvPr>
            <p:ph type="ftr" sz="quarter" idx="11"/>
          </p:nvPr>
        </p:nvSpPr>
        <p:spPr/>
        <p:txBody>
          <a:bodyPr/>
          <a:lstStyle/>
          <a:p>
            <a:r>
              <a:rPr lang="en-US"/>
              <a:t>Strictly Private &amp; Confidential For Discussion Purposes Only</a:t>
            </a:r>
            <a:endParaRPr lang="en-GB"/>
          </a:p>
        </p:txBody>
      </p:sp>
      <p:sp>
        <p:nvSpPr>
          <p:cNvPr id="6" name="Slide Number Placeholder 5"/>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783809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A41F7A5-C5C6-4679-9D4C-32438E9EA40A}" type="datetime1">
              <a:rPr lang="en-GB" smtClean="0"/>
              <a:t>14/06/2022</a:t>
            </a:fld>
            <a:endParaRPr lang="en-GB"/>
          </a:p>
        </p:txBody>
      </p:sp>
      <p:sp>
        <p:nvSpPr>
          <p:cNvPr id="5" name="Footer Placeholder 4"/>
          <p:cNvSpPr>
            <a:spLocks noGrp="1"/>
          </p:cNvSpPr>
          <p:nvPr>
            <p:ph type="ftr" sz="quarter" idx="11"/>
          </p:nvPr>
        </p:nvSpPr>
        <p:spPr/>
        <p:txBody>
          <a:bodyPr/>
          <a:lstStyle/>
          <a:p>
            <a:r>
              <a:rPr lang="en-US"/>
              <a:t>Strictly Private &amp; Confidential For Discussion Purposes Only</a:t>
            </a:r>
            <a:endParaRPr lang="en-GB"/>
          </a:p>
        </p:txBody>
      </p:sp>
      <p:sp>
        <p:nvSpPr>
          <p:cNvPr id="6" name="Slide Number Placeholder 5"/>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842017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6437C27-1B33-4CE9-B72E-AF760394EFEA}" type="datetimeFigureOut">
              <a:rPr lang="en-US" smtClean="0">
                <a:solidFill>
                  <a:prstClr val="black">
                    <a:tint val="75000"/>
                  </a:prstClr>
                </a:solidFill>
              </a:rPr>
              <a:pPr/>
              <a:t>6/14/2022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6479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437C27-1B33-4CE9-B72E-AF760394EFEA}" type="datetimeFigureOut">
              <a:rPr lang="en-US" smtClean="0">
                <a:solidFill>
                  <a:prstClr val="black">
                    <a:tint val="75000"/>
                  </a:prstClr>
                </a:solidFill>
              </a:rPr>
              <a:pPr/>
              <a:t>6/14/2022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3549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437C27-1B33-4CE9-B72E-AF760394EFEA}" type="datetimeFigureOut">
              <a:rPr lang="en-US" smtClean="0">
                <a:solidFill>
                  <a:prstClr val="black">
                    <a:tint val="75000"/>
                  </a:prstClr>
                </a:solidFill>
              </a:rPr>
              <a:pPr/>
              <a:t>6/14/2022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8783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437C27-1B33-4CE9-B72E-AF760394EFEA}" type="datetimeFigureOut">
              <a:rPr lang="en-US" smtClean="0">
                <a:solidFill>
                  <a:prstClr val="black">
                    <a:tint val="75000"/>
                  </a:prstClr>
                </a:solidFill>
              </a:rPr>
              <a:pPr/>
              <a:t>6/14/2022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3668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37C27-1B33-4CE9-B72E-AF760394EFEA}" type="datetimeFigureOut">
              <a:rPr lang="en-US" smtClean="0">
                <a:solidFill>
                  <a:prstClr val="black">
                    <a:tint val="75000"/>
                  </a:prstClr>
                </a:solidFill>
              </a:rPr>
              <a:pPr/>
              <a:t>6/14/2022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0146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437C27-1B33-4CE9-B72E-AF760394EFEA}" type="datetimeFigureOut">
              <a:rPr lang="en-US" smtClean="0">
                <a:solidFill>
                  <a:prstClr val="black">
                    <a:tint val="75000"/>
                  </a:prstClr>
                </a:solidFill>
              </a:rPr>
              <a:pPr/>
              <a:t>6/14/2022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4685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437C27-1B33-4CE9-B72E-AF760394EFEA}" type="datetimeFigureOut">
              <a:rPr lang="en-US" smtClean="0">
                <a:solidFill>
                  <a:prstClr val="black">
                    <a:tint val="75000"/>
                  </a:prstClr>
                </a:solidFill>
              </a:rPr>
              <a:pPr/>
              <a:t>6/14/2022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8684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6437C27-1B33-4CE9-B72E-AF760394EFEA}" type="datetimeFigureOut">
              <a:rPr lang="en-US" smtClean="0">
                <a:solidFill>
                  <a:prstClr val="black">
                    <a:tint val="75000"/>
                  </a:prstClr>
                </a:solidFill>
              </a:rPr>
              <a:pPr/>
              <a:t>6/14/2022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344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B6DBC03-AB09-4404-B999-AA7CC146F239}" type="datetime1">
              <a:rPr lang="en-GB" smtClean="0"/>
              <a:t>14/06/2022</a:t>
            </a:fld>
            <a:endParaRPr lang="en-GB"/>
          </a:p>
        </p:txBody>
      </p:sp>
      <p:sp>
        <p:nvSpPr>
          <p:cNvPr id="5" name="Footer Placeholder 4"/>
          <p:cNvSpPr>
            <a:spLocks noGrp="1"/>
          </p:cNvSpPr>
          <p:nvPr>
            <p:ph type="ftr" sz="quarter" idx="11"/>
          </p:nvPr>
        </p:nvSpPr>
        <p:spPr/>
        <p:txBody>
          <a:bodyPr/>
          <a:lstStyle/>
          <a:p>
            <a:r>
              <a:rPr lang="en-US"/>
              <a:t>Strictly Private &amp; Confidential For Discussion Purposes Only</a:t>
            </a:r>
            <a:endParaRPr lang="en-GB"/>
          </a:p>
        </p:txBody>
      </p:sp>
      <p:sp>
        <p:nvSpPr>
          <p:cNvPr id="6" name="Slide Number Placeholder 5"/>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3295599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6437C27-1B33-4CE9-B72E-AF760394EFEA}" type="datetimeFigureOut">
              <a:rPr lang="en-US" smtClean="0">
                <a:solidFill>
                  <a:prstClr val="black">
                    <a:tint val="75000"/>
                  </a:prstClr>
                </a:solidFill>
              </a:rPr>
              <a:pPr/>
              <a:t>6/14/2022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9701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437C27-1B33-4CE9-B72E-AF760394EFEA}" type="datetimeFigureOut">
              <a:rPr lang="en-US" smtClean="0">
                <a:solidFill>
                  <a:prstClr val="black">
                    <a:tint val="75000"/>
                  </a:prstClr>
                </a:solidFill>
              </a:rPr>
              <a:pPr/>
              <a:t>6/14/2022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9784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437C27-1B33-4CE9-B72E-AF760394EFEA}" type="datetimeFigureOut">
              <a:rPr lang="en-US" smtClean="0">
                <a:solidFill>
                  <a:prstClr val="black">
                    <a:tint val="75000"/>
                  </a:prstClr>
                </a:solidFill>
              </a:rPr>
              <a:pPr/>
              <a:t>6/14/2022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5261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B83C42-80C0-4FD0-9005-9B7CF38E77A2}" type="datetime1">
              <a:rPr lang="en-GB" smtClean="0"/>
              <a:t>14/06/2022</a:t>
            </a:fld>
            <a:endParaRPr lang="en-GB"/>
          </a:p>
        </p:txBody>
      </p:sp>
      <p:sp>
        <p:nvSpPr>
          <p:cNvPr id="5" name="Footer Placeholder 4"/>
          <p:cNvSpPr>
            <a:spLocks noGrp="1"/>
          </p:cNvSpPr>
          <p:nvPr>
            <p:ph type="ftr" sz="quarter" idx="11"/>
          </p:nvPr>
        </p:nvSpPr>
        <p:spPr/>
        <p:txBody>
          <a:bodyPr/>
          <a:lstStyle/>
          <a:p>
            <a:r>
              <a:rPr lang="en-US"/>
              <a:t>Strictly Private &amp; Confidential For Discussion Purposes Only</a:t>
            </a:r>
            <a:endParaRPr lang="en-GB"/>
          </a:p>
        </p:txBody>
      </p:sp>
      <p:sp>
        <p:nvSpPr>
          <p:cNvPr id="6" name="Slide Number Placeholder 5"/>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1029422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B2A4704-27E9-419E-B12C-4E3F7B201828}" type="datetime1">
              <a:rPr lang="en-GB" smtClean="0"/>
              <a:t>14/06/2022</a:t>
            </a:fld>
            <a:endParaRPr lang="en-GB"/>
          </a:p>
        </p:txBody>
      </p:sp>
      <p:sp>
        <p:nvSpPr>
          <p:cNvPr id="6" name="Footer Placeholder 5"/>
          <p:cNvSpPr>
            <a:spLocks noGrp="1"/>
          </p:cNvSpPr>
          <p:nvPr>
            <p:ph type="ftr" sz="quarter" idx="11"/>
          </p:nvPr>
        </p:nvSpPr>
        <p:spPr/>
        <p:txBody>
          <a:bodyPr/>
          <a:lstStyle/>
          <a:p>
            <a:r>
              <a:rPr lang="en-US"/>
              <a:t>Strictly Private &amp; Confidential For Discussion Purposes Only</a:t>
            </a:r>
            <a:endParaRPr lang="en-GB"/>
          </a:p>
        </p:txBody>
      </p:sp>
      <p:sp>
        <p:nvSpPr>
          <p:cNvPr id="7" name="Slide Number Placeholder 6"/>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25523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DA631EF-7940-4F70-AFE5-39A31355711D}" type="datetime1">
              <a:rPr lang="en-GB" smtClean="0"/>
              <a:t>14/06/2022</a:t>
            </a:fld>
            <a:endParaRPr lang="en-GB"/>
          </a:p>
        </p:txBody>
      </p:sp>
      <p:sp>
        <p:nvSpPr>
          <p:cNvPr id="8" name="Footer Placeholder 7"/>
          <p:cNvSpPr>
            <a:spLocks noGrp="1"/>
          </p:cNvSpPr>
          <p:nvPr>
            <p:ph type="ftr" sz="quarter" idx="11"/>
          </p:nvPr>
        </p:nvSpPr>
        <p:spPr/>
        <p:txBody>
          <a:bodyPr/>
          <a:lstStyle/>
          <a:p>
            <a:r>
              <a:rPr lang="en-US"/>
              <a:t>Strictly Private &amp; Confidential For Discussion Purposes Only</a:t>
            </a:r>
            <a:endParaRPr lang="en-GB"/>
          </a:p>
        </p:txBody>
      </p:sp>
      <p:sp>
        <p:nvSpPr>
          <p:cNvPr id="9" name="Slide Number Placeholder 8"/>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351668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2A92113-0616-4493-9678-D7E5816AE81D}" type="datetime1">
              <a:rPr lang="en-GB" smtClean="0"/>
              <a:t>14/06/2022</a:t>
            </a:fld>
            <a:endParaRPr lang="en-GB"/>
          </a:p>
        </p:txBody>
      </p:sp>
      <p:sp>
        <p:nvSpPr>
          <p:cNvPr id="4" name="Footer Placeholder 3"/>
          <p:cNvSpPr>
            <a:spLocks noGrp="1"/>
          </p:cNvSpPr>
          <p:nvPr>
            <p:ph type="ftr" sz="quarter" idx="11"/>
          </p:nvPr>
        </p:nvSpPr>
        <p:spPr/>
        <p:txBody>
          <a:bodyPr/>
          <a:lstStyle/>
          <a:p>
            <a:r>
              <a:rPr lang="en-US"/>
              <a:t>Strictly Private &amp; Confidential For Discussion Purposes Only</a:t>
            </a:r>
            <a:endParaRPr lang="en-GB"/>
          </a:p>
        </p:txBody>
      </p:sp>
      <p:sp>
        <p:nvSpPr>
          <p:cNvPr id="5" name="Slide Number Placeholder 4"/>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382843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52BA6-1BEF-40DB-9712-D2EB57355236}" type="datetime1">
              <a:rPr lang="en-GB" smtClean="0"/>
              <a:t>14/06/2022</a:t>
            </a:fld>
            <a:endParaRPr lang="en-GB"/>
          </a:p>
        </p:txBody>
      </p:sp>
      <p:sp>
        <p:nvSpPr>
          <p:cNvPr id="3" name="Footer Placeholder 2"/>
          <p:cNvSpPr>
            <a:spLocks noGrp="1"/>
          </p:cNvSpPr>
          <p:nvPr>
            <p:ph type="ftr" sz="quarter" idx="11"/>
          </p:nvPr>
        </p:nvSpPr>
        <p:spPr/>
        <p:txBody>
          <a:bodyPr/>
          <a:lstStyle/>
          <a:p>
            <a:r>
              <a:rPr lang="en-US"/>
              <a:t>Strictly Private &amp; Confidential For Discussion Purposes Only</a:t>
            </a:r>
            <a:endParaRPr lang="en-GB"/>
          </a:p>
        </p:txBody>
      </p:sp>
      <p:sp>
        <p:nvSpPr>
          <p:cNvPr id="4" name="Slide Number Placeholder 3"/>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191179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B34F8E-4673-4715-9835-A5F13CCC33B0}" type="datetime1">
              <a:rPr lang="en-GB" smtClean="0"/>
              <a:t>14/06/2022</a:t>
            </a:fld>
            <a:endParaRPr lang="en-GB"/>
          </a:p>
        </p:txBody>
      </p:sp>
      <p:sp>
        <p:nvSpPr>
          <p:cNvPr id="6" name="Footer Placeholder 5"/>
          <p:cNvSpPr>
            <a:spLocks noGrp="1"/>
          </p:cNvSpPr>
          <p:nvPr>
            <p:ph type="ftr" sz="quarter" idx="11"/>
          </p:nvPr>
        </p:nvSpPr>
        <p:spPr/>
        <p:txBody>
          <a:bodyPr/>
          <a:lstStyle/>
          <a:p>
            <a:r>
              <a:rPr lang="en-US"/>
              <a:t>Strictly Private &amp; Confidential For Discussion Purposes Only</a:t>
            </a:r>
            <a:endParaRPr lang="en-GB"/>
          </a:p>
        </p:txBody>
      </p:sp>
      <p:sp>
        <p:nvSpPr>
          <p:cNvPr id="7" name="Slide Number Placeholder 6"/>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60847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B3695F-FBE3-41A4-A5FC-0AE0A74441E6}" type="datetime1">
              <a:rPr lang="en-GB" smtClean="0"/>
              <a:t>14/06/2022</a:t>
            </a:fld>
            <a:endParaRPr lang="en-GB"/>
          </a:p>
        </p:txBody>
      </p:sp>
      <p:sp>
        <p:nvSpPr>
          <p:cNvPr id="6" name="Footer Placeholder 5"/>
          <p:cNvSpPr>
            <a:spLocks noGrp="1"/>
          </p:cNvSpPr>
          <p:nvPr>
            <p:ph type="ftr" sz="quarter" idx="11"/>
          </p:nvPr>
        </p:nvSpPr>
        <p:spPr/>
        <p:txBody>
          <a:bodyPr/>
          <a:lstStyle/>
          <a:p>
            <a:r>
              <a:rPr lang="en-US"/>
              <a:t>Strictly Private &amp; Confidential For Discussion Purposes Only</a:t>
            </a:r>
            <a:endParaRPr lang="en-GB"/>
          </a:p>
        </p:txBody>
      </p:sp>
      <p:sp>
        <p:nvSpPr>
          <p:cNvPr id="7" name="Slide Number Placeholder 6"/>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212521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E560C-B826-4EC0-8EF2-17EAF2E17D6D}" type="datetime1">
              <a:rPr lang="en-GB" smtClean="0"/>
              <a:t>14/06/2022</a:t>
            </a:fld>
            <a:endParaRPr lang="en-GB"/>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Strictly Private &amp; Confidential For Discussion Purposes Only</a:t>
            </a:r>
            <a:endParaRPr lang="en-GB"/>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DABB7-A19F-40C0-8EA3-5D2A6FBC8B36}" type="slidenum">
              <a:rPr lang="en-GB" smtClean="0"/>
              <a:t>‹#›</a:t>
            </a:fld>
            <a:endParaRPr lang="en-GB"/>
          </a:p>
        </p:txBody>
      </p:sp>
    </p:spTree>
    <p:extLst>
      <p:ext uri="{BB962C8B-B14F-4D97-AF65-F5344CB8AC3E}">
        <p14:creationId xmlns:p14="http://schemas.microsoft.com/office/powerpoint/2010/main" val="1580152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6437C27-1B33-4CE9-B72E-AF760394EFEA}" type="datetimeFigureOut">
              <a:rPr lang="en-US" smtClean="0">
                <a:solidFill>
                  <a:prstClr val="black">
                    <a:tint val="75000"/>
                  </a:prstClr>
                </a:solidFill>
              </a:rPr>
              <a:pPr/>
              <a:t>6/14/2022</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4747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zdooronline.pk/"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5.png"/><Relationship Id="rId7"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5791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0" y="2133600"/>
            <a:ext cx="7848600" cy="830997"/>
          </a:xfrm>
          <a:prstGeom prst="rect">
            <a:avLst/>
          </a:prstGeom>
          <a:noFill/>
        </p:spPr>
        <p:txBody>
          <a:bodyPr wrap="square" rtlCol="0">
            <a:spAutoFit/>
          </a:bodyPr>
          <a:lstStyle/>
          <a:p>
            <a:pPr algn="ctr"/>
            <a:r>
              <a:rPr lang="en-US" sz="4800" b="1" dirty="0">
                <a:solidFill>
                  <a:srgbClr val="38CE30"/>
                </a:solidFill>
                <a:latin typeface="Arial Black" panose="020B0A04020102020204" pitchFamily="34" charset="0"/>
                <a:cs typeface="Arial" pitchFamily="34" charset="0"/>
              </a:rPr>
              <a:t>MAZDOOR HAAZIR</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5930986"/>
            <a:ext cx="2274684" cy="672424"/>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1154" y="5820481"/>
            <a:ext cx="845246" cy="84524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43392" y="6041307"/>
            <a:ext cx="939622" cy="599802"/>
          </a:xfrm>
          <a:prstGeom prst="rect">
            <a:avLst/>
          </a:prstGeom>
        </p:spPr>
      </p:pic>
      <p:sp>
        <p:nvSpPr>
          <p:cNvPr id="7" name="Rectangle 6">
            <a:extLst>
              <a:ext uri="{FF2B5EF4-FFF2-40B4-BE49-F238E27FC236}">
                <a16:creationId xmlns:a16="http://schemas.microsoft.com/office/drawing/2014/main" id="{D1B19408-F41D-B39C-D3EC-58BAC084241D}"/>
              </a:ext>
            </a:extLst>
          </p:cNvPr>
          <p:cNvSpPr/>
          <p:nvPr/>
        </p:nvSpPr>
        <p:spPr>
          <a:xfrm>
            <a:off x="0" y="5715535"/>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ext&#10;&#10;Description automatically generated">
            <a:extLst>
              <a:ext uri="{FF2B5EF4-FFF2-40B4-BE49-F238E27FC236}">
                <a16:creationId xmlns:a16="http://schemas.microsoft.com/office/drawing/2014/main" id="{6D3629C7-F856-8BB7-61C4-08F5B194E2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7681" y="5649008"/>
            <a:ext cx="3705225" cy="1238250"/>
          </a:xfrm>
          <a:prstGeom prst="rect">
            <a:avLst/>
          </a:prstGeom>
        </p:spPr>
      </p:pic>
    </p:spTree>
    <p:extLst>
      <p:ext uri="{BB962C8B-B14F-4D97-AF65-F5344CB8AC3E}">
        <p14:creationId xmlns:p14="http://schemas.microsoft.com/office/powerpoint/2010/main" val="63325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26214" y="340041"/>
            <a:ext cx="8077200" cy="646331"/>
          </a:xfrm>
          <a:prstGeom prst="rect">
            <a:avLst/>
          </a:prstGeom>
          <a:noFill/>
        </p:spPr>
        <p:txBody>
          <a:bodyPr wrap="square" rtlCol="0">
            <a:spAutoFit/>
          </a:bodyPr>
          <a:lstStyle/>
          <a:p>
            <a:pPr algn="just"/>
            <a:r>
              <a:rPr lang="en-GB" sz="3600" dirty="0">
                <a:latin typeface="Segoe UI" panose="020B0502040204020203" pitchFamily="34" charset="0"/>
                <a:cs typeface="Segoe UI" panose="020B0502040204020203" pitchFamily="34" charset="0"/>
              </a:rPr>
              <a:t>Customers and Marketing Strategy</a:t>
            </a:r>
          </a:p>
        </p:txBody>
      </p:sp>
      <p:sp>
        <p:nvSpPr>
          <p:cNvPr id="2" name="Rectangle 1"/>
          <p:cNvSpPr/>
          <p:nvPr/>
        </p:nvSpPr>
        <p:spPr>
          <a:xfrm>
            <a:off x="379294" y="1103644"/>
            <a:ext cx="8382000" cy="5170646"/>
          </a:xfrm>
          <a:prstGeom prst="rect">
            <a:avLst/>
          </a:prstGeom>
        </p:spPr>
        <p:txBody>
          <a:bodyPr wrap="square">
            <a:spAutoFit/>
          </a:bodyPr>
          <a:lstStyle/>
          <a:p>
            <a:pPr marL="355600" marR="5080" indent="-342900" algn="just">
              <a:lnSpc>
                <a:spcPct val="125000"/>
              </a:lnSpc>
              <a:spcBef>
                <a:spcPts val="100"/>
              </a:spcBef>
              <a:buFont typeface="Arial" panose="020B0604020202020204" pitchFamily="34" charset="0"/>
              <a:buChar char="•"/>
            </a:pPr>
            <a:r>
              <a:rPr lang="en-US" sz="2000" spc="10" dirty="0">
                <a:latin typeface="Segoe UI" panose="020B0502040204020203" pitchFamily="34" charset="0"/>
                <a:cs typeface="Segoe UI" panose="020B0502040204020203" pitchFamily="34" charset="0"/>
              </a:rPr>
              <a:t>The solution “Mazdoor Haazir” is quite unique, and it has no such local competitors.</a:t>
            </a:r>
          </a:p>
          <a:p>
            <a:pPr marL="355600" marR="5080" indent="-342900" algn="just">
              <a:lnSpc>
                <a:spcPct val="125000"/>
              </a:lnSpc>
              <a:spcBef>
                <a:spcPts val="100"/>
              </a:spcBef>
              <a:buFont typeface="Arial" panose="020B0604020202020204" pitchFamily="34" charset="0"/>
              <a:buChar char="•"/>
            </a:pPr>
            <a:r>
              <a:rPr lang="en-US" sz="2000" spc="10" dirty="0">
                <a:latin typeface="Segoe UI" panose="020B0502040204020203" pitchFamily="34" charset="0"/>
                <a:cs typeface="Segoe UI" panose="020B0502040204020203" pitchFamily="34" charset="0"/>
              </a:rPr>
              <a:t>The competitors that we belong to is the online sector, where people is looking for job opportunities. (but our solely target will be the uneducated/illiterate domain)</a:t>
            </a:r>
          </a:p>
          <a:p>
            <a:pPr marL="355600" marR="5080" indent="-342900" algn="just">
              <a:lnSpc>
                <a:spcPct val="125000"/>
              </a:lnSpc>
              <a:spcBef>
                <a:spcPts val="100"/>
              </a:spcBef>
              <a:buFont typeface="Arial" panose="020B0604020202020204" pitchFamily="34" charset="0"/>
              <a:buChar char="•"/>
            </a:pPr>
            <a:r>
              <a:rPr lang="en-US" sz="2000" spc="10" dirty="0">
                <a:latin typeface="Segoe UI" panose="020B0502040204020203" pitchFamily="34" charset="0"/>
                <a:cs typeface="Segoe UI" panose="020B0502040204020203" pitchFamily="34" charset="0"/>
              </a:rPr>
              <a:t>The construction market is quite huge in Pakistan which captures the 17% of the industry.</a:t>
            </a:r>
          </a:p>
          <a:p>
            <a:pPr marL="355600" marR="5080" indent="-342900" algn="just">
              <a:lnSpc>
                <a:spcPct val="125000"/>
              </a:lnSpc>
              <a:spcBef>
                <a:spcPts val="100"/>
              </a:spcBef>
              <a:buFont typeface="Arial" panose="020B0604020202020204" pitchFamily="34" charset="0"/>
              <a:buChar char="•"/>
            </a:pPr>
            <a:r>
              <a:rPr lang="en-US" sz="2000" spc="10" dirty="0">
                <a:latin typeface="Segoe UI" panose="020B0502040204020203" pitchFamily="34" charset="0"/>
                <a:cs typeface="Segoe UI" panose="020B0502040204020203" pitchFamily="34" charset="0"/>
              </a:rPr>
              <a:t>Our customers will be the layman who is looking for labors/contractors on the doorstep.</a:t>
            </a:r>
          </a:p>
          <a:p>
            <a:pPr marL="355600" marR="5080" indent="-342900" algn="just">
              <a:lnSpc>
                <a:spcPct val="125000"/>
              </a:lnSpc>
              <a:spcBef>
                <a:spcPts val="100"/>
              </a:spcBef>
              <a:buFont typeface="Arial" panose="020B0604020202020204" pitchFamily="34" charset="0"/>
              <a:buChar char="•"/>
            </a:pPr>
            <a:r>
              <a:rPr lang="en-US" sz="2000" spc="10" dirty="0">
                <a:latin typeface="Segoe UI" panose="020B0502040204020203" pitchFamily="34" charset="0"/>
                <a:cs typeface="Segoe UI" panose="020B0502040204020203" pitchFamily="34" charset="0"/>
              </a:rPr>
              <a:t>For marketing strategy, we will use the social media platforms along with the strong awareness among the laborers.</a:t>
            </a:r>
          </a:p>
          <a:p>
            <a:pPr marL="355600" marR="5080" indent="-342900" algn="just">
              <a:lnSpc>
                <a:spcPct val="125000"/>
              </a:lnSpc>
              <a:spcBef>
                <a:spcPts val="100"/>
              </a:spcBef>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lgn="just">
              <a:lnSpc>
                <a:spcPct val="100000"/>
              </a:lnSpc>
              <a:spcBef>
                <a:spcPts val="720"/>
              </a:spcBef>
              <a:buFont typeface="Arial" panose="020B0604020202020204" pitchFamily="34" charset="0"/>
              <a:buChar char="•"/>
            </a:pPr>
            <a:endParaRPr lang="en-US" sz="2000" spc="10" dirty="0">
              <a:latin typeface="Segoe UI" panose="020B0502040204020203" pitchFamily="34" charset="0"/>
              <a:cs typeface="Segoe UI" panose="020B0502040204020203" pitchFamily="34" charset="0"/>
            </a:endParaRPr>
          </a:p>
        </p:txBody>
      </p:sp>
      <p:sp>
        <p:nvSpPr>
          <p:cNvPr id="13" name="Rectangle 12"/>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endParaRPr lang="en-US"/>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518" y="5914878"/>
            <a:ext cx="2274684" cy="672424"/>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2625" y="5845509"/>
            <a:ext cx="845246" cy="845246"/>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8400" y="5987500"/>
            <a:ext cx="939622" cy="599802"/>
          </a:xfrm>
          <a:prstGeom prst="rect">
            <a:avLst/>
          </a:prstGeom>
        </p:spPr>
      </p:pic>
      <p:sp>
        <p:nvSpPr>
          <p:cNvPr id="8" name="Rectangle 7">
            <a:extLst>
              <a:ext uri="{FF2B5EF4-FFF2-40B4-BE49-F238E27FC236}">
                <a16:creationId xmlns:a16="http://schemas.microsoft.com/office/drawing/2014/main" id="{4E810E39-83D0-0AAD-407D-86E822270EDF}"/>
              </a:ext>
            </a:extLst>
          </p:cNvPr>
          <p:cNvSpPr/>
          <p:nvPr/>
        </p:nvSpPr>
        <p:spPr>
          <a:xfrm>
            <a:off x="0" y="5715535"/>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xt&#10;&#10;Description automatically generated">
            <a:extLst>
              <a:ext uri="{FF2B5EF4-FFF2-40B4-BE49-F238E27FC236}">
                <a16:creationId xmlns:a16="http://schemas.microsoft.com/office/drawing/2014/main" id="{06580799-ECB8-923E-CC64-EB89C9B55D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7681" y="5649008"/>
            <a:ext cx="3705225" cy="1238250"/>
          </a:xfrm>
          <a:prstGeom prst="rect">
            <a:avLst/>
          </a:prstGeom>
        </p:spPr>
      </p:pic>
    </p:spTree>
    <p:extLst>
      <p:ext uri="{BB962C8B-B14F-4D97-AF65-F5344CB8AC3E}">
        <p14:creationId xmlns:p14="http://schemas.microsoft.com/office/powerpoint/2010/main" val="1607283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18838" y="37439"/>
            <a:ext cx="2702903" cy="646331"/>
          </a:xfrm>
          <a:prstGeom prst="rect">
            <a:avLst/>
          </a:prstGeom>
          <a:noFill/>
        </p:spPr>
        <p:txBody>
          <a:bodyPr wrap="square" rtlCol="0">
            <a:spAutoFit/>
          </a:bodyPr>
          <a:lstStyle/>
          <a:p>
            <a:r>
              <a:rPr lang="en-GB" sz="3600" dirty="0">
                <a:latin typeface="Segoe UI" panose="020B0502040204020203" pitchFamily="34" charset="0"/>
                <a:cs typeface="Segoe UI" panose="020B0502040204020203" pitchFamily="34" charset="0"/>
              </a:rPr>
              <a:t>Milestones</a:t>
            </a:r>
          </a:p>
        </p:txBody>
      </p:sp>
      <p:sp>
        <p:nvSpPr>
          <p:cNvPr id="2" name="Rectangle 1"/>
          <p:cNvSpPr/>
          <p:nvPr/>
        </p:nvSpPr>
        <p:spPr>
          <a:xfrm>
            <a:off x="531689" y="683770"/>
            <a:ext cx="8077200" cy="6222601"/>
          </a:xfrm>
          <a:prstGeom prst="rect">
            <a:avLst/>
          </a:prstGeom>
        </p:spPr>
        <p:txBody>
          <a:bodyPr wrap="square">
            <a:spAutoFit/>
          </a:bodyPr>
          <a:lstStyle/>
          <a:p>
            <a:pPr marL="353695" marR="5080" indent="-342900" algn="just">
              <a:lnSpc>
                <a:spcPct val="125000"/>
              </a:lnSpc>
              <a:buFont typeface="Arial" panose="020B0604020202020204" pitchFamily="34" charset="0"/>
              <a:buChar char="•"/>
            </a:pPr>
            <a:r>
              <a:rPr lang="en-US" sz="2000" spc="95" dirty="0">
                <a:latin typeface="Segoe UI" panose="020B0502040204020203" pitchFamily="34" charset="0"/>
                <a:cs typeface="Segoe UI" panose="020B0502040204020203" pitchFamily="34" charset="0"/>
              </a:rPr>
              <a:t>Up till, done with the research and requirements parts, now working in the design phase for the end product (application)</a:t>
            </a:r>
          </a:p>
          <a:p>
            <a:pPr marL="353695" marR="5080" indent="-342900" algn="just">
              <a:lnSpc>
                <a:spcPct val="125000"/>
              </a:lnSpc>
              <a:buFont typeface="Arial" panose="020B0604020202020204" pitchFamily="34" charset="0"/>
              <a:buChar char="•"/>
            </a:pPr>
            <a:r>
              <a:rPr lang="en-US" sz="2000" spc="95" dirty="0">
                <a:latin typeface="Segoe UI" panose="020B0502040204020203" pitchFamily="34" charset="0"/>
                <a:cs typeface="Segoe UI" panose="020B0502040204020203" pitchFamily="34" charset="0"/>
              </a:rPr>
              <a:t>The first milestone for the next 1 year to make a product (application) accessible to the users and aware the local laborers and other different construction companies.</a:t>
            </a:r>
          </a:p>
          <a:p>
            <a:pPr marL="353695" marR="5080" indent="-342900" algn="just">
              <a:lnSpc>
                <a:spcPct val="125000"/>
              </a:lnSpc>
              <a:buFont typeface="Arial" panose="020B0604020202020204" pitchFamily="34" charset="0"/>
              <a:buChar char="•"/>
            </a:pPr>
            <a:r>
              <a:rPr lang="en-US" sz="2000" spc="95" dirty="0">
                <a:latin typeface="Segoe UI" panose="020B0502040204020203" pitchFamily="34" charset="0"/>
                <a:cs typeface="Segoe UI" panose="020B0502040204020203" pitchFamily="34" charset="0"/>
              </a:rPr>
              <a:t>For the next three years our milestone will be to make this platform available on almost all over the country.</a:t>
            </a:r>
          </a:p>
          <a:p>
            <a:pPr marL="353695" marR="5080" indent="-342900" algn="just">
              <a:lnSpc>
                <a:spcPct val="125000"/>
              </a:lnSpc>
              <a:buFont typeface="Arial" panose="020B0604020202020204" pitchFamily="34" charset="0"/>
              <a:buChar char="•"/>
            </a:pPr>
            <a:r>
              <a:rPr lang="en-US" sz="2000" spc="95" dirty="0">
                <a:latin typeface="Segoe UI" panose="020B0502040204020203" pitchFamily="34" charset="0"/>
                <a:cs typeface="Segoe UI" panose="020B0502040204020203" pitchFamily="34" charset="0"/>
              </a:rPr>
              <a:t>If we got funded, then the marketing part will get the boom out of it, and we will establish offices and teams to facilitate the users and laborers and our target will be to complete 500+ projects through the platform. (target for three years)</a:t>
            </a:r>
          </a:p>
          <a:p>
            <a:pPr marL="353695" marR="5080" indent="-342900" algn="just">
              <a:lnSpc>
                <a:spcPct val="125000"/>
              </a:lnSpc>
              <a:buFont typeface="Arial" panose="020B0604020202020204" pitchFamily="34" charset="0"/>
              <a:buChar char="•"/>
            </a:pPr>
            <a:endParaRPr lang="en-US" sz="2000" spc="95" dirty="0">
              <a:latin typeface="Segoe UI" panose="020B0502040204020203" pitchFamily="34" charset="0"/>
              <a:cs typeface="Segoe UI" panose="020B0502040204020203" pitchFamily="34" charset="0"/>
            </a:endParaRPr>
          </a:p>
          <a:p>
            <a:pPr marL="353695" marR="5080" indent="-342900" algn="just">
              <a:lnSpc>
                <a:spcPct val="125000"/>
              </a:lnSpc>
              <a:buFont typeface="Arial" panose="020B0604020202020204" pitchFamily="34" charset="0"/>
              <a:buChar char="•"/>
            </a:pPr>
            <a:endParaRPr lang="en-US" sz="2000" spc="95" dirty="0">
              <a:latin typeface="Segoe UI" panose="020B0502040204020203" pitchFamily="34" charset="0"/>
              <a:cs typeface="Segoe UI" panose="020B0502040204020203" pitchFamily="34" charset="0"/>
            </a:endParaRPr>
          </a:p>
          <a:p>
            <a:pPr marL="353695" marR="5080" indent="-342900" algn="just">
              <a:lnSpc>
                <a:spcPct val="125000"/>
              </a:lnSpc>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981075" marR="630555" indent="-342900" algn="just">
              <a:lnSpc>
                <a:spcPct val="125000"/>
              </a:lnSpc>
              <a:spcBef>
                <a:spcPts val="100"/>
              </a:spcBef>
              <a:buFont typeface="Arial" panose="020B0604020202020204" pitchFamily="34" charset="0"/>
              <a:buChar char="•"/>
            </a:pPr>
            <a:endParaRPr lang="en-US" sz="2000" b="1" dirty="0">
              <a:latin typeface="Segoe UI" panose="020B0502040204020203" pitchFamily="34" charset="0"/>
              <a:cs typeface="Segoe UI" panose="020B0502040204020203" pitchFamily="34" charset="0"/>
            </a:endParaRPr>
          </a:p>
        </p:txBody>
      </p:sp>
      <p:sp>
        <p:nvSpPr>
          <p:cNvPr id="13" name="Rectangle 12"/>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817" y="5896951"/>
            <a:ext cx="2274684" cy="672424"/>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9936" y="5783900"/>
            <a:ext cx="845246" cy="845246"/>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6173" y="5968231"/>
            <a:ext cx="939622" cy="599802"/>
          </a:xfrm>
          <a:prstGeom prst="rect">
            <a:avLst/>
          </a:prstGeom>
        </p:spPr>
      </p:pic>
      <p:sp>
        <p:nvSpPr>
          <p:cNvPr id="8" name="Rectangle 7">
            <a:extLst>
              <a:ext uri="{FF2B5EF4-FFF2-40B4-BE49-F238E27FC236}">
                <a16:creationId xmlns:a16="http://schemas.microsoft.com/office/drawing/2014/main" id="{B7D1E60C-6A03-A889-478C-A5BAA5516989}"/>
              </a:ext>
            </a:extLst>
          </p:cNvPr>
          <p:cNvSpPr/>
          <p:nvPr/>
        </p:nvSpPr>
        <p:spPr>
          <a:xfrm>
            <a:off x="0" y="5715535"/>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xt&#10;&#10;Description automatically generated">
            <a:extLst>
              <a:ext uri="{FF2B5EF4-FFF2-40B4-BE49-F238E27FC236}">
                <a16:creationId xmlns:a16="http://schemas.microsoft.com/office/drawing/2014/main" id="{EB725066-1D7F-D492-95E7-D0972FF6DB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7681" y="5649008"/>
            <a:ext cx="3705225" cy="1238250"/>
          </a:xfrm>
          <a:prstGeom prst="rect">
            <a:avLst/>
          </a:prstGeom>
        </p:spPr>
      </p:pic>
    </p:spTree>
    <p:extLst>
      <p:ext uri="{BB962C8B-B14F-4D97-AF65-F5344CB8AC3E}">
        <p14:creationId xmlns:p14="http://schemas.microsoft.com/office/powerpoint/2010/main" val="2122139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36794" y="457200"/>
            <a:ext cx="2667000" cy="646331"/>
          </a:xfrm>
          <a:prstGeom prst="rect">
            <a:avLst/>
          </a:prstGeom>
          <a:noFill/>
        </p:spPr>
        <p:txBody>
          <a:bodyPr wrap="square" rtlCol="0">
            <a:spAutoFit/>
          </a:bodyPr>
          <a:lstStyle/>
          <a:p>
            <a:pPr algn="ctr"/>
            <a:r>
              <a:rPr lang="en-GB" sz="3600" dirty="0">
                <a:latin typeface="Segoe UI" panose="020B0502040204020203" pitchFamily="34" charset="0"/>
                <a:cs typeface="Segoe UI" panose="020B0502040204020203" pitchFamily="34" charset="0"/>
              </a:rPr>
              <a:t>Financials</a:t>
            </a:r>
          </a:p>
        </p:txBody>
      </p:sp>
      <p:sp>
        <p:nvSpPr>
          <p:cNvPr id="2" name="Rectangle 1"/>
          <p:cNvSpPr/>
          <p:nvPr/>
        </p:nvSpPr>
        <p:spPr>
          <a:xfrm>
            <a:off x="488680" y="1116426"/>
            <a:ext cx="7859191" cy="4401205"/>
          </a:xfrm>
          <a:prstGeom prst="rect">
            <a:avLst/>
          </a:prstGeom>
        </p:spPr>
        <p:txBody>
          <a:bodyPr wrap="square">
            <a:spAutoFit/>
          </a:bodyPr>
          <a:lstStyle/>
          <a:p>
            <a:pPr marL="285750" indent="-285750" algn="just">
              <a:buFont typeface="Arial" panose="020B0604020202020204" pitchFamily="34" charset="0"/>
              <a:buChar char="•"/>
            </a:pPr>
            <a:endParaRPr lang="en-US" sz="2000" spc="-15"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2000" spc="-15" dirty="0">
                <a:latin typeface="Segoe UI" panose="020B0502040204020203" pitchFamily="34" charset="0"/>
                <a:cs typeface="Segoe UI" panose="020B0502040204020203" pitchFamily="34" charset="0"/>
              </a:rPr>
              <a:t>The platform will adhere the principle of traditional freelance marketplaces and initially we will charge 10% of the contract amount from the user.</a:t>
            </a:r>
          </a:p>
          <a:p>
            <a:pPr marL="285750" indent="-285750" algn="just">
              <a:buFont typeface="Arial" panose="020B0604020202020204" pitchFamily="34" charset="0"/>
              <a:buChar char="•"/>
            </a:pPr>
            <a:endParaRPr lang="en-US" sz="2000" spc="-15"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2000" spc="-15" dirty="0">
                <a:latin typeface="Segoe UI" panose="020B0502040204020203" pitchFamily="34" charset="0"/>
                <a:cs typeface="Segoe UI" panose="020B0502040204020203" pitchFamily="34" charset="0"/>
              </a:rPr>
              <a:t>The platform will not charge anything from the direct contractors/laborers from their amount.</a:t>
            </a:r>
          </a:p>
          <a:p>
            <a:pPr marL="285750" indent="-285750" algn="just">
              <a:buFont typeface="Arial" panose="020B0604020202020204" pitchFamily="34" charset="0"/>
              <a:buChar char="•"/>
            </a:pPr>
            <a:endParaRPr lang="en-US" sz="2000" spc="-15"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2000" spc="-15" dirty="0">
                <a:latin typeface="Segoe UI" panose="020B0502040204020203" pitchFamily="34" charset="0"/>
                <a:cs typeface="Segoe UI" panose="020B0502040204020203" pitchFamily="34" charset="0"/>
              </a:rPr>
              <a:t>The platform will get some percentage from the companies (construction companies) if they land a contract through the platform.</a:t>
            </a:r>
          </a:p>
          <a:p>
            <a:pPr algn="just"/>
            <a:endParaRPr lang="en-US" sz="2000" spc="-15"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2000" spc="-15" dirty="0">
                <a:latin typeface="Segoe UI" panose="020B0502040204020203" pitchFamily="34" charset="0"/>
                <a:cs typeface="Segoe UI" panose="020B0502040204020203" pitchFamily="34" charset="0"/>
              </a:rPr>
              <a:t>On plus the potential org/companies can display their ads on the platform who are looking for laborers (Ad-based)</a:t>
            </a:r>
            <a:endParaRPr lang="en-US" sz="2000" dirty="0">
              <a:latin typeface="Segoe UI" panose="020B0502040204020203" pitchFamily="34" charset="0"/>
              <a:cs typeface="Segoe UI" panose="020B0502040204020203" pitchFamily="34" charset="0"/>
            </a:endParaRP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559" y="5931920"/>
            <a:ext cx="2274684" cy="672424"/>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9669" y="5778367"/>
            <a:ext cx="845246" cy="845246"/>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86887" y="6023811"/>
            <a:ext cx="939622" cy="599802"/>
          </a:xfrm>
          <a:prstGeom prst="rect">
            <a:avLst/>
          </a:prstGeom>
        </p:spPr>
      </p:pic>
      <p:sp>
        <p:nvSpPr>
          <p:cNvPr id="8" name="Rectangle 7">
            <a:extLst>
              <a:ext uri="{FF2B5EF4-FFF2-40B4-BE49-F238E27FC236}">
                <a16:creationId xmlns:a16="http://schemas.microsoft.com/office/drawing/2014/main" id="{6411E0D8-D0E0-5335-81D4-8DD33F86ED32}"/>
              </a:ext>
            </a:extLst>
          </p:cNvPr>
          <p:cNvSpPr/>
          <p:nvPr/>
        </p:nvSpPr>
        <p:spPr>
          <a:xfrm>
            <a:off x="0" y="5715535"/>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xt&#10;&#10;Description automatically generated">
            <a:extLst>
              <a:ext uri="{FF2B5EF4-FFF2-40B4-BE49-F238E27FC236}">
                <a16:creationId xmlns:a16="http://schemas.microsoft.com/office/drawing/2014/main" id="{0BA110DA-5153-9A44-F534-65DFAFA975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7681" y="5649008"/>
            <a:ext cx="3705225" cy="1238250"/>
          </a:xfrm>
          <a:prstGeom prst="rect">
            <a:avLst/>
          </a:prstGeom>
        </p:spPr>
      </p:pic>
    </p:spTree>
    <p:extLst>
      <p:ext uri="{BB962C8B-B14F-4D97-AF65-F5344CB8AC3E}">
        <p14:creationId xmlns:p14="http://schemas.microsoft.com/office/powerpoint/2010/main" val="3359130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31994" y="609600"/>
            <a:ext cx="3276600" cy="646331"/>
          </a:xfrm>
          <a:prstGeom prst="rect">
            <a:avLst/>
          </a:prstGeom>
          <a:noFill/>
        </p:spPr>
        <p:txBody>
          <a:bodyPr wrap="square" rtlCol="0">
            <a:spAutoFit/>
          </a:bodyPr>
          <a:lstStyle/>
          <a:p>
            <a:r>
              <a:rPr lang="en-GB" sz="3600" dirty="0">
                <a:latin typeface="Segoe UI" panose="020B0502040204020203" pitchFamily="34" charset="0"/>
                <a:cs typeface="Segoe UI" panose="020B0502040204020203" pitchFamily="34" charset="0"/>
              </a:rPr>
              <a:t>Contact Details</a:t>
            </a:r>
          </a:p>
        </p:txBody>
      </p:sp>
      <p:sp>
        <p:nvSpPr>
          <p:cNvPr id="2" name="Rectangle 1"/>
          <p:cNvSpPr/>
          <p:nvPr/>
        </p:nvSpPr>
        <p:spPr>
          <a:xfrm>
            <a:off x="1750894" y="2017763"/>
            <a:ext cx="5638800" cy="1938992"/>
          </a:xfrm>
          <a:prstGeom prst="rect">
            <a:avLst/>
          </a:prstGeom>
        </p:spPr>
        <p:txBody>
          <a:bodyPr wrap="square">
            <a:spAutoFit/>
          </a:bodyPr>
          <a:lstStyle/>
          <a:p>
            <a:pPr algn="ctr">
              <a:lnSpc>
                <a:spcPct val="100000"/>
              </a:lnSpc>
              <a:spcBef>
                <a:spcPts val="820"/>
              </a:spcBef>
            </a:pPr>
            <a:r>
              <a:rPr lang="en-US" sz="2000" b="1" spc="55" dirty="0">
                <a:latin typeface="Segoe UI" panose="020B0502040204020203" pitchFamily="34" charset="0"/>
                <a:cs typeface="Segoe UI" panose="020B0502040204020203" pitchFamily="34" charset="0"/>
              </a:rPr>
              <a:t>Name: </a:t>
            </a:r>
            <a:r>
              <a:rPr lang="en-US" sz="2000" spc="55" dirty="0">
                <a:latin typeface="Segoe UI" panose="020B0502040204020203" pitchFamily="34" charset="0"/>
                <a:cs typeface="Segoe UI" panose="020B0502040204020203" pitchFamily="34" charset="0"/>
              </a:rPr>
              <a:t>Danish Ul Hassan</a:t>
            </a:r>
          </a:p>
          <a:p>
            <a:pPr algn="ctr">
              <a:lnSpc>
                <a:spcPct val="100000"/>
              </a:lnSpc>
              <a:spcBef>
                <a:spcPts val="820"/>
              </a:spcBef>
            </a:pPr>
            <a:r>
              <a:rPr lang="en-US" sz="2000" b="1" spc="55" dirty="0">
                <a:latin typeface="Segoe UI" panose="020B0502040204020203" pitchFamily="34" charset="0"/>
                <a:cs typeface="Segoe UI" panose="020B0502040204020203" pitchFamily="34" charset="0"/>
              </a:rPr>
              <a:t>Address</a:t>
            </a:r>
            <a:r>
              <a:rPr lang="en-US" sz="2000" spc="55" dirty="0">
                <a:latin typeface="Segoe UI" panose="020B0502040204020203" pitchFamily="34" charset="0"/>
                <a:cs typeface="Segoe UI" panose="020B0502040204020203" pitchFamily="34" charset="0"/>
              </a:rPr>
              <a:t>: H-75 street 5A sector 4D Orangi Town, Karachi.</a:t>
            </a:r>
          </a:p>
          <a:p>
            <a:pPr algn="ctr">
              <a:lnSpc>
                <a:spcPct val="100000"/>
              </a:lnSpc>
              <a:spcBef>
                <a:spcPts val="820"/>
              </a:spcBef>
            </a:pPr>
            <a:r>
              <a:rPr lang="en-US" sz="2000" b="1" spc="55" dirty="0">
                <a:latin typeface="Segoe UI" panose="020B0502040204020203" pitchFamily="34" charset="0"/>
                <a:cs typeface="Segoe UI" panose="020B0502040204020203" pitchFamily="34" charset="0"/>
              </a:rPr>
              <a:t> Email: </a:t>
            </a:r>
            <a:r>
              <a:rPr lang="en-US" sz="2000" spc="55" dirty="0">
                <a:latin typeface="Segoe UI" panose="020B0502040204020203" pitchFamily="34" charset="0"/>
                <a:cs typeface="Segoe UI" panose="020B0502040204020203" pitchFamily="34" charset="0"/>
              </a:rPr>
              <a:t>danishulhassan7@gmail.com </a:t>
            </a:r>
          </a:p>
          <a:p>
            <a:pPr algn="ctr">
              <a:lnSpc>
                <a:spcPct val="100000"/>
              </a:lnSpc>
              <a:spcBef>
                <a:spcPts val="820"/>
              </a:spcBef>
            </a:pPr>
            <a:r>
              <a:rPr lang="en-US" sz="2000" b="1" spc="55" dirty="0">
                <a:latin typeface="Segoe UI" panose="020B0502040204020203" pitchFamily="34" charset="0"/>
                <a:cs typeface="Segoe UI" panose="020B0502040204020203" pitchFamily="34" charset="0"/>
              </a:rPr>
              <a:t>Contact: </a:t>
            </a:r>
            <a:r>
              <a:rPr lang="en-US" sz="2000" spc="55" dirty="0">
                <a:latin typeface="Segoe UI" panose="020B0502040204020203" pitchFamily="34" charset="0"/>
                <a:cs typeface="Segoe UI" panose="020B0502040204020203" pitchFamily="34" charset="0"/>
              </a:rPr>
              <a:t>+92 308-2157220</a:t>
            </a:r>
            <a:endParaRPr lang="en-US" sz="2000" dirty="0">
              <a:latin typeface="Segoe UI" panose="020B0502040204020203" pitchFamily="34" charset="0"/>
              <a:cs typeface="Segoe UI" panose="020B0502040204020203" pitchFamily="34" charset="0"/>
            </a:endParaRPr>
          </a:p>
        </p:txBody>
      </p:sp>
      <p:sp>
        <p:nvSpPr>
          <p:cNvPr id="11" name="Rectangle 10"/>
          <p:cNvSpPr/>
          <p:nvPr/>
        </p:nvSpPr>
        <p:spPr>
          <a:xfrm>
            <a:off x="0" y="5715535"/>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F18DFE28-8DD1-A910-0202-EC4DED12E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681" y="5649008"/>
            <a:ext cx="3705225" cy="1238250"/>
          </a:xfrm>
          <a:prstGeom prst="rect">
            <a:avLst/>
          </a:prstGeom>
        </p:spPr>
      </p:pic>
    </p:spTree>
    <p:extLst>
      <p:ext uri="{BB962C8B-B14F-4D97-AF65-F5344CB8AC3E}">
        <p14:creationId xmlns:p14="http://schemas.microsoft.com/office/powerpoint/2010/main" val="586287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343400"/>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17769" y="4687668"/>
            <a:ext cx="9158357" cy="646331"/>
          </a:xfrm>
          <a:prstGeom prst="rect">
            <a:avLst/>
          </a:prstGeom>
          <a:noFill/>
        </p:spPr>
        <p:txBody>
          <a:bodyPr wrap="square" rtlCol="0">
            <a:spAutoFit/>
          </a:bodyPr>
          <a:lstStyle/>
          <a:p>
            <a:pPr algn="ctr"/>
            <a:r>
              <a:rPr lang="en-GB" sz="3600" b="1" dirty="0">
                <a:latin typeface="Arial" panose="020B0604020202020204" pitchFamily="34" charset="0"/>
                <a:cs typeface="Arial" panose="020B0604020202020204" pitchFamily="34" charset="0"/>
              </a:rPr>
              <a:t>MAZDOOR HAAZIR</a:t>
            </a:r>
          </a:p>
        </p:txBody>
      </p:sp>
      <p:sp>
        <p:nvSpPr>
          <p:cNvPr id="25" name="TextBox 24"/>
          <p:cNvSpPr txBox="1"/>
          <p:nvPr/>
        </p:nvSpPr>
        <p:spPr>
          <a:xfrm>
            <a:off x="1322909" y="586650"/>
            <a:ext cx="6476999" cy="3170099"/>
          </a:xfrm>
          <a:prstGeom prst="rect">
            <a:avLst/>
          </a:prstGeom>
          <a:noFill/>
        </p:spPr>
        <p:txBody>
          <a:bodyPr wrap="square" rtlCol="0">
            <a:spAutoFit/>
          </a:bodyPr>
          <a:lstStyle/>
          <a:p>
            <a:pPr algn="ctr"/>
            <a:r>
              <a:rPr lang="en-GB" sz="6000" b="1" dirty="0">
                <a:solidFill>
                  <a:schemeClr val="bg1"/>
                </a:solidFill>
                <a:latin typeface="Arial" panose="020B0604020202020204" pitchFamily="34" charset="0"/>
                <a:cs typeface="Arial" panose="020B0604020202020204" pitchFamily="34" charset="0"/>
              </a:rPr>
              <a:t>Team Members</a:t>
            </a:r>
          </a:p>
          <a:p>
            <a:pPr algn="ctr"/>
            <a:r>
              <a:rPr lang="en-GB" sz="2800" b="1" dirty="0">
                <a:solidFill>
                  <a:schemeClr val="bg1"/>
                </a:solidFill>
                <a:latin typeface="Arial" panose="020B0604020202020204" pitchFamily="34" charset="0"/>
                <a:cs typeface="Arial" panose="020B0604020202020204" pitchFamily="34" charset="0"/>
              </a:rPr>
              <a:t>Danish Ul Hassan</a:t>
            </a:r>
          </a:p>
          <a:p>
            <a:pPr algn="ctr"/>
            <a:r>
              <a:rPr lang="en-GB" sz="2800" b="1" dirty="0">
                <a:solidFill>
                  <a:schemeClr val="bg1"/>
                </a:solidFill>
                <a:latin typeface="Arial" panose="020B0604020202020204" pitchFamily="34" charset="0"/>
                <a:cs typeface="Arial" panose="020B0604020202020204" pitchFamily="34" charset="0"/>
              </a:rPr>
              <a:t>Aaqib Nazeer</a:t>
            </a:r>
          </a:p>
          <a:p>
            <a:pPr algn="ctr"/>
            <a:endParaRPr lang="en-GB" sz="2800" b="1" dirty="0">
              <a:solidFill>
                <a:schemeClr val="bg1"/>
              </a:solidFill>
              <a:latin typeface="Arial" panose="020B0604020202020204" pitchFamily="34" charset="0"/>
              <a:cs typeface="Arial" panose="020B0604020202020204" pitchFamily="34" charset="0"/>
            </a:endParaRPr>
          </a:p>
          <a:p>
            <a:pPr algn="ctr"/>
            <a:endParaRPr lang="en-GB" sz="2800" b="1" dirty="0">
              <a:solidFill>
                <a:schemeClr val="bg1"/>
              </a:solidFill>
              <a:latin typeface="Arial" panose="020B0604020202020204" pitchFamily="34" charset="0"/>
              <a:cs typeface="Arial" panose="020B0604020202020204" pitchFamily="34" charset="0"/>
            </a:endParaRPr>
          </a:p>
          <a:p>
            <a:pPr algn="ctr"/>
            <a:r>
              <a:rPr lang="en-GB" sz="2800" b="1" dirty="0">
                <a:solidFill>
                  <a:schemeClr val="bg1"/>
                </a:solidFill>
                <a:latin typeface="Arial" panose="020B0604020202020204" pitchFamily="34" charset="0"/>
                <a:cs typeface="Arial" panose="020B0604020202020204" pitchFamily="34" charset="0"/>
              </a:rPr>
              <a:t>Institute: SMIU</a:t>
            </a:r>
          </a:p>
        </p:txBody>
      </p:sp>
      <p:sp>
        <p:nvSpPr>
          <p:cNvPr id="13" name="TextBox 12"/>
          <p:cNvSpPr txBox="1"/>
          <p:nvPr/>
        </p:nvSpPr>
        <p:spPr>
          <a:xfrm>
            <a:off x="304800" y="6000689"/>
            <a:ext cx="2924462" cy="400110"/>
          </a:xfrm>
          <a:prstGeom prst="rect">
            <a:avLst/>
          </a:prstGeom>
          <a:noFill/>
        </p:spPr>
        <p:txBody>
          <a:bodyPr wrap="square" rtlCol="0">
            <a:spAutoFit/>
          </a:bodyPr>
          <a:lstStyle/>
          <a:p>
            <a:pPr algn="ctr"/>
            <a:r>
              <a:rPr lang="en-GB" sz="2000" b="1" dirty="0" err="1">
                <a:latin typeface="Arial" panose="020B0604020202020204" pitchFamily="34" charset="0"/>
                <a:cs typeface="Arial" panose="020B0604020202020204" pitchFamily="34" charset="0"/>
              </a:rPr>
              <a:t>Startup</a:t>
            </a:r>
            <a:r>
              <a:rPr lang="en-GB" sz="2000" b="1" dirty="0">
                <a:latin typeface="Arial" panose="020B0604020202020204" pitchFamily="34" charset="0"/>
                <a:cs typeface="Arial" panose="020B0604020202020204" pitchFamily="34" charset="0"/>
              </a:rPr>
              <a:t> Name </a:t>
            </a:r>
            <a:endParaRPr lang="en-US" sz="2000" dirty="0">
              <a:latin typeface="Segoe UI" panose="020B0502040204020203" pitchFamily="34" charset="0"/>
              <a:cs typeface="Segoe UI" panose="020B0502040204020203" pitchFamily="34" charset="0"/>
            </a:endParaRPr>
          </a:p>
        </p:txBody>
      </p:sp>
      <p:sp>
        <p:nvSpPr>
          <p:cNvPr id="2" name="Rectangle 1"/>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8889" y="5864532"/>
            <a:ext cx="2274684" cy="67242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8605" y="5778121"/>
            <a:ext cx="845246" cy="845246"/>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1020" y="5968231"/>
            <a:ext cx="939622" cy="599802"/>
          </a:xfrm>
          <a:prstGeom prst="rect">
            <a:avLst/>
          </a:prstGeom>
        </p:spPr>
      </p:pic>
      <p:sp>
        <p:nvSpPr>
          <p:cNvPr id="15" name="Rectangle 14">
            <a:extLst>
              <a:ext uri="{FF2B5EF4-FFF2-40B4-BE49-F238E27FC236}">
                <a16:creationId xmlns:a16="http://schemas.microsoft.com/office/drawing/2014/main" id="{0C04927D-B0DB-AC31-C27E-7F7A6CBFD66B}"/>
              </a:ext>
            </a:extLst>
          </p:cNvPr>
          <p:cNvSpPr/>
          <p:nvPr/>
        </p:nvSpPr>
        <p:spPr>
          <a:xfrm>
            <a:off x="0" y="5715535"/>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Text&#10;&#10;Description automatically generated">
            <a:extLst>
              <a:ext uri="{FF2B5EF4-FFF2-40B4-BE49-F238E27FC236}">
                <a16:creationId xmlns:a16="http://schemas.microsoft.com/office/drawing/2014/main" id="{7644CCF7-B002-1B74-99C1-1A0538AB95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7681" y="5649008"/>
            <a:ext cx="3705225" cy="1238250"/>
          </a:xfrm>
          <a:prstGeom prst="rect">
            <a:avLst/>
          </a:prstGeom>
        </p:spPr>
      </p:pic>
    </p:spTree>
    <p:extLst>
      <p:ext uri="{BB962C8B-B14F-4D97-AF65-F5344CB8AC3E}">
        <p14:creationId xmlns:p14="http://schemas.microsoft.com/office/powerpoint/2010/main" val="30396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84394" y="609600"/>
            <a:ext cx="2971800" cy="646331"/>
          </a:xfrm>
          <a:prstGeom prst="rect">
            <a:avLst/>
          </a:prstGeom>
          <a:noFill/>
        </p:spPr>
        <p:txBody>
          <a:bodyPr wrap="square" rtlCol="0">
            <a:spAutoFit/>
          </a:bodyPr>
          <a:lstStyle/>
          <a:p>
            <a:r>
              <a:rPr lang="en-GB" sz="3600" dirty="0">
                <a:latin typeface="Segoe UI" panose="020B0502040204020203" pitchFamily="34" charset="0"/>
                <a:cs typeface="Segoe UI" panose="020B0502040204020203" pitchFamily="34" charset="0"/>
              </a:rPr>
              <a:t>Introduction</a:t>
            </a:r>
          </a:p>
        </p:txBody>
      </p:sp>
      <p:sp>
        <p:nvSpPr>
          <p:cNvPr id="8" name="TextBox 7"/>
          <p:cNvSpPr txBox="1"/>
          <p:nvPr/>
        </p:nvSpPr>
        <p:spPr>
          <a:xfrm>
            <a:off x="760294" y="1647698"/>
            <a:ext cx="7620000" cy="3816429"/>
          </a:xfrm>
          <a:prstGeom prst="rect">
            <a:avLst/>
          </a:prstGeom>
          <a:noFill/>
        </p:spPr>
        <p:txBody>
          <a:bodyPr wrap="square" rtlCol="0">
            <a:spAutoFit/>
          </a:bodyPr>
          <a:lstStyle/>
          <a:p>
            <a:pPr algn="just"/>
            <a:r>
              <a:rPr lang="en-US" sz="2200" dirty="0">
                <a:effectLst/>
                <a:latin typeface="Segoe UI" panose="020B0502040204020203" pitchFamily="34" charset="0"/>
                <a:ea typeface="Open Sans" panose="020B0606030504020204" pitchFamily="34" charset="0"/>
                <a:cs typeface="Segoe UI" panose="020B0502040204020203" pitchFamily="34" charset="0"/>
              </a:rPr>
              <a:t>The concept of “</a:t>
            </a:r>
            <a:r>
              <a:rPr lang="en-US" sz="2200" b="1" dirty="0">
                <a:effectLst/>
                <a:latin typeface="Segoe UI" panose="020B0502040204020203" pitchFamily="34" charset="0"/>
                <a:ea typeface="Open Sans" panose="020B0606030504020204" pitchFamily="34" charset="0"/>
                <a:cs typeface="Segoe UI" panose="020B0502040204020203" pitchFamily="34" charset="0"/>
              </a:rPr>
              <a:t>Mazdoor Haazir</a:t>
            </a:r>
            <a:r>
              <a:rPr lang="en-US" sz="2200" dirty="0">
                <a:effectLst/>
                <a:latin typeface="Segoe UI" panose="020B0502040204020203" pitchFamily="34" charset="0"/>
                <a:ea typeface="Open Sans" panose="020B0606030504020204" pitchFamily="34" charset="0"/>
                <a:cs typeface="Segoe UI" panose="020B0502040204020203" pitchFamily="34" charset="0"/>
              </a:rPr>
              <a:t>” is to develop a platform for the people who are struggling to find good Mistry’s and Labors to build their house. There is not any online platform where we can find them and hire them (locally in Pakistan).</a:t>
            </a:r>
          </a:p>
          <a:p>
            <a:pPr algn="just"/>
            <a:endParaRPr lang="en-US" sz="2200" dirty="0">
              <a:latin typeface="Segoe UI" panose="020B0502040204020203" pitchFamily="34" charset="0"/>
              <a:ea typeface="Open Sans" panose="020B0606030504020204" pitchFamily="34" charset="0"/>
              <a:cs typeface="Segoe UI" panose="020B0502040204020203" pitchFamily="34" charset="0"/>
            </a:endParaRPr>
          </a:p>
          <a:p>
            <a:pPr algn="just"/>
            <a:r>
              <a:rPr lang="en-US" sz="2200" dirty="0">
                <a:effectLst/>
                <a:latin typeface="Segoe UI" panose="020B0502040204020203" pitchFamily="34" charset="0"/>
                <a:ea typeface="Open Sans" panose="020B0606030504020204" pitchFamily="34" charset="0"/>
                <a:cs typeface="Segoe UI" panose="020B0502040204020203" pitchFamily="34" charset="0"/>
              </a:rPr>
              <a:t>“</a:t>
            </a:r>
            <a:r>
              <a:rPr lang="en-US" sz="2200" b="1" dirty="0">
                <a:effectLst/>
                <a:latin typeface="Segoe UI" panose="020B0502040204020203" pitchFamily="34" charset="0"/>
                <a:ea typeface="Open Sans" panose="020B0606030504020204" pitchFamily="34" charset="0"/>
                <a:cs typeface="Segoe UI" panose="020B0502040204020203" pitchFamily="34" charset="0"/>
              </a:rPr>
              <a:t>Mazdoor Haazir</a:t>
            </a:r>
            <a:r>
              <a:rPr lang="en-US" sz="2200" dirty="0">
                <a:effectLst/>
                <a:latin typeface="Segoe UI" panose="020B0502040204020203" pitchFamily="34" charset="0"/>
                <a:ea typeface="Open Sans" panose="020B0606030504020204" pitchFamily="34" charset="0"/>
                <a:cs typeface="Segoe UI" panose="020B0502040204020203" pitchFamily="34" charset="0"/>
              </a:rPr>
              <a:t>” is a platform that connects customers to the skilled, experienced and reliable service professionals in their own locality. “Mazdoor Haazir” is the one-stop destination for all areas needs which includes cemetery, concrete laborers at your doorstep.</a:t>
            </a:r>
          </a:p>
          <a:p>
            <a:pPr algn="just"/>
            <a:endParaRPr lang="en-US" sz="220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2286000" y="3342783"/>
            <a:ext cx="4572000" cy="404598"/>
          </a:xfrm>
          <a:prstGeom prst="rect">
            <a:avLst/>
          </a:prstGeom>
        </p:spPr>
        <p:txBody>
          <a:bodyPr>
            <a:spAutoFit/>
          </a:bodyPr>
          <a:lstStyle/>
          <a:p>
            <a:pPr marL="988694" marR="981710" indent="8890" algn="ctr">
              <a:lnSpc>
                <a:spcPct val="125000"/>
              </a:lnSpc>
              <a:spcBef>
                <a:spcPts val="100"/>
              </a:spcBef>
            </a:pPr>
            <a:endParaRPr lang="en-US" dirty="0">
              <a:latin typeface="Arial"/>
              <a:cs typeface="Arial"/>
            </a:endParaRP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974" y="5865278"/>
            <a:ext cx="2274684" cy="672424"/>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96880" y="5778867"/>
            <a:ext cx="845246" cy="845246"/>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32023" y="5968231"/>
            <a:ext cx="939622" cy="599802"/>
          </a:xfrm>
          <a:prstGeom prst="rect">
            <a:avLst/>
          </a:prstGeom>
        </p:spPr>
      </p:pic>
      <p:sp>
        <p:nvSpPr>
          <p:cNvPr id="10" name="Rectangle 9">
            <a:extLst>
              <a:ext uri="{FF2B5EF4-FFF2-40B4-BE49-F238E27FC236}">
                <a16:creationId xmlns:a16="http://schemas.microsoft.com/office/drawing/2014/main" id="{7A637A6F-3133-7704-B39E-F0A98709010D}"/>
              </a:ext>
            </a:extLst>
          </p:cNvPr>
          <p:cNvSpPr/>
          <p:nvPr/>
        </p:nvSpPr>
        <p:spPr>
          <a:xfrm>
            <a:off x="0" y="5715535"/>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Text&#10;&#10;Description automatically generated">
            <a:extLst>
              <a:ext uri="{FF2B5EF4-FFF2-40B4-BE49-F238E27FC236}">
                <a16:creationId xmlns:a16="http://schemas.microsoft.com/office/drawing/2014/main" id="{6BDA36B1-237C-1A4B-8C0C-0AB70E4031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7681" y="5649008"/>
            <a:ext cx="3705225" cy="1238250"/>
          </a:xfrm>
          <a:prstGeom prst="rect">
            <a:avLst/>
          </a:prstGeom>
        </p:spPr>
      </p:pic>
    </p:spTree>
    <p:extLst>
      <p:ext uri="{BB962C8B-B14F-4D97-AF65-F5344CB8AC3E}">
        <p14:creationId xmlns:p14="http://schemas.microsoft.com/office/powerpoint/2010/main" val="379099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9676" y="556485"/>
            <a:ext cx="8077200" cy="646331"/>
          </a:xfrm>
          <a:prstGeom prst="rect">
            <a:avLst/>
          </a:prstGeom>
          <a:noFill/>
        </p:spPr>
        <p:txBody>
          <a:bodyPr wrap="square" rtlCol="0">
            <a:spAutoFit/>
          </a:bodyPr>
          <a:lstStyle/>
          <a:p>
            <a:pPr algn="ctr"/>
            <a:r>
              <a:rPr lang="en-GB" sz="3600" dirty="0">
                <a:latin typeface="Segoe UI" panose="020B0502040204020203" pitchFamily="34" charset="0"/>
                <a:cs typeface="Segoe UI" panose="020B0502040204020203" pitchFamily="34" charset="0"/>
              </a:rPr>
              <a:t>Problem Statement</a:t>
            </a:r>
          </a:p>
        </p:txBody>
      </p:sp>
      <p:sp>
        <p:nvSpPr>
          <p:cNvPr id="2" name="Rectangle 1"/>
          <p:cNvSpPr/>
          <p:nvPr/>
        </p:nvSpPr>
        <p:spPr>
          <a:xfrm>
            <a:off x="609600" y="1529604"/>
            <a:ext cx="7847276" cy="3477875"/>
          </a:xfrm>
          <a:prstGeom prst="rect">
            <a:avLst/>
          </a:prstGeom>
        </p:spPr>
        <p:txBody>
          <a:bodyPr wrap="square">
            <a:spAutoFit/>
          </a:bodyPr>
          <a:lstStyle/>
          <a:p>
            <a:pPr algn="just"/>
            <a:r>
              <a:rPr lang="en-US" sz="2200" dirty="0">
                <a:effectLst/>
                <a:latin typeface="Segoe UI" panose="020B0502040204020203" pitchFamily="34" charset="0"/>
                <a:ea typeface="Open Sans" panose="020B0606030504020204" pitchFamily="34" charset="0"/>
                <a:cs typeface="Segoe UI" panose="020B0502040204020203" pitchFamily="34" charset="0"/>
              </a:rPr>
              <a:t>Traditionally if we need any labor and workers to build our house or to paint our house, we usually try to find these workers using different sources (from friends and relatives). </a:t>
            </a:r>
          </a:p>
          <a:p>
            <a:pPr algn="just"/>
            <a:endParaRPr lang="en-US" sz="2200" dirty="0">
              <a:latin typeface="Segoe UI" panose="020B0502040204020203" pitchFamily="34" charset="0"/>
              <a:ea typeface="Open Sans" panose="020B0606030504020204" pitchFamily="34" charset="0"/>
              <a:cs typeface="Segoe UI" panose="020B0502040204020203" pitchFamily="34" charset="0"/>
            </a:endParaRPr>
          </a:p>
          <a:p>
            <a:pPr algn="just"/>
            <a:r>
              <a:rPr lang="en-US" sz="2200" dirty="0">
                <a:effectLst/>
                <a:latin typeface="Segoe UI" panose="020B0502040204020203" pitchFamily="34" charset="0"/>
                <a:ea typeface="Open Sans" panose="020B0606030504020204" pitchFamily="34" charset="0"/>
                <a:cs typeface="Segoe UI" panose="020B0502040204020203" pitchFamily="34" charset="0"/>
              </a:rPr>
              <a:t>There is no such platform where we can find them, in search of work they (mistris and workers) sit around the road corners and outside the local hotels to find the work and these spots are quite limited and most of the people don’t know about these spots.</a:t>
            </a:r>
          </a:p>
          <a:p>
            <a:pPr algn="just"/>
            <a:endParaRPr lang="en-US" sz="2200" b="0" i="0" dirty="0">
              <a:effectLst/>
              <a:latin typeface="Segoe UI" panose="020B0502040204020203" pitchFamily="34" charset="0"/>
              <a:cs typeface="Segoe UI" panose="020B0502040204020203" pitchFamily="34" charset="0"/>
            </a:endParaRPr>
          </a:p>
        </p:txBody>
      </p:sp>
      <p:sp>
        <p:nvSpPr>
          <p:cNvPr id="13" name="Rectangle 12"/>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4748" y="5908819"/>
            <a:ext cx="2274684" cy="672424"/>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6764" y="5822408"/>
            <a:ext cx="845246" cy="845246"/>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12170" y="5968231"/>
            <a:ext cx="939622" cy="599802"/>
          </a:xfrm>
          <a:prstGeom prst="rect">
            <a:avLst/>
          </a:prstGeom>
        </p:spPr>
      </p:pic>
      <p:sp>
        <p:nvSpPr>
          <p:cNvPr id="8" name="Rectangle 7">
            <a:extLst>
              <a:ext uri="{FF2B5EF4-FFF2-40B4-BE49-F238E27FC236}">
                <a16:creationId xmlns:a16="http://schemas.microsoft.com/office/drawing/2014/main" id="{E8BC8DA3-FA5D-27D2-3D7B-D1D0C4BF88F9}"/>
              </a:ext>
            </a:extLst>
          </p:cNvPr>
          <p:cNvSpPr/>
          <p:nvPr/>
        </p:nvSpPr>
        <p:spPr>
          <a:xfrm>
            <a:off x="0" y="5715535"/>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xt&#10;&#10;Description automatically generated">
            <a:extLst>
              <a:ext uri="{FF2B5EF4-FFF2-40B4-BE49-F238E27FC236}">
                <a16:creationId xmlns:a16="http://schemas.microsoft.com/office/drawing/2014/main" id="{22D3DB68-1A7E-5671-7560-A2F8D979E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7681" y="5649008"/>
            <a:ext cx="3705225" cy="1238250"/>
          </a:xfrm>
          <a:prstGeom prst="rect">
            <a:avLst/>
          </a:prstGeom>
        </p:spPr>
      </p:pic>
    </p:spTree>
    <p:extLst>
      <p:ext uri="{BB962C8B-B14F-4D97-AF65-F5344CB8AC3E}">
        <p14:creationId xmlns:p14="http://schemas.microsoft.com/office/powerpoint/2010/main" val="14873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50994" y="533402"/>
            <a:ext cx="4038600" cy="646331"/>
          </a:xfrm>
          <a:prstGeom prst="rect">
            <a:avLst/>
          </a:prstGeom>
          <a:noFill/>
        </p:spPr>
        <p:txBody>
          <a:bodyPr wrap="square" rtlCol="0">
            <a:spAutoFit/>
          </a:bodyPr>
          <a:lstStyle/>
          <a:p>
            <a:r>
              <a:rPr lang="en-GB" sz="3600" dirty="0">
                <a:latin typeface="Segoe UI" panose="020B0502040204020203" pitchFamily="34" charset="0"/>
                <a:cs typeface="Segoe UI" panose="020B0502040204020203" pitchFamily="34" charset="0"/>
              </a:rPr>
              <a:t>Proposed Solution</a:t>
            </a:r>
          </a:p>
        </p:txBody>
      </p:sp>
      <p:sp>
        <p:nvSpPr>
          <p:cNvPr id="2" name="Rectangle 1"/>
          <p:cNvSpPr/>
          <p:nvPr/>
        </p:nvSpPr>
        <p:spPr>
          <a:xfrm>
            <a:off x="874594" y="1525278"/>
            <a:ext cx="7391400" cy="4154984"/>
          </a:xfrm>
          <a:prstGeom prst="rect">
            <a:avLst/>
          </a:prstGeom>
        </p:spPr>
        <p:txBody>
          <a:bodyPr wrap="square">
            <a:spAutoFit/>
          </a:bodyPr>
          <a:lstStyle/>
          <a:p>
            <a:pPr algn="just"/>
            <a:r>
              <a:rPr lang="en-US" sz="2200" dirty="0">
                <a:latin typeface="Segoe UI" panose="020B0502040204020203" pitchFamily="34" charset="0"/>
                <a:ea typeface="Open Sans" panose="020B0606030504020204" pitchFamily="34" charset="0"/>
                <a:cs typeface="Segoe UI" panose="020B0502040204020203" pitchFamily="34" charset="0"/>
              </a:rPr>
              <a:t>D</a:t>
            </a:r>
            <a:r>
              <a:rPr lang="en-US" sz="2200" dirty="0">
                <a:effectLst/>
                <a:latin typeface="Segoe UI" panose="020B0502040204020203" pitchFamily="34" charset="0"/>
                <a:ea typeface="Open Sans" panose="020B0606030504020204" pitchFamily="34" charset="0"/>
                <a:cs typeface="Segoe UI" panose="020B0502040204020203" pitchFamily="34" charset="0"/>
              </a:rPr>
              <a:t>evelop a platform (mobile application) namely </a:t>
            </a:r>
            <a:r>
              <a:rPr lang="en-US" sz="2200" b="1" dirty="0">
                <a:effectLst/>
                <a:latin typeface="Segoe UI" panose="020B0502040204020203" pitchFamily="34" charset="0"/>
                <a:ea typeface="Open Sans" panose="020B0606030504020204" pitchFamily="34" charset="0"/>
                <a:cs typeface="Segoe UI" panose="020B0502040204020203" pitchFamily="34" charset="0"/>
              </a:rPr>
              <a:t>“Mazdoor Haazir” </a:t>
            </a:r>
            <a:r>
              <a:rPr lang="en-US" sz="2200" dirty="0">
                <a:effectLst/>
                <a:latin typeface="Segoe UI" panose="020B0502040204020203" pitchFamily="34" charset="0"/>
                <a:ea typeface="Open Sans" panose="020B0606030504020204" pitchFamily="34" charset="0"/>
                <a:cs typeface="Segoe UI" panose="020B0502040204020203" pitchFamily="34" charset="0"/>
              </a:rPr>
              <a:t>for the mistris and labors where they can get the work opportunities by just registering on the platform and the users will hire them according to their needs. </a:t>
            </a:r>
          </a:p>
          <a:p>
            <a:pPr algn="just"/>
            <a:endParaRPr lang="en-US" sz="2200" dirty="0">
              <a:effectLst/>
              <a:latin typeface="Segoe UI" panose="020B0502040204020203" pitchFamily="34" charset="0"/>
              <a:ea typeface="Open Sans" panose="020B0606030504020204" pitchFamily="34" charset="0"/>
              <a:cs typeface="Segoe UI" panose="020B0502040204020203" pitchFamily="34" charset="0"/>
            </a:endParaRPr>
          </a:p>
          <a:p>
            <a:pPr algn="just"/>
            <a:r>
              <a:rPr lang="en-US" sz="2200" b="1" dirty="0">
                <a:effectLst/>
                <a:latin typeface="Segoe UI" panose="020B0502040204020203" pitchFamily="34" charset="0"/>
                <a:ea typeface="Open Sans" panose="020B0606030504020204" pitchFamily="34" charset="0"/>
                <a:cs typeface="Segoe UI" panose="020B0502040204020203" pitchFamily="34" charset="0"/>
              </a:rPr>
              <a:t>“Mazdoor Haazir” </a:t>
            </a:r>
            <a:r>
              <a:rPr lang="en-US" sz="2200" dirty="0">
                <a:effectLst/>
                <a:latin typeface="Segoe UI" panose="020B0502040204020203" pitchFamily="34" charset="0"/>
                <a:ea typeface="Open Sans" panose="020B0606030504020204" pitchFamily="34" charset="0"/>
                <a:cs typeface="Segoe UI" panose="020B0502040204020203" pitchFamily="34" charset="0"/>
              </a:rPr>
              <a:t>is a platform that connects customers to the skilled, experienced and reliable service professionals in their own locality. “Mazdoor Haazir” is the one-stop destination for all areas needs which includes cemetery, concrete laborers at your doorstep.</a:t>
            </a:r>
          </a:p>
          <a:p>
            <a:pPr algn="just"/>
            <a:endParaRPr lang="en-US" sz="2200" b="0" i="0" dirty="0">
              <a:effectLst/>
              <a:latin typeface="Segoe UI" panose="020B0502040204020203" pitchFamily="34" charset="0"/>
              <a:ea typeface="Open Sans" panose="020B0606030504020204" pitchFamily="34" charset="0"/>
              <a:cs typeface="Segoe UI" panose="020B0502040204020203" pitchFamily="34" charset="0"/>
            </a:endParaRPr>
          </a:p>
        </p:txBody>
      </p:sp>
      <p:sp>
        <p:nvSpPr>
          <p:cNvPr id="13" name="Rectangle 12"/>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952" y="5917881"/>
            <a:ext cx="2274684" cy="672424"/>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5809198"/>
            <a:ext cx="845246" cy="845246"/>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9783" y="5968231"/>
            <a:ext cx="939622" cy="599802"/>
          </a:xfrm>
          <a:prstGeom prst="rect">
            <a:avLst/>
          </a:prstGeom>
        </p:spPr>
      </p:pic>
      <p:sp>
        <p:nvSpPr>
          <p:cNvPr id="8" name="Rectangle 7">
            <a:extLst>
              <a:ext uri="{FF2B5EF4-FFF2-40B4-BE49-F238E27FC236}">
                <a16:creationId xmlns:a16="http://schemas.microsoft.com/office/drawing/2014/main" id="{5AC78444-A7FF-478E-2E96-02BFD9E14597}"/>
              </a:ext>
            </a:extLst>
          </p:cNvPr>
          <p:cNvSpPr/>
          <p:nvPr/>
        </p:nvSpPr>
        <p:spPr>
          <a:xfrm>
            <a:off x="0" y="5715535"/>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xt&#10;&#10;Description automatically generated">
            <a:extLst>
              <a:ext uri="{FF2B5EF4-FFF2-40B4-BE49-F238E27FC236}">
                <a16:creationId xmlns:a16="http://schemas.microsoft.com/office/drawing/2014/main" id="{DFE70F75-3630-8A5F-B112-4406E7A3B8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7681" y="5649008"/>
            <a:ext cx="3705225" cy="1238250"/>
          </a:xfrm>
          <a:prstGeom prst="rect">
            <a:avLst/>
          </a:prstGeom>
        </p:spPr>
      </p:pic>
    </p:spTree>
    <p:extLst>
      <p:ext uri="{BB962C8B-B14F-4D97-AF65-F5344CB8AC3E}">
        <p14:creationId xmlns:p14="http://schemas.microsoft.com/office/powerpoint/2010/main" val="54697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631097" y="313193"/>
            <a:ext cx="3881806" cy="707886"/>
          </a:xfrm>
          <a:prstGeom prst="rect">
            <a:avLst/>
          </a:prstGeom>
          <a:noFill/>
        </p:spPr>
        <p:txBody>
          <a:bodyPr wrap="square" rtlCol="0">
            <a:spAutoFit/>
          </a:bodyPr>
          <a:lstStyle/>
          <a:p>
            <a:pPr algn="ctr"/>
            <a:r>
              <a:rPr lang="en-GB" sz="4000" b="1" dirty="0">
                <a:latin typeface="Segoe UI" panose="020B0502040204020203" pitchFamily="34" charset="0"/>
                <a:cs typeface="Segoe UI" panose="020B0502040204020203" pitchFamily="34" charset="0"/>
              </a:rPr>
              <a:t>Competitor</a:t>
            </a: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10;&#10;Description automatically generated">
            <a:extLst>
              <a:ext uri="{FF2B5EF4-FFF2-40B4-BE49-F238E27FC236}">
                <a16:creationId xmlns:a16="http://schemas.microsoft.com/office/drawing/2014/main" id="{6922DCC9-E535-40B3-8162-7DFAC1ADC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255" y="5796087"/>
            <a:ext cx="2249518" cy="961946"/>
          </a:xfrm>
          <a:prstGeom prst="rect">
            <a:avLst/>
          </a:prstGeom>
        </p:spPr>
      </p:pic>
      <p:pic>
        <p:nvPicPr>
          <p:cNvPr id="10" name="Picture 9" descr="Logo&#10;&#10;Description automatically generated">
            <a:extLst>
              <a:ext uri="{FF2B5EF4-FFF2-40B4-BE49-F238E27FC236}">
                <a16:creationId xmlns:a16="http://schemas.microsoft.com/office/drawing/2014/main" id="{DE30ECAF-72AA-4F4E-81A0-2F63022EAE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705" y="5203967"/>
            <a:ext cx="2649522" cy="2146186"/>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265377BE-C363-4A5F-8B11-98A176477C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1059490"/>
            <a:ext cx="8153400" cy="3447811"/>
          </a:xfrm>
          <a:prstGeom prst="rect">
            <a:avLst/>
          </a:prstGeom>
        </p:spPr>
      </p:pic>
      <p:sp>
        <p:nvSpPr>
          <p:cNvPr id="14" name="TextBox 13">
            <a:extLst>
              <a:ext uri="{FF2B5EF4-FFF2-40B4-BE49-F238E27FC236}">
                <a16:creationId xmlns:a16="http://schemas.microsoft.com/office/drawing/2014/main" id="{64C11F04-E6C4-4326-9AC4-70434F01AAFF}"/>
              </a:ext>
            </a:extLst>
          </p:cNvPr>
          <p:cNvSpPr txBox="1"/>
          <p:nvPr/>
        </p:nvSpPr>
        <p:spPr>
          <a:xfrm>
            <a:off x="1752600" y="4765324"/>
            <a:ext cx="5943600" cy="1077218"/>
          </a:xfrm>
          <a:prstGeom prst="rect">
            <a:avLst/>
          </a:prstGeom>
          <a:noFill/>
        </p:spPr>
        <p:txBody>
          <a:bodyPr wrap="square" rtlCol="0">
            <a:spAutoFit/>
          </a:bodyPr>
          <a:lstStyle/>
          <a:p>
            <a:pPr algn="ctr"/>
            <a:r>
              <a:rPr lang="en-GB" sz="2800" dirty="0">
                <a:latin typeface="Segoe UI" panose="020B0502040204020203" pitchFamily="34" charset="0"/>
                <a:cs typeface="Segoe UI" panose="020B0502040204020203" pitchFamily="34" charset="0"/>
              </a:rPr>
              <a:t>Source: </a:t>
            </a:r>
            <a:r>
              <a:rPr lang="en-GB" sz="2800" dirty="0">
                <a:latin typeface="Segoe UI" panose="020B0502040204020203" pitchFamily="34" charset="0"/>
                <a:cs typeface="Segoe UI" panose="020B0502040204020203" pitchFamily="34" charset="0"/>
                <a:hlinkClick r:id="rId6"/>
              </a:rPr>
              <a:t>https://mazdooronline.pk/</a:t>
            </a:r>
            <a:endParaRPr lang="en-GB" sz="2800" dirty="0">
              <a:latin typeface="Segoe UI" panose="020B0502040204020203" pitchFamily="34" charset="0"/>
              <a:cs typeface="Segoe UI" panose="020B0502040204020203" pitchFamily="34" charset="0"/>
            </a:endParaRPr>
          </a:p>
          <a:p>
            <a:endParaRPr lang="en-GB" sz="3600" dirty="0">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8065AEAE-098A-54D7-155D-1B24AC53B019}"/>
              </a:ext>
            </a:extLst>
          </p:cNvPr>
          <p:cNvSpPr/>
          <p:nvPr/>
        </p:nvSpPr>
        <p:spPr>
          <a:xfrm>
            <a:off x="0" y="5715535"/>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Text&#10;&#10;Description automatically generated">
            <a:extLst>
              <a:ext uri="{FF2B5EF4-FFF2-40B4-BE49-F238E27FC236}">
                <a16:creationId xmlns:a16="http://schemas.microsoft.com/office/drawing/2014/main" id="{B6F3B503-B4D0-F3EF-27EA-59A952FA0D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17681" y="5649008"/>
            <a:ext cx="3705225" cy="1238250"/>
          </a:xfrm>
          <a:prstGeom prst="rect">
            <a:avLst/>
          </a:prstGeom>
        </p:spPr>
      </p:pic>
    </p:spTree>
    <p:extLst>
      <p:ext uri="{BB962C8B-B14F-4D97-AF65-F5344CB8AC3E}">
        <p14:creationId xmlns:p14="http://schemas.microsoft.com/office/powerpoint/2010/main" val="169680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79633" y="488788"/>
            <a:ext cx="4581322" cy="707886"/>
          </a:xfrm>
          <a:prstGeom prst="rect">
            <a:avLst/>
          </a:prstGeom>
          <a:noFill/>
        </p:spPr>
        <p:txBody>
          <a:bodyPr wrap="square" rtlCol="0">
            <a:spAutoFit/>
          </a:bodyPr>
          <a:lstStyle/>
          <a:p>
            <a:pPr algn="ctr"/>
            <a:r>
              <a:rPr lang="en-GB" sz="4000" b="1" dirty="0">
                <a:latin typeface="Segoe UI" panose="020B0502040204020203" pitchFamily="34" charset="0"/>
                <a:cs typeface="Segoe UI" panose="020B0502040204020203" pitchFamily="34" charset="0"/>
              </a:rPr>
              <a:t>Competitor Vs Us</a:t>
            </a: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10;&#10;Description automatically generated">
            <a:extLst>
              <a:ext uri="{FF2B5EF4-FFF2-40B4-BE49-F238E27FC236}">
                <a16:creationId xmlns:a16="http://schemas.microsoft.com/office/drawing/2014/main" id="{6922DCC9-E535-40B3-8162-7DFAC1ADC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255" y="5796087"/>
            <a:ext cx="2249518" cy="961946"/>
          </a:xfrm>
          <a:prstGeom prst="rect">
            <a:avLst/>
          </a:prstGeom>
        </p:spPr>
      </p:pic>
      <p:pic>
        <p:nvPicPr>
          <p:cNvPr id="10" name="Picture 9" descr="Logo&#10;&#10;Description automatically generated">
            <a:extLst>
              <a:ext uri="{FF2B5EF4-FFF2-40B4-BE49-F238E27FC236}">
                <a16:creationId xmlns:a16="http://schemas.microsoft.com/office/drawing/2014/main" id="{DE30ECAF-72AA-4F4E-81A0-2F63022EAE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705" y="5203967"/>
            <a:ext cx="2649522" cy="2146186"/>
          </a:xfrm>
          <a:prstGeom prst="rect">
            <a:avLst/>
          </a:prstGeom>
        </p:spPr>
      </p:pic>
      <p:sp>
        <p:nvSpPr>
          <p:cNvPr id="14" name="TextBox 13">
            <a:extLst>
              <a:ext uri="{FF2B5EF4-FFF2-40B4-BE49-F238E27FC236}">
                <a16:creationId xmlns:a16="http://schemas.microsoft.com/office/drawing/2014/main" id="{64C11F04-E6C4-4326-9AC4-70434F01AAFF}"/>
              </a:ext>
            </a:extLst>
          </p:cNvPr>
          <p:cNvSpPr txBox="1"/>
          <p:nvPr/>
        </p:nvSpPr>
        <p:spPr>
          <a:xfrm>
            <a:off x="381440" y="1433823"/>
            <a:ext cx="4581322" cy="387798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GB" sz="2800" dirty="0">
                <a:latin typeface="Segoe UI" panose="020B0502040204020203" pitchFamily="34" charset="0"/>
                <a:cs typeface="Segoe UI" panose="020B0502040204020203" pitchFamily="34" charset="0"/>
              </a:rPr>
              <a:t>No concept of hiring</a:t>
            </a:r>
          </a:p>
          <a:p>
            <a:pPr marL="457200" indent="-457200">
              <a:lnSpc>
                <a:spcPct val="150000"/>
              </a:lnSpc>
              <a:buFont typeface="Arial" panose="020B0604020202020204" pitchFamily="34" charset="0"/>
              <a:buChar char="•"/>
            </a:pPr>
            <a:r>
              <a:rPr lang="en-GB" sz="2800" dirty="0">
                <a:latin typeface="Segoe UI" panose="020B0502040204020203" pitchFamily="34" charset="0"/>
                <a:cs typeface="Segoe UI" panose="020B0502040204020203" pitchFamily="34" charset="0"/>
              </a:rPr>
              <a:t>No direct link with labour</a:t>
            </a:r>
          </a:p>
          <a:p>
            <a:pPr marL="457200" indent="-457200">
              <a:lnSpc>
                <a:spcPct val="150000"/>
              </a:lnSpc>
              <a:buFont typeface="Arial" panose="020B0604020202020204" pitchFamily="34" charset="0"/>
              <a:buChar char="•"/>
            </a:pPr>
            <a:r>
              <a:rPr lang="en-GB" sz="2800" dirty="0">
                <a:latin typeface="Segoe UI" panose="020B0502040204020203" pitchFamily="34" charset="0"/>
                <a:cs typeface="Segoe UI" panose="020B0502040204020203" pitchFamily="34" charset="0"/>
              </a:rPr>
              <a:t>General purpose website</a:t>
            </a:r>
          </a:p>
          <a:p>
            <a:pPr marL="457200" indent="-457200">
              <a:lnSpc>
                <a:spcPct val="150000"/>
              </a:lnSpc>
              <a:buFont typeface="Arial" panose="020B0604020202020204" pitchFamily="34" charset="0"/>
              <a:buChar char="•"/>
            </a:pPr>
            <a:r>
              <a:rPr lang="en-GB" sz="2800" dirty="0">
                <a:latin typeface="Segoe UI" panose="020B0502040204020203" pitchFamily="34" charset="0"/>
                <a:cs typeface="Segoe UI" panose="020B0502040204020203" pitchFamily="34" charset="0"/>
              </a:rPr>
              <a:t>Time consuming</a:t>
            </a:r>
          </a:p>
          <a:p>
            <a:pPr algn="ctr"/>
            <a:endParaRPr lang="en-GB" sz="3600"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9E4F1214-1569-4E7D-B0A7-FD92013EBBAE}"/>
              </a:ext>
            </a:extLst>
          </p:cNvPr>
          <p:cNvSpPr txBox="1"/>
          <p:nvPr/>
        </p:nvSpPr>
        <p:spPr>
          <a:xfrm>
            <a:off x="4962762" y="1498014"/>
            <a:ext cx="4186930" cy="430887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GB" sz="2800" dirty="0">
                <a:latin typeface="Segoe UI" panose="020B0502040204020203" pitchFamily="34" charset="0"/>
                <a:cs typeface="Segoe UI" panose="020B0502040204020203" pitchFamily="34" charset="0"/>
              </a:rPr>
              <a:t>Concept of hiring</a:t>
            </a:r>
          </a:p>
          <a:p>
            <a:pPr marL="457200" indent="-457200">
              <a:lnSpc>
                <a:spcPct val="150000"/>
              </a:lnSpc>
              <a:buFont typeface="Arial" panose="020B0604020202020204" pitchFamily="34" charset="0"/>
              <a:buChar char="•"/>
            </a:pPr>
            <a:r>
              <a:rPr lang="en-GB" sz="2800" dirty="0">
                <a:latin typeface="Segoe UI" panose="020B0502040204020203" pitchFamily="34" charset="0"/>
                <a:cs typeface="Segoe UI" panose="020B0502040204020203" pitchFamily="34" charset="0"/>
              </a:rPr>
              <a:t>Search specific area</a:t>
            </a:r>
          </a:p>
          <a:p>
            <a:pPr marL="457200" indent="-457200">
              <a:lnSpc>
                <a:spcPct val="150000"/>
              </a:lnSpc>
              <a:buFont typeface="Arial" panose="020B0604020202020204" pitchFamily="34" charset="0"/>
              <a:buChar char="•"/>
            </a:pPr>
            <a:r>
              <a:rPr lang="en-GB" sz="2800" dirty="0">
                <a:latin typeface="Segoe UI" panose="020B0502040204020203" pitchFamily="34" charset="0"/>
                <a:cs typeface="Segoe UI" panose="020B0502040204020203" pitchFamily="34" charset="0"/>
              </a:rPr>
              <a:t>Labour profiles</a:t>
            </a:r>
          </a:p>
          <a:p>
            <a:pPr marL="457200" indent="-457200">
              <a:lnSpc>
                <a:spcPct val="150000"/>
              </a:lnSpc>
              <a:buFont typeface="Arial" panose="020B0604020202020204" pitchFamily="34" charset="0"/>
              <a:buChar char="•"/>
            </a:pPr>
            <a:r>
              <a:rPr lang="en-GB" sz="2800" dirty="0">
                <a:latin typeface="Segoe UI" panose="020B0502040204020203" pitchFamily="34" charset="0"/>
                <a:cs typeface="Segoe UI" panose="020B0502040204020203" pitchFamily="34" charset="0"/>
              </a:rPr>
              <a:t>Targeted Market</a:t>
            </a:r>
          </a:p>
          <a:p>
            <a:pPr marL="457200" indent="-457200">
              <a:lnSpc>
                <a:spcPct val="150000"/>
              </a:lnSpc>
              <a:buFont typeface="Arial" panose="020B0604020202020204" pitchFamily="34" charset="0"/>
              <a:buChar char="•"/>
            </a:pPr>
            <a:r>
              <a:rPr lang="en-GB" sz="2800" dirty="0">
                <a:latin typeface="Segoe UI" panose="020B0502040204020203" pitchFamily="34" charset="0"/>
                <a:cs typeface="Segoe UI" panose="020B0502040204020203" pitchFamily="34" charset="0"/>
              </a:rPr>
              <a:t>Rating Concept </a:t>
            </a:r>
          </a:p>
          <a:p>
            <a:pPr marL="457200" indent="-457200">
              <a:buFont typeface="Arial" panose="020B0604020202020204" pitchFamily="34" charset="0"/>
              <a:buChar char="•"/>
            </a:pPr>
            <a:endParaRPr lang="en-GB" sz="2800" dirty="0">
              <a:latin typeface="Segoe UI" panose="020B0502040204020203" pitchFamily="34" charset="0"/>
              <a:cs typeface="Segoe UI" panose="020B0502040204020203" pitchFamily="34" charset="0"/>
            </a:endParaRPr>
          </a:p>
          <a:p>
            <a:pPr algn="ctr"/>
            <a:endParaRPr lang="en-GB" sz="3600" dirty="0">
              <a:latin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DD2D3902-323B-0A61-5302-D6469F8B6FB6}"/>
              </a:ext>
            </a:extLst>
          </p:cNvPr>
          <p:cNvSpPr/>
          <p:nvPr/>
        </p:nvSpPr>
        <p:spPr>
          <a:xfrm>
            <a:off x="0" y="5715535"/>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Text&#10;&#10;Description automatically generated">
            <a:extLst>
              <a:ext uri="{FF2B5EF4-FFF2-40B4-BE49-F238E27FC236}">
                <a16:creationId xmlns:a16="http://schemas.microsoft.com/office/drawing/2014/main" id="{1B9898B0-7C6F-5BEF-4CAA-18C933EEEE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7681" y="5649008"/>
            <a:ext cx="3705225" cy="1238250"/>
          </a:xfrm>
          <a:prstGeom prst="rect">
            <a:avLst/>
          </a:prstGeom>
        </p:spPr>
      </p:pic>
    </p:spTree>
    <p:extLst>
      <p:ext uri="{BB962C8B-B14F-4D97-AF65-F5344CB8AC3E}">
        <p14:creationId xmlns:p14="http://schemas.microsoft.com/office/powerpoint/2010/main" val="114862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79633" y="488788"/>
            <a:ext cx="4581322" cy="707886"/>
          </a:xfrm>
          <a:prstGeom prst="rect">
            <a:avLst/>
          </a:prstGeom>
          <a:noFill/>
        </p:spPr>
        <p:txBody>
          <a:bodyPr wrap="square" rtlCol="0">
            <a:spAutoFit/>
          </a:bodyPr>
          <a:lstStyle/>
          <a:p>
            <a:pPr algn="ctr"/>
            <a:r>
              <a:rPr lang="en-GB" sz="4000" b="1" dirty="0">
                <a:latin typeface="Segoe UI" panose="020B0502040204020203" pitchFamily="34" charset="0"/>
                <a:cs typeface="Segoe UI" panose="020B0502040204020203" pitchFamily="34" charset="0"/>
              </a:rPr>
              <a:t>Progress</a:t>
            </a: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10;&#10;Description automatically generated">
            <a:extLst>
              <a:ext uri="{FF2B5EF4-FFF2-40B4-BE49-F238E27FC236}">
                <a16:creationId xmlns:a16="http://schemas.microsoft.com/office/drawing/2014/main" id="{6922DCC9-E535-40B3-8162-7DFAC1ADC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255" y="5796087"/>
            <a:ext cx="2249518" cy="961946"/>
          </a:xfrm>
          <a:prstGeom prst="rect">
            <a:avLst/>
          </a:prstGeom>
        </p:spPr>
      </p:pic>
      <p:pic>
        <p:nvPicPr>
          <p:cNvPr id="10" name="Picture 9" descr="Logo&#10;&#10;Description automatically generated">
            <a:extLst>
              <a:ext uri="{FF2B5EF4-FFF2-40B4-BE49-F238E27FC236}">
                <a16:creationId xmlns:a16="http://schemas.microsoft.com/office/drawing/2014/main" id="{DE30ECAF-72AA-4F4E-81A0-2F63022EAE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705" y="5203967"/>
            <a:ext cx="2649522" cy="2146186"/>
          </a:xfrm>
          <a:prstGeom prst="rect">
            <a:avLst/>
          </a:prstGeom>
        </p:spPr>
      </p:pic>
      <p:sp>
        <p:nvSpPr>
          <p:cNvPr id="12" name="TextBox 11">
            <a:extLst>
              <a:ext uri="{FF2B5EF4-FFF2-40B4-BE49-F238E27FC236}">
                <a16:creationId xmlns:a16="http://schemas.microsoft.com/office/drawing/2014/main" id="{9E4F1214-1569-4E7D-B0A7-FD92013EBBAE}"/>
              </a:ext>
            </a:extLst>
          </p:cNvPr>
          <p:cNvSpPr txBox="1"/>
          <p:nvPr/>
        </p:nvSpPr>
        <p:spPr>
          <a:xfrm>
            <a:off x="4962762" y="1498014"/>
            <a:ext cx="4186930" cy="1077218"/>
          </a:xfrm>
          <a:prstGeom prst="rect">
            <a:avLst/>
          </a:prstGeom>
          <a:noFill/>
        </p:spPr>
        <p:txBody>
          <a:bodyPr wrap="square" rtlCol="0">
            <a:spAutoFit/>
          </a:bodyPr>
          <a:lstStyle/>
          <a:p>
            <a:endParaRPr lang="en-GB" sz="2800" dirty="0">
              <a:latin typeface="Segoe UI" panose="020B0502040204020203" pitchFamily="34" charset="0"/>
              <a:cs typeface="Segoe UI" panose="020B0502040204020203" pitchFamily="34" charset="0"/>
            </a:endParaRPr>
          </a:p>
          <a:p>
            <a:pPr algn="ctr"/>
            <a:endParaRPr lang="en-GB" sz="36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774FD11F-2E5D-7A5F-258F-A847948BC7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15975"/>
            <a:ext cx="9140588" cy="4462291"/>
          </a:xfrm>
          <a:prstGeom prst="rect">
            <a:avLst/>
          </a:prstGeom>
        </p:spPr>
      </p:pic>
      <p:sp>
        <p:nvSpPr>
          <p:cNvPr id="13" name="TextBox 12">
            <a:extLst>
              <a:ext uri="{FF2B5EF4-FFF2-40B4-BE49-F238E27FC236}">
                <a16:creationId xmlns:a16="http://schemas.microsoft.com/office/drawing/2014/main" id="{E331F0F0-F970-6902-E510-397BAB64B3F6}"/>
              </a:ext>
            </a:extLst>
          </p:cNvPr>
          <p:cNvSpPr txBox="1"/>
          <p:nvPr/>
        </p:nvSpPr>
        <p:spPr>
          <a:xfrm>
            <a:off x="2130112" y="4830723"/>
            <a:ext cx="4581322" cy="707886"/>
          </a:xfrm>
          <a:prstGeom prst="rect">
            <a:avLst/>
          </a:prstGeom>
          <a:noFill/>
        </p:spPr>
        <p:txBody>
          <a:bodyPr wrap="square" rtlCol="0">
            <a:spAutoFit/>
          </a:bodyPr>
          <a:lstStyle/>
          <a:p>
            <a:pPr algn="ctr"/>
            <a:r>
              <a:rPr lang="en-GB" sz="4000" b="1" dirty="0">
                <a:latin typeface="Segoe UI" panose="020B0502040204020203" pitchFamily="34" charset="0"/>
                <a:cs typeface="Segoe UI" panose="020B0502040204020203" pitchFamily="34" charset="0"/>
              </a:rPr>
              <a:t>Web Platform</a:t>
            </a:r>
          </a:p>
        </p:txBody>
      </p:sp>
      <p:sp>
        <p:nvSpPr>
          <p:cNvPr id="15" name="Rectangle 14">
            <a:extLst>
              <a:ext uri="{FF2B5EF4-FFF2-40B4-BE49-F238E27FC236}">
                <a16:creationId xmlns:a16="http://schemas.microsoft.com/office/drawing/2014/main" id="{89A6B5EF-0C1D-6BAB-52F7-821B96A0BED3}"/>
              </a:ext>
            </a:extLst>
          </p:cNvPr>
          <p:cNvSpPr/>
          <p:nvPr/>
        </p:nvSpPr>
        <p:spPr>
          <a:xfrm>
            <a:off x="0" y="5715535"/>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Text&#10;&#10;Description automatically generated">
            <a:extLst>
              <a:ext uri="{FF2B5EF4-FFF2-40B4-BE49-F238E27FC236}">
                <a16:creationId xmlns:a16="http://schemas.microsoft.com/office/drawing/2014/main" id="{D52FF3AB-67E4-0E5B-7379-736FA713D1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7681" y="5649008"/>
            <a:ext cx="3705225" cy="1238250"/>
          </a:xfrm>
          <a:prstGeom prst="rect">
            <a:avLst/>
          </a:prstGeom>
        </p:spPr>
      </p:pic>
    </p:spTree>
    <p:extLst>
      <p:ext uri="{BB962C8B-B14F-4D97-AF65-F5344CB8AC3E}">
        <p14:creationId xmlns:p14="http://schemas.microsoft.com/office/powerpoint/2010/main" val="1143559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79633" y="150811"/>
            <a:ext cx="4581322" cy="707886"/>
          </a:xfrm>
          <a:prstGeom prst="rect">
            <a:avLst/>
          </a:prstGeom>
          <a:noFill/>
        </p:spPr>
        <p:txBody>
          <a:bodyPr wrap="square" rtlCol="0">
            <a:spAutoFit/>
          </a:bodyPr>
          <a:lstStyle/>
          <a:p>
            <a:pPr algn="ctr"/>
            <a:r>
              <a:rPr lang="en-GB" sz="4000" b="1" dirty="0">
                <a:latin typeface="Segoe UI" panose="020B0502040204020203" pitchFamily="34" charset="0"/>
                <a:cs typeface="Segoe UI" panose="020B0502040204020203" pitchFamily="34" charset="0"/>
              </a:rPr>
              <a:t>Progress</a:t>
            </a: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10;&#10;Description automatically generated">
            <a:extLst>
              <a:ext uri="{FF2B5EF4-FFF2-40B4-BE49-F238E27FC236}">
                <a16:creationId xmlns:a16="http://schemas.microsoft.com/office/drawing/2014/main" id="{6922DCC9-E535-40B3-8162-7DFAC1ADC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255" y="5796087"/>
            <a:ext cx="2249518" cy="961946"/>
          </a:xfrm>
          <a:prstGeom prst="rect">
            <a:avLst/>
          </a:prstGeom>
        </p:spPr>
      </p:pic>
      <p:pic>
        <p:nvPicPr>
          <p:cNvPr id="10" name="Picture 9" descr="Logo&#10;&#10;Description automatically generated">
            <a:extLst>
              <a:ext uri="{FF2B5EF4-FFF2-40B4-BE49-F238E27FC236}">
                <a16:creationId xmlns:a16="http://schemas.microsoft.com/office/drawing/2014/main" id="{DE30ECAF-72AA-4F4E-81A0-2F63022EAE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705" y="5203967"/>
            <a:ext cx="2649522" cy="2146186"/>
          </a:xfrm>
          <a:prstGeom prst="rect">
            <a:avLst/>
          </a:prstGeom>
        </p:spPr>
      </p:pic>
      <p:sp>
        <p:nvSpPr>
          <p:cNvPr id="12" name="TextBox 11">
            <a:extLst>
              <a:ext uri="{FF2B5EF4-FFF2-40B4-BE49-F238E27FC236}">
                <a16:creationId xmlns:a16="http://schemas.microsoft.com/office/drawing/2014/main" id="{9E4F1214-1569-4E7D-B0A7-FD92013EBBAE}"/>
              </a:ext>
            </a:extLst>
          </p:cNvPr>
          <p:cNvSpPr txBox="1"/>
          <p:nvPr/>
        </p:nvSpPr>
        <p:spPr>
          <a:xfrm>
            <a:off x="4962762" y="1498014"/>
            <a:ext cx="4186930" cy="1077218"/>
          </a:xfrm>
          <a:prstGeom prst="rect">
            <a:avLst/>
          </a:prstGeom>
          <a:noFill/>
        </p:spPr>
        <p:txBody>
          <a:bodyPr wrap="square" rtlCol="0">
            <a:spAutoFit/>
          </a:bodyPr>
          <a:lstStyle/>
          <a:p>
            <a:endParaRPr lang="en-GB" sz="2800" dirty="0">
              <a:latin typeface="Segoe UI" panose="020B0502040204020203" pitchFamily="34" charset="0"/>
              <a:cs typeface="Segoe UI" panose="020B0502040204020203" pitchFamily="34" charset="0"/>
            </a:endParaRPr>
          </a:p>
          <a:p>
            <a:pPr algn="ctr"/>
            <a:endParaRPr lang="en-GB" sz="3600"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E331F0F0-F970-6902-E510-397BAB64B3F6}"/>
              </a:ext>
            </a:extLst>
          </p:cNvPr>
          <p:cNvSpPr txBox="1"/>
          <p:nvPr/>
        </p:nvSpPr>
        <p:spPr>
          <a:xfrm>
            <a:off x="2130112" y="4830723"/>
            <a:ext cx="4581322" cy="707886"/>
          </a:xfrm>
          <a:prstGeom prst="rect">
            <a:avLst/>
          </a:prstGeom>
          <a:noFill/>
        </p:spPr>
        <p:txBody>
          <a:bodyPr wrap="square" rtlCol="0">
            <a:spAutoFit/>
          </a:bodyPr>
          <a:lstStyle/>
          <a:p>
            <a:pPr algn="ctr"/>
            <a:r>
              <a:rPr lang="en-GB" sz="4000" b="1" dirty="0">
                <a:latin typeface="Segoe UI" panose="020B0502040204020203" pitchFamily="34" charset="0"/>
                <a:cs typeface="Segoe UI" panose="020B0502040204020203" pitchFamily="34" charset="0"/>
              </a:rPr>
              <a:t>Mobile App</a:t>
            </a:r>
          </a:p>
        </p:txBody>
      </p:sp>
      <p:pic>
        <p:nvPicPr>
          <p:cNvPr id="4" name="Picture 3" descr="Graphical user interface, application&#10;&#10;Description automatically generated">
            <a:extLst>
              <a:ext uri="{FF2B5EF4-FFF2-40B4-BE49-F238E27FC236}">
                <a16:creationId xmlns:a16="http://schemas.microsoft.com/office/drawing/2014/main" id="{A31C81AE-CF05-CAE2-8BC1-8932A59D1E3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457" y="1045993"/>
            <a:ext cx="1776663" cy="3750733"/>
          </a:xfrm>
          <a:prstGeom prst="rect">
            <a:avLst/>
          </a:prstGeom>
        </p:spPr>
      </p:pic>
      <p:pic>
        <p:nvPicPr>
          <p:cNvPr id="18" name="Picture 17" descr="Graphical user interface, text, application, chat or text message&#10;&#10;Description automatically generated">
            <a:extLst>
              <a:ext uri="{FF2B5EF4-FFF2-40B4-BE49-F238E27FC236}">
                <a16:creationId xmlns:a16="http://schemas.microsoft.com/office/drawing/2014/main" id="{AC166203-5277-AC14-576B-E6003E0AB6C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8926" y="1031568"/>
            <a:ext cx="1776663" cy="3752689"/>
          </a:xfrm>
          <a:prstGeom prst="rect">
            <a:avLst/>
          </a:prstGeom>
        </p:spPr>
      </p:pic>
      <p:pic>
        <p:nvPicPr>
          <p:cNvPr id="20" name="Picture 19" descr="Graphical user interface, text, application&#10;&#10;Description automatically generated">
            <a:extLst>
              <a:ext uri="{FF2B5EF4-FFF2-40B4-BE49-F238E27FC236}">
                <a16:creationId xmlns:a16="http://schemas.microsoft.com/office/drawing/2014/main" id="{9B103A25-35DA-FD0B-EB83-0DF79EAC966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51253" y="1010077"/>
            <a:ext cx="1776663" cy="3750734"/>
          </a:xfrm>
          <a:prstGeom prst="rect">
            <a:avLst/>
          </a:prstGeom>
        </p:spPr>
      </p:pic>
      <p:pic>
        <p:nvPicPr>
          <p:cNvPr id="22" name="Picture 21" descr="Graphical user interface, application&#10;&#10;Description automatically generated">
            <a:extLst>
              <a:ext uri="{FF2B5EF4-FFF2-40B4-BE49-F238E27FC236}">
                <a16:creationId xmlns:a16="http://schemas.microsoft.com/office/drawing/2014/main" id="{952FB8BD-9F1E-E8D5-EE60-7C67030504C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13581" y="990920"/>
            <a:ext cx="1776664" cy="3750736"/>
          </a:xfrm>
          <a:prstGeom prst="rect">
            <a:avLst/>
          </a:prstGeom>
        </p:spPr>
      </p:pic>
      <p:sp>
        <p:nvSpPr>
          <p:cNvPr id="23" name="Rectangle 22">
            <a:extLst>
              <a:ext uri="{FF2B5EF4-FFF2-40B4-BE49-F238E27FC236}">
                <a16:creationId xmlns:a16="http://schemas.microsoft.com/office/drawing/2014/main" id="{4C9F37F1-79E5-61DC-2995-103303FD8407}"/>
              </a:ext>
            </a:extLst>
          </p:cNvPr>
          <p:cNvSpPr/>
          <p:nvPr/>
        </p:nvSpPr>
        <p:spPr>
          <a:xfrm>
            <a:off x="0" y="5715535"/>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Text&#10;&#10;Description automatically generated">
            <a:extLst>
              <a:ext uri="{FF2B5EF4-FFF2-40B4-BE49-F238E27FC236}">
                <a16:creationId xmlns:a16="http://schemas.microsoft.com/office/drawing/2014/main" id="{66C63F52-87EB-39CA-E076-7A001463E5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7681" y="5649008"/>
            <a:ext cx="3705225" cy="1238250"/>
          </a:xfrm>
          <a:prstGeom prst="rect">
            <a:avLst/>
          </a:prstGeom>
        </p:spPr>
      </p:pic>
    </p:spTree>
    <p:extLst>
      <p:ext uri="{BB962C8B-B14F-4D97-AF65-F5344CB8AC3E}">
        <p14:creationId xmlns:p14="http://schemas.microsoft.com/office/powerpoint/2010/main" val="1665633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5774</TotalTime>
  <Words>684</Words>
  <Application>Microsoft Office PowerPoint</Application>
  <PresentationFormat>On-screen Show (4:3)</PresentationFormat>
  <Paragraphs>64</Paragraphs>
  <Slides>13</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Arial Black</vt:lpstr>
      <vt:lpstr>Calibri</vt:lpstr>
      <vt:lpstr>Calibri Light</vt:lpstr>
      <vt:lpstr>Open Sans</vt:lpstr>
      <vt:lpstr>Segoe UI</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FARAZ</dc:creator>
  <cp:lastModifiedBy>CSC18F094</cp:lastModifiedBy>
  <cp:revision>314</cp:revision>
  <dcterms:created xsi:type="dcterms:W3CDTF">2014-08-30T06:36:32Z</dcterms:created>
  <dcterms:modified xsi:type="dcterms:W3CDTF">2022-06-14T04:55:55Z</dcterms:modified>
</cp:coreProperties>
</file>