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8288000" cy="10287000"/>
  <p:notesSz cx="6858000" cy="9144000"/>
  <p:embeddedFontLst>
    <p:embeddedFont>
      <p:font typeface="Fredoka One" panose="02000000000000000000" pitchFamily="2" charset="77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558" autoAdjust="0"/>
  </p:normalViewPr>
  <p:slideViewPr>
    <p:cSldViewPr>
      <p:cViewPr varScale="1">
        <p:scale>
          <a:sx n="77" d="100"/>
          <a:sy n="77" d="100"/>
        </p:scale>
        <p:origin x="88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0889" y="5011679"/>
            <a:ext cx="17306169" cy="2868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11000" spc="220">
                <a:solidFill>
                  <a:srgbClr val="2199D4"/>
                </a:solidFill>
                <a:latin typeface="Fredoka One"/>
              </a:rPr>
              <a:t>NATURAL LANGUAGE PROCESSING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354513" y="1028700"/>
            <a:ext cx="3578973" cy="35789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3" name="TextBox 3"/>
          <p:cNvSpPr txBox="1"/>
          <p:nvPr/>
        </p:nvSpPr>
        <p:spPr>
          <a:xfrm>
            <a:off x="1380221" y="3319488"/>
            <a:ext cx="15539858" cy="4072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Bag of Words model is a standard way to decompose any text into several features that can then be used to train a classifier.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 One"/>
            </a:endParaR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The method consists of taking all the words from all the corpuses/documents/rows and performing one-hot encoding. However, the final value is a frequency of the word rather than a binary variable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 One"/>
            </a:endParaR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In essence, each </a:t>
            </a:r>
            <a:r>
              <a:rPr lang="en-US" sz="3000">
                <a:solidFill>
                  <a:srgbClr val="008037"/>
                </a:solidFill>
                <a:latin typeface="Fredoka One"/>
              </a:rPr>
              <a:t>distinct word becomes a feature 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 One"/>
              </a:rPr>
              <a:t>BAG OF WORDS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49008" y="3212972"/>
            <a:ext cx="16071817" cy="386105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 One"/>
              </a:rPr>
              <a:t>BAG OF WORDS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15431" t="4558" r="7680" b="7340"/>
          <a:stretch>
            <a:fillRect/>
          </a:stretch>
        </p:blipFill>
        <p:spPr>
          <a:xfrm>
            <a:off x="9487331" y="1760220"/>
            <a:ext cx="8216516" cy="706890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 One"/>
              </a:rPr>
              <a:t>BAG OF WORDS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49008" y="1961436"/>
            <a:ext cx="8538323" cy="714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Problems of bag of words: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 One"/>
            </a:endParaR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- you lose the context of the words within the sentence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- assumes all words are independent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 One"/>
            </a:endParaR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"this is not bad" -&gt; </a:t>
            </a:r>
            <a:r>
              <a:rPr lang="en-US" sz="3000">
                <a:solidFill>
                  <a:srgbClr val="FF5757"/>
                </a:solidFill>
                <a:latin typeface="Fredoka One"/>
              </a:rPr>
              <a:t>"bad"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FF5757"/>
              </a:solidFill>
              <a:latin typeface="Fredoka One"/>
            </a:endParaR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8037"/>
                </a:solidFill>
                <a:latin typeface="Fredoka One"/>
              </a:rPr>
              <a:t>solution:</a:t>
            </a:r>
            <a:r>
              <a:rPr lang="en-US" sz="3000">
                <a:solidFill>
                  <a:srgbClr val="FF5757"/>
                </a:solidFill>
                <a:latin typeface="Fredoka One"/>
              </a:rPr>
              <a:t> </a:t>
            </a:r>
            <a:r>
              <a:rPr lang="en-US" sz="3000">
                <a:solidFill>
                  <a:srgbClr val="000000"/>
                </a:solidFill>
                <a:latin typeface="Fredoka One"/>
              </a:rPr>
              <a:t>N-Grams performing bag of words but with pairs of sequential words for example: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 One"/>
            </a:endParaR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"this is" ; "is not" ; "not bad" would be your features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931024" y="9127245"/>
            <a:ext cx="2356976" cy="487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8"/>
              </a:lnSpc>
            </a:pPr>
            <a:r>
              <a:rPr lang="en-US" sz="3013">
                <a:solidFill>
                  <a:srgbClr val="000000"/>
                </a:solidFill>
                <a:latin typeface="Fredoka One"/>
              </a:rPr>
              <a:t>To collab...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3" name="TextBox 3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 One"/>
              </a:rPr>
              <a:t>TF-IDF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49008" y="1961436"/>
            <a:ext cx="16310292" cy="100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8037"/>
                </a:solidFill>
                <a:latin typeface="Fredoka One"/>
              </a:rPr>
              <a:t>Term Frequency Inverse Document Frequency</a:t>
            </a:r>
            <a:r>
              <a:rPr lang="en-US" sz="3000">
                <a:solidFill>
                  <a:srgbClr val="000000"/>
                </a:solidFill>
                <a:latin typeface="Fredoka One"/>
              </a:rPr>
              <a:t> (TF-IDF) is one of the most important feature engineering techniques in natural language processing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96633" y="4130025"/>
            <a:ext cx="16310292" cy="4264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Fredoka One"/>
              </a:rPr>
              <a:t>Weighs how important a word is in a specific document and how rare it is in all the collections of documents</a:t>
            </a:r>
          </a:p>
          <a:p>
            <a:pPr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  <a:latin typeface="Fredoka One"/>
            </a:endParaRPr>
          </a:p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Fredoka One"/>
              </a:rPr>
              <a:t>High TF-IDF score -&gt; word appears many times in a document but is rare in collection of documents -&gt; </a:t>
            </a:r>
            <a:r>
              <a:rPr lang="en-US" sz="3000" dirty="0">
                <a:solidFill>
                  <a:srgbClr val="FF5757"/>
                </a:solidFill>
                <a:latin typeface="Fredoka One"/>
              </a:rPr>
              <a:t>”Capitol", "Trump"</a:t>
            </a:r>
          </a:p>
          <a:p>
            <a:pPr>
              <a:lnSpc>
                <a:spcPts val="4200"/>
              </a:lnSpc>
            </a:pPr>
            <a:endParaRPr lang="en-US" sz="3000" dirty="0">
              <a:solidFill>
                <a:srgbClr val="FF5757"/>
              </a:solidFill>
              <a:latin typeface="Fredoka One"/>
            </a:endParaRPr>
          </a:p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Fredoka One"/>
              </a:rPr>
              <a:t>Low TF-IDF score -&gt; word that appears moderately in a document but is extremely common in collection of documents -&gt; </a:t>
            </a:r>
            <a:r>
              <a:rPr lang="en-US" sz="3000" dirty="0">
                <a:solidFill>
                  <a:srgbClr val="FF5757"/>
                </a:solidFill>
                <a:latin typeface="Fredoka One"/>
              </a:rPr>
              <a:t>"Today", "Furthermore"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401271" y="1347171"/>
            <a:ext cx="11382669" cy="759265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 One"/>
              </a:rPr>
              <a:t>TF-IDF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9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18124" y="3806825"/>
            <a:ext cx="11251751" cy="2873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11000" spc="220">
                <a:solidFill>
                  <a:srgbClr val="FFFFFF"/>
                </a:solidFill>
                <a:latin typeface="Fredoka One"/>
              </a:rPr>
              <a:t>ANY QUESTIONS 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3" name="TextBox 3"/>
          <p:cNvSpPr txBox="1"/>
          <p:nvPr/>
        </p:nvSpPr>
        <p:spPr>
          <a:xfrm>
            <a:off x="949008" y="1028700"/>
            <a:ext cx="17076646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 One"/>
              </a:rPr>
              <a:t>HANDLING TEXT IN ML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49008" y="2494953"/>
            <a:ext cx="16310292" cy="493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Fredoka One"/>
              </a:rPr>
              <a:t>NOTE ON REGEX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5A623-0414-E45C-5AAE-5AC4572C2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417" y="3619500"/>
            <a:ext cx="13199166" cy="516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6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3" name="TextBox 3"/>
          <p:cNvSpPr txBox="1"/>
          <p:nvPr/>
        </p:nvSpPr>
        <p:spPr>
          <a:xfrm>
            <a:off x="949008" y="1028700"/>
            <a:ext cx="17076646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 One"/>
              </a:rPr>
              <a:t>HANDLING TEXT IN ML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49008" y="2494953"/>
            <a:ext cx="16310292" cy="5028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So far, all algorithms that we have seen take as input tabular information with numeric or categorical data  (and a brief stint with datetime data when we looked at time series)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 One"/>
            </a:endParaR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There are several areas of application where our data is not natively structured in this way: sound, image and text come to mind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 One"/>
            </a:endParaR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In these situations we often reduce the problem to turning the native data format into a suitable set of features, followed by applying the typical ML algorithms.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 One"/>
            </a:endParaR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In other words: how do we turn text into a suitable set of numbers?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sp>
        <p:nvSpPr>
          <p:cNvPr id="3" name="TextBox 3"/>
          <p:cNvSpPr txBox="1"/>
          <p:nvPr/>
        </p:nvSpPr>
        <p:spPr>
          <a:xfrm>
            <a:off x="949008" y="1028700"/>
            <a:ext cx="17076646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 One"/>
              </a:rPr>
              <a:t>HANDLING TEXT IN ML - NAIVE APPROACHES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49008" y="2494953"/>
            <a:ext cx="16310292" cy="5533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Some of this feature generation can and should come from metadata: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source of text 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date of production 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author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number / type of interactions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 One"/>
            </a:endParaR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But ultimately it is clear that most of the information must come from the body of the text. 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 One"/>
            </a:endParaR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We have seen the bag-of-words model before, but that approach had some shortcomings that we will try to address in this class.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58829" y="1760220"/>
            <a:ext cx="10266825" cy="6234948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 One"/>
              </a:rPr>
              <a:t>TEXT DATA CLEANING TECHNIQUES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99271" y="2652007"/>
            <a:ext cx="6359558" cy="4019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Tokenization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 One"/>
            </a:endParaR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The process involves taking any text and splitting it into "tokens"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 One"/>
            </a:endParaR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Usually the tokens chosen are individual words but can be sentences as well.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88854" y="8458200"/>
            <a:ext cx="16996954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  <a:spcBef>
                <a:spcPct val="0"/>
              </a:spcBef>
            </a:pPr>
            <a:r>
              <a:rPr lang="en-US" sz="1800" spc="36">
                <a:solidFill>
                  <a:srgbClr val="FF5757"/>
                </a:solidFill>
                <a:latin typeface="Fredoka One"/>
              </a:rPr>
              <a:t>PROBLEMS:</a:t>
            </a:r>
            <a:r>
              <a:rPr lang="en-US" sz="1800" spc="36">
                <a:solidFill>
                  <a:srgbClr val="000000"/>
                </a:solidFill>
                <a:latin typeface="Fredoka One"/>
              </a:rPr>
              <a:t> YOU CAN LOSE IMPORTANT MEANING LIKE "NEW YORK" GETS SPLIT INTO "NEW" AND "YORK" THUS LOSING THE GEOGRAPHICAL MEANING. A GOOD MACHINE LEARNING APPLICATION WOULD TAKE THIS INTO CONSIDERATION BY CONSIDERING THE RELATIVE FREQUENCYOF PAIRS OF WORDS AND PERHAPS KEEP THOSE PAIRS AS A SINGLE WORD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931024" y="9127245"/>
            <a:ext cx="2356976" cy="487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8"/>
              </a:lnSpc>
            </a:pPr>
            <a:r>
              <a:rPr lang="en-US" sz="3013">
                <a:solidFill>
                  <a:srgbClr val="000000"/>
                </a:solidFill>
                <a:latin typeface="Fredoka One"/>
              </a:rPr>
              <a:t>To collab...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00260" y="2590720"/>
            <a:ext cx="9960557" cy="564016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 One"/>
              </a:rPr>
              <a:t>TEXT DATA CLEANING TECHNIQUES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777839"/>
            <a:ext cx="6144892" cy="5753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03"/>
              </a:lnSpc>
            </a:pPr>
            <a:r>
              <a:rPr lang="en-US" sz="3073">
                <a:solidFill>
                  <a:srgbClr val="000000"/>
                </a:solidFill>
                <a:latin typeface="Fredoka One"/>
              </a:rPr>
              <a:t>Part-of-Speech tagging (POS)</a:t>
            </a:r>
          </a:p>
          <a:p>
            <a:pPr>
              <a:lnSpc>
                <a:spcPts val="4303"/>
              </a:lnSpc>
            </a:pPr>
            <a:endParaRPr lang="en-US" sz="3073">
              <a:solidFill>
                <a:srgbClr val="000000"/>
              </a:solidFill>
              <a:latin typeface="Fredoka One"/>
            </a:endParaRPr>
          </a:p>
          <a:p>
            <a:pPr>
              <a:lnSpc>
                <a:spcPts val="4303"/>
              </a:lnSpc>
            </a:pPr>
            <a:r>
              <a:rPr lang="en-US" sz="3073">
                <a:solidFill>
                  <a:srgbClr val="000000"/>
                </a:solidFill>
                <a:latin typeface="Fredoka One"/>
              </a:rPr>
              <a:t>Can be a very valuable feature</a:t>
            </a:r>
          </a:p>
          <a:p>
            <a:pPr>
              <a:lnSpc>
                <a:spcPts val="4303"/>
              </a:lnSpc>
            </a:pPr>
            <a:endParaRPr lang="en-US" sz="3073">
              <a:solidFill>
                <a:srgbClr val="000000"/>
              </a:solidFill>
              <a:latin typeface="Fredoka One"/>
            </a:endParaRPr>
          </a:p>
          <a:p>
            <a:pPr>
              <a:lnSpc>
                <a:spcPts val="4303"/>
              </a:lnSpc>
            </a:pPr>
            <a:r>
              <a:rPr lang="en-US" sz="3073">
                <a:solidFill>
                  <a:srgbClr val="000000"/>
                </a:solidFill>
                <a:latin typeface="Fredoka One"/>
              </a:rPr>
              <a:t>Used heavily in Natural Language Generation (NLG)</a:t>
            </a:r>
          </a:p>
          <a:p>
            <a:pPr>
              <a:lnSpc>
                <a:spcPts val="4303"/>
              </a:lnSpc>
            </a:pPr>
            <a:endParaRPr lang="en-US" sz="3073">
              <a:solidFill>
                <a:srgbClr val="000000"/>
              </a:solidFill>
              <a:latin typeface="Fredoka One"/>
            </a:endParaRPr>
          </a:p>
          <a:p>
            <a:pPr>
              <a:lnSpc>
                <a:spcPts val="4303"/>
              </a:lnSpc>
            </a:pPr>
            <a:r>
              <a:rPr lang="en-US" sz="3073">
                <a:solidFill>
                  <a:srgbClr val="000000"/>
                </a:solidFill>
                <a:latin typeface="Fredoka One"/>
              </a:rPr>
              <a:t>In that usecase the "next word" is heavily dependent on the previous</a:t>
            </a:r>
          </a:p>
          <a:p>
            <a:pPr>
              <a:lnSpc>
                <a:spcPts val="4303"/>
              </a:lnSpc>
            </a:pPr>
            <a:endParaRPr lang="en-US" sz="3073">
              <a:solidFill>
                <a:srgbClr val="000000"/>
              </a:solidFill>
              <a:latin typeface="Fredoka One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931024" y="9127245"/>
            <a:ext cx="2356976" cy="487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8"/>
              </a:lnSpc>
            </a:pPr>
            <a:r>
              <a:rPr lang="en-US" sz="3013">
                <a:solidFill>
                  <a:srgbClr val="000000"/>
                </a:solidFill>
                <a:latin typeface="Fredoka One"/>
              </a:rPr>
              <a:t>To collab...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972400" y="3144457"/>
            <a:ext cx="6588554" cy="493505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 One"/>
              </a:rPr>
              <a:t>TEXT DATA CLEANING TECHNIQUES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80221" y="2652007"/>
            <a:ext cx="8107110" cy="6038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Stemming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 One"/>
            </a:endParaR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Removing prefixes and suffixes in order to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reduce synonym words into their common form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 One"/>
            </a:endParaRPr>
          </a:p>
          <a:p>
            <a:pPr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 One"/>
            </a:endParaR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This can lead to some problems of creating spurious relations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Fredoka One"/>
            </a:endParaR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F5757"/>
                </a:solidFill>
                <a:latin typeface="Fredoka One"/>
              </a:rPr>
              <a:t>Stripes -&gt; Strip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F5757"/>
                </a:solidFill>
                <a:latin typeface="Fredoka One"/>
              </a:rPr>
              <a:t>Strip -&gt; Strip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931024" y="9127245"/>
            <a:ext cx="2356976" cy="487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8"/>
              </a:lnSpc>
            </a:pPr>
            <a:r>
              <a:rPr lang="en-US" sz="3013">
                <a:solidFill>
                  <a:srgbClr val="000000"/>
                </a:solidFill>
                <a:latin typeface="Fredoka One"/>
              </a:rPr>
              <a:t>To collab...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68600" y="3548100"/>
            <a:ext cx="9790700" cy="3091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 One"/>
              </a:rPr>
              <a:t>TEXT DATA CLEANING TECHNIQUES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49008" y="3490950"/>
            <a:ext cx="5935778" cy="3561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8037"/>
                </a:solidFill>
                <a:latin typeface="Fredoka One"/>
              </a:rPr>
              <a:t>lemmatization</a:t>
            </a:r>
            <a:r>
              <a:rPr lang="en-US" sz="3000">
                <a:solidFill>
                  <a:srgbClr val="000000"/>
                </a:solidFill>
                <a:latin typeface="Fredoka One"/>
              </a:rPr>
              <a:t> looks beyond word reduction and considers a language’s full vocabulary to apply a morphological analysis to words. The lemma of ‘was’ is ‘be’ and the lemma of ‘mice’ is ‘mouse’.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648517" y="6780981"/>
            <a:ext cx="10610783" cy="214341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5931024" y="9127245"/>
            <a:ext cx="2356976" cy="487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8"/>
              </a:lnSpc>
            </a:pPr>
            <a:r>
              <a:rPr lang="en-US" sz="3013">
                <a:solidFill>
                  <a:srgbClr val="000000"/>
                </a:solidFill>
                <a:latin typeface="Fredoka One"/>
              </a:rPr>
              <a:t>To collab...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4883"/>
            <a:ext cx="18796165" cy="90725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150150" y="2709157"/>
            <a:ext cx="8115300" cy="6301292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949008" y="1028700"/>
            <a:ext cx="17076646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 One"/>
              </a:rPr>
              <a:t>TEXT DATA CLEANING TECHNIQUES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80221" y="2652007"/>
            <a:ext cx="7373030" cy="485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Removal of stop words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80221" y="3319488"/>
            <a:ext cx="7373030" cy="1515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redoka One"/>
              </a:rPr>
              <a:t>Stop words are common words which are usually removed to not be interpreted as noise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931024" y="9127245"/>
            <a:ext cx="2356976" cy="487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8"/>
              </a:lnSpc>
            </a:pPr>
            <a:r>
              <a:rPr lang="en-US" sz="3013">
                <a:solidFill>
                  <a:srgbClr val="000000"/>
                </a:solidFill>
                <a:latin typeface="Fredoka One"/>
              </a:rPr>
              <a:t>To collab...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682</Words>
  <Application>Microsoft Macintosh PowerPoint</Application>
  <PresentationFormat>Custom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Fredoka One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</dc:title>
  <cp:lastModifiedBy>João Rocha Melo</cp:lastModifiedBy>
  <cp:revision>3</cp:revision>
  <dcterms:created xsi:type="dcterms:W3CDTF">2006-08-16T00:00:00Z</dcterms:created>
  <dcterms:modified xsi:type="dcterms:W3CDTF">2024-06-04T16:24:22Z</dcterms:modified>
  <dc:identifier>DAEPHudPub8</dc:identifier>
</cp:coreProperties>
</file>