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1"/>
    <p:sldId id="257" r:id="rId12"/>
    <p:sldId id="258" r:id="rId13"/>
    <p:sldId id="259" r:id="rId14"/>
    <p:sldId id="260" r:id="rId15"/>
    <p:sldId id="261" r:id="rId1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slides/slide1.xml" Type="http://schemas.openxmlformats.org/officeDocument/2006/relationships/slide"/><Relationship Id="rId12" Target="slides/slide2.xml" Type="http://schemas.openxmlformats.org/officeDocument/2006/relationships/slide"/><Relationship Id="rId13" Target="slides/slide3.xml" Type="http://schemas.openxmlformats.org/officeDocument/2006/relationships/slide"/><Relationship Id="rId14" Target="slides/slide4.xml" Type="http://schemas.openxmlformats.org/officeDocument/2006/relationships/slide"/><Relationship Id="rId15" Target="slides/slide5.xml" Type="http://schemas.openxmlformats.org/officeDocument/2006/relationships/slide"/><Relationship Id="rId16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0889" y="5710814"/>
            <a:ext cx="17306169" cy="147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2199D4"/>
                </a:solidFill>
                <a:latin typeface="Fredoka One"/>
              </a:rPr>
              <a:t>EMBEDDINGS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354513" y="1028700"/>
            <a:ext cx="3578973" cy="35789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2133555"/>
            <a:ext cx="16230600" cy="5121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43"/>
              </a:lnSpc>
            </a:pPr>
            <a:r>
              <a:rPr lang="en-US" sz="3388">
                <a:solidFill>
                  <a:srgbClr val="000000"/>
                </a:solidFill>
                <a:latin typeface="Fredoka One"/>
              </a:rPr>
              <a:t>Embeddings are mathematical representations of unstructured information (text, sound, images) that allows objects with similar semantics to have similar representations</a:t>
            </a:r>
          </a:p>
          <a:p>
            <a:pPr>
              <a:lnSpc>
                <a:spcPts val="4743"/>
              </a:lnSpc>
            </a:pPr>
          </a:p>
          <a:p>
            <a:pPr>
              <a:lnSpc>
                <a:spcPts val="4743"/>
              </a:lnSpc>
            </a:pPr>
            <a:r>
              <a:rPr lang="en-US" sz="3388">
                <a:solidFill>
                  <a:srgbClr val="000000"/>
                </a:solidFill>
                <a:latin typeface="Fredoka One"/>
              </a:rPr>
              <a:t>e.g. in a good text embedding, words with similar meanings are embedded in similar vectors (contrast this with BoW)</a:t>
            </a:r>
          </a:p>
          <a:p>
            <a:pPr>
              <a:lnSpc>
                <a:spcPts val="4743"/>
              </a:lnSpc>
            </a:pPr>
          </a:p>
          <a:p>
            <a:pPr>
              <a:lnSpc>
                <a:spcPts val="4743"/>
              </a:lnSpc>
            </a:pPr>
            <a:r>
              <a:rPr lang="en-US" sz="3388">
                <a:solidFill>
                  <a:srgbClr val="000000"/>
                </a:solidFill>
                <a:latin typeface="Fredoka One"/>
              </a:rPr>
              <a:t>e.g. in a good image embedding, pictures with similar objects are embedded in similar vectors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19077" t="0" r="20072" b="0"/>
          <a:stretch>
            <a:fillRect/>
          </a:stretch>
        </p:blipFill>
        <p:spPr>
          <a:xfrm flipH="false" flipV="false" rot="0">
            <a:off x="4682556" y="6937182"/>
            <a:ext cx="2115197" cy="194659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1347" t="0" r="0" b="0"/>
          <a:stretch>
            <a:fillRect/>
          </a:stretch>
        </p:blipFill>
        <p:spPr>
          <a:xfrm flipH="false" flipV="false" rot="0">
            <a:off x="7360699" y="6937182"/>
            <a:ext cx="1920369" cy="194659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51861" t="29039" r="11972" b="26400"/>
          <a:stretch>
            <a:fillRect/>
          </a:stretch>
        </p:blipFill>
        <p:spPr>
          <a:xfrm flipH="false" flipV="false" rot="0">
            <a:off x="9745144" y="6937182"/>
            <a:ext cx="2374188" cy="194659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49008" y="1028700"/>
            <a:ext cx="1707664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WHAT ARE EMBEDDINGS?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949008" y="1028700"/>
            <a:ext cx="1707664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AUTOENCODERS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871704" y="3437030"/>
            <a:ext cx="8875504" cy="372198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49008" y="2829818"/>
            <a:ext cx="7768938" cy="4551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43"/>
              </a:lnSpc>
            </a:pPr>
            <a:r>
              <a:rPr lang="en-US" sz="3388">
                <a:solidFill>
                  <a:srgbClr val="000000"/>
                </a:solidFill>
                <a:latin typeface="Fredoka One"/>
              </a:rPr>
              <a:t>Unsupervised dimensionality reduction technique</a:t>
            </a:r>
          </a:p>
          <a:p>
            <a:pPr>
              <a:lnSpc>
                <a:spcPts val="4743"/>
              </a:lnSpc>
            </a:pPr>
          </a:p>
          <a:p>
            <a:pPr>
              <a:lnSpc>
                <a:spcPts val="4743"/>
              </a:lnSpc>
            </a:pPr>
            <a:r>
              <a:rPr lang="en-US" sz="3388">
                <a:solidFill>
                  <a:srgbClr val="000000"/>
                </a:solidFill>
                <a:latin typeface="Fredoka One"/>
              </a:rPr>
              <a:t>Forces bottleneck layer to encode all information</a:t>
            </a:r>
          </a:p>
          <a:p>
            <a:pPr>
              <a:lnSpc>
                <a:spcPts val="4743"/>
              </a:lnSpc>
            </a:pPr>
          </a:p>
          <a:p>
            <a:pPr>
              <a:lnSpc>
                <a:spcPts val="4743"/>
              </a:lnSpc>
            </a:pPr>
            <a:r>
              <a:rPr lang="en-US" sz="3388">
                <a:solidFill>
                  <a:srgbClr val="000000"/>
                </a:solidFill>
                <a:latin typeface="Fredoka One"/>
              </a:rPr>
              <a:t>Good shortcut to encode information is via semantics (meaning)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31553" y="2405339"/>
            <a:ext cx="7027747" cy="42841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49008" y="1028700"/>
            <a:ext cx="1707664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WORD EMBEDDINGS - WORD2VEC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9008" y="2329139"/>
            <a:ext cx="8201142" cy="4551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43"/>
              </a:lnSpc>
            </a:pPr>
            <a:r>
              <a:rPr lang="en-US" sz="3388">
                <a:solidFill>
                  <a:srgbClr val="000000"/>
                </a:solidFill>
                <a:latin typeface="Fredoka One"/>
              </a:rPr>
              <a:t>Enriches the notion of autoencoder by considering not only the word but also the words that show up around it</a:t>
            </a:r>
          </a:p>
          <a:p>
            <a:pPr>
              <a:lnSpc>
                <a:spcPts val="4743"/>
              </a:lnSpc>
            </a:pPr>
          </a:p>
          <a:p>
            <a:pPr>
              <a:lnSpc>
                <a:spcPts val="4743"/>
              </a:lnSpc>
            </a:pPr>
            <a:r>
              <a:rPr lang="en-US" sz="3388">
                <a:solidFill>
                  <a:srgbClr val="000000"/>
                </a:solidFill>
                <a:latin typeface="Fredoka One"/>
              </a:rPr>
              <a:t>Two versions, depending if it's more important to guess the word based on the context or predict the context based on the word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9008" y="7396327"/>
            <a:ext cx="16524679" cy="560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43"/>
              </a:lnSpc>
            </a:pPr>
            <a:r>
              <a:rPr lang="en-US" sz="3388">
                <a:solidFill>
                  <a:srgbClr val="000000"/>
                </a:solidFill>
                <a:latin typeface="Fredoka One"/>
              </a:rPr>
              <a:t>We have huge corpuses for training, essentially all of literature created so far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949008" y="2329139"/>
            <a:ext cx="10246354" cy="626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43"/>
              </a:lnSpc>
            </a:pPr>
            <a:r>
              <a:rPr lang="en-US" sz="3388">
                <a:solidFill>
                  <a:srgbClr val="000000"/>
                </a:solidFill>
                <a:latin typeface="Fredoka One"/>
              </a:rPr>
              <a:t>Word2Vec still associates the same vector to the same word</a:t>
            </a:r>
          </a:p>
          <a:p>
            <a:pPr>
              <a:lnSpc>
                <a:spcPts val="4743"/>
              </a:lnSpc>
            </a:pPr>
          </a:p>
          <a:p>
            <a:pPr>
              <a:lnSpc>
                <a:spcPts val="4743"/>
              </a:lnSpc>
            </a:pPr>
            <a:r>
              <a:rPr lang="en-US" sz="3388">
                <a:solidFill>
                  <a:srgbClr val="000000"/>
                </a:solidFill>
                <a:latin typeface="Fredoka One"/>
              </a:rPr>
              <a:t>BERT - Bidirectional Encoder Representations from Transformers consider not only the word but also it's context *during encoding*, which means it can extract different meanings from the same word</a:t>
            </a:r>
          </a:p>
          <a:p>
            <a:pPr>
              <a:lnSpc>
                <a:spcPts val="4743"/>
              </a:lnSpc>
            </a:pPr>
          </a:p>
          <a:p>
            <a:pPr>
              <a:lnSpc>
                <a:spcPts val="4743"/>
              </a:lnSpc>
            </a:pPr>
            <a:r>
              <a:rPr lang="en-US" sz="3388">
                <a:solidFill>
                  <a:srgbClr val="000000"/>
                </a:solidFill>
                <a:latin typeface="Fredoka One"/>
              </a:rPr>
              <a:t>"the man robbed a bank" vs "the bank of the river was flooded"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653229" y="2405339"/>
            <a:ext cx="4606071" cy="614142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49008" y="1028700"/>
            <a:ext cx="1707664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WORD EMBEDDINGS - BERT FAMILY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949008" y="2329139"/>
            <a:ext cx="16310292" cy="6831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43"/>
              </a:lnSpc>
            </a:pPr>
            <a:r>
              <a:rPr lang="en-US" sz="3388">
                <a:solidFill>
                  <a:srgbClr val="000000"/>
                </a:solidFill>
                <a:latin typeface="Fredoka One"/>
              </a:rPr>
              <a:t>Pro : can be used pre-trained if your application is generic. For the vast majority of cases the word embeddings trained on Wikipedia are good enough</a:t>
            </a:r>
          </a:p>
          <a:p>
            <a:pPr>
              <a:lnSpc>
                <a:spcPts val="4743"/>
              </a:lnSpc>
            </a:pPr>
          </a:p>
          <a:p>
            <a:pPr>
              <a:lnSpc>
                <a:spcPts val="4743"/>
              </a:lnSpc>
            </a:pPr>
            <a:r>
              <a:rPr lang="en-US" sz="3388">
                <a:solidFill>
                  <a:srgbClr val="000000"/>
                </a:solidFill>
                <a:latin typeface="Fredoka One"/>
              </a:rPr>
              <a:t>Pro: can be customized from a pre-learned model at a fraction of the cost. If you have a relatively modest corpus, you can piggyback on a pre trained model that already knows most of the smeantics of english</a:t>
            </a:r>
          </a:p>
          <a:p>
            <a:pPr>
              <a:lnSpc>
                <a:spcPts val="4743"/>
              </a:lnSpc>
            </a:pPr>
          </a:p>
          <a:p>
            <a:pPr>
              <a:lnSpc>
                <a:spcPts val="4743"/>
              </a:lnSpc>
            </a:pPr>
            <a:r>
              <a:rPr lang="en-US" sz="3388">
                <a:solidFill>
                  <a:srgbClr val="000000"/>
                </a:solidFill>
                <a:latin typeface="Fredoka One"/>
              </a:rPr>
              <a:t>Con: can be quite difficult to train from scratch. Pretty much only google and a few other large data holders can create these models (queue GPT3)</a:t>
            </a:r>
          </a:p>
          <a:p>
            <a:pPr>
              <a:lnSpc>
                <a:spcPts val="4743"/>
              </a:lnSpc>
            </a:pPr>
          </a:p>
          <a:p>
            <a:pPr>
              <a:lnSpc>
                <a:spcPts val="4743"/>
              </a:lnSpc>
            </a:pPr>
            <a:r>
              <a:rPr lang="en-US" sz="3388">
                <a:solidFill>
                  <a:srgbClr val="000000"/>
                </a:solidFill>
                <a:latin typeface="Fredoka One"/>
              </a:rPr>
              <a:t>Con: they are too cool. Food and shelter are also needed but pale in comparison.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49008" y="1028700"/>
            <a:ext cx="1707664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EMBEDDINGS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DAEPNG-d5nc</dc:identifier>
  <dcterms:modified xsi:type="dcterms:W3CDTF">2011-08-01T06:04:30Z</dcterms:modified>
  <cp:revision>1</cp:revision>
  <dc:title>Embeddings</dc:title>
</cp:coreProperties>
</file>