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0287000" cx="18288000"/>
  <p:notesSz cx="6858000" cy="9144000"/>
  <p:embeddedFontLst>
    <p:embeddedFont>
      <p:font typeface="Fredoka"/>
      <p:regular r:id="rId16"/>
      <p:bold r:id="rId17"/>
    </p:embeddedFont>
    <p:embeddedFont>
      <p:font typeface="Quicksand"/>
      <p:regular r:id="rId18"/>
      <p:bold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dZuSl/Usq1fdfhv8oMqQlkv5t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Fredoka-bold.fntdata"/><Relationship Id="rId16" Type="http://schemas.openxmlformats.org/officeDocument/2006/relationships/font" Target="fonts/Fredoka-regular.fntdata"/><Relationship Id="rId5" Type="http://schemas.openxmlformats.org/officeDocument/2006/relationships/slide" Target="slides/slide1.xml"/><Relationship Id="rId19" Type="http://schemas.openxmlformats.org/officeDocument/2006/relationships/font" Target="fonts/Quicksand-bold.fntdata"/><Relationship Id="rId6" Type="http://schemas.openxmlformats.org/officeDocument/2006/relationships/slide" Target="slides/slide2.xml"/><Relationship Id="rId18" Type="http://schemas.openxmlformats.org/officeDocument/2006/relationships/font" Target="fonts/Quicksa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47432e26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2d47432e26b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107aec46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31107aec46b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a768304e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0a768304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107aec46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31107aec46b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c604b8a9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30c604b8a9e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a768304e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30a768304ea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47432e2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2d47432e26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a768304e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30a768304ea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47432e2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2d47432e26b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448799" y="4407550"/>
            <a:ext cx="113904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2199D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Retrieval Augmented Generation (RAG)</a:t>
            </a:r>
            <a:r>
              <a:rPr b="0" i="0" lang="en-US" sz="8000" u="none" cap="none" strike="noStrike">
                <a:solidFill>
                  <a:srgbClr val="2199D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8000" u="none" cap="none" strike="noStrike">
              <a:solidFill>
                <a:srgbClr val="2199D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7354513" y="1028700"/>
            <a:ext cx="3578973" cy="3578973"/>
          </a:xfrm>
          <a:custGeom>
            <a:rect b="b" l="l" r="r" t="t"/>
            <a:pathLst>
              <a:path extrusionOk="0" h="3578973" w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902874" y="8352750"/>
            <a:ext cx="11390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Dani Siaj / Carlos Rodríguez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Data Science &amp; Machine Learning Bootcamp    </a:t>
            </a:r>
            <a:r>
              <a:rPr lang="en-US" sz="2500">
                <a:solidFill>
                  <a:srgbClr val="888888"/>
                </a:solidFill>
              </a:rPr>
              <a:t>01</a:t>
            </a:r>
            <a:r>
              <a:rPr b="0" i="0" lang="en-US" sz="2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/1</a:t>
            </a:r>
            <a:r>
              <a:rPr lang="en-US" sz="2500">
                <a:solidFill>
                  <a:srgbClr val="888888"/>
                </a:solidFill>
              </a:rPr>
              <a:t>1</a:t>
            </a:r>
            <a:r>
              <a:rPr b="0" i="0" lang="en-US" sz="2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/2024</a:t>
            </a:r>
            <a:endParaRPr b="0" i="0" sz="25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48973" y="-3637800"/>
            <a:ext cx="7653952" cy="82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47432e26b_0_52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d47432e26b_0_52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DEPLOYMENT: STREAMLIT APP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89" name="Google Shape;189;g2d47432e26b_0_52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90" name="Google Shape;190;g2d47432e26b_0_52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g2d47432e26b_0_52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92" name="Google Shape;192;g2d47432e26b_0_52"/>
          <p:cNvSpPr txBox="1"/>
          <p:nvPr/>
        </p:nvSpPr>
        <p:spPr>
          <a:xfrm>
            <a:off x="1101400" y="2492250"/>
            <a:ext cx="13054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Ask our allergy assistant about any question related to allergies: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-4191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●"/>
            </a:pPr>
            <a:r>
              <a:rPr lang="en-US" sz="3000">
                <a:solidFill>
                  <a:srgbClr val="888888"/>
                </a:solidFill>
              </a:rPr>
              <a:t>You will get your answer back</a:t>
            </a:r>
            <a:endParaRPr sz="3000">
              <a:solidFill>
                <a:srgbClr val="888888"/>
              </a:solidFill>
            </a:endParaRPr>
          </a:p>
          <a:p>
            <a:pPr indent="-4191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●"/>
            </a:pPr>
            <a:r>
              <a:rPr lang="en-US" sz="3000">
                <a:solidFill>
                  <a:srgbClr val="888888"/>
                </a:solidFill>
              </a:rPr>
              <a:t>The answer will be scored </a:t>
            </a:r>
            <a:endParaRPr sz="3000">
              <a:solidFill>
                <a:srgbClr val="888888"/>
              </a:solidFill>
            </a:endParaRPr>
          </a:p>
          <a:p>
            <a:pPr indent="-4191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●"/>
            </a:pPr>
            <a:r>
              <a:rPr lang="en-US" sz="3000">
                <a:solidFill>
                  <a:srgbClr val="888888"/>
                </a:solidFill>
              </a:rPr>
              <a:t>Upload any additional pdf you want to be used</a:t>
            </a:r>
            <a:endParaRPr sz="30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107aec46b_1_23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31107aec46b_1_23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DEPLOYMENT: STREAMLIT APP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99" name="Google Shape;199;g31107aec46b_1_23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200" name="Google Shape;200;g31107aec46b_1_23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g31107aec46b_1_23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202" name="Google Shape;202;g31107aec46b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38" y="1779224"/>
            <a:ext cx="13050527" cy="729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a768304ea_0_5"/>
          <p:cNvSpPr txBox="1"/>
          <p:nvPr/>
        </p:nvSpPr>
        <p:spPr>
          <a:xfrm>
            <a:off x="949008" y="1028700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DATA 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0a768304ea_0_5"/>
          <p:cNvSpPr txBox="1"/>
          <p:nvPr/>
        </p:nvSpPr>
        <p:spPr>
          <a:xfrm>
            <a:off x="949000" y="2145625"/>
            <a:ext cx="1484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We created a .pdf (9 pages) with information from the American College of Allergy, Asthma and Immunology (ACAAI). NO NEED FOR A EDA</a:t>
            </a:r>
            <a:endParaRPr b="0" i="0" sz="25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0a768304ea_0_5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g30a768304ea_0_5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96" name="Google Shape;96;g30a768304ea_0_5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g30a768304ea_0_5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98" name="Google Shape;98;g30a768304e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575" y="3439388"/>
            <a:ext cx="13604847" cy="581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949008" y="1153200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MODEL SELECTION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05" name="Google Shape;105;p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106" name="Google Shape;106;p2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08" name="Google Shape;10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38" y="2874750"/>
            <a:ext cx="126968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107aec46b_1_3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1107aec46b_1_3"/>
          <p:cNvSpPr txBox="1"/>
          <p:nvPr/>
        </p:nvSpPr>
        <p:spPr>
          <a:xfrm>
            <a:off x="949008" y="1153200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15" name="Google Shape;115;g31107aec46b_1_3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16" name="Google Shape;116;g31107aec46b_1_3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g31107aec46b_1_3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18" name="Google Shape;118;g31107aec46b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75" y="2048475"/>
            <a:ext cx="10773725" cy="619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31107aec46b_1_3"/>
          <p:cNvSpPr txBox="1"/>
          <p:nvPr/>
        </p:nvSpPr>
        <p:spPr>
          <a:xfrm>
            <a:off x="949008" y="1153200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LOAD AND PROCESS DATA</a:t>
            </a:r>
            <a:endParaRPr sz="4800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0" name="Google Shape;120;g31107aec46b_1_3"/>
          <p:cNvSpPr txBox="1"/>
          <p:nvPr/>
        </p:nvSpPr>
        <p:spPr>
          <a:xfrm>
            <a:off x="13344750" y="3808025"/>
            <a:ext cx="4350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AutoNum type="arabicPeriod"/>
            </a:pPr>
            <a:r>
              <a:rPr lang="en-US" sz="3000">
                <a:solidFill>
                  <a:srgbClr val="888888"/>
                </a:solidFill>
              </a:rPr>
              <a:t>Open PDF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eriod"/>
            </a:pPr>
            <a:r>
              <a:rPr lang="en-US" sz="3000">
                <a:solidFill>
                  <a:srgbClr val="888888"/>
                </a:solidFill>
              </a:rPr>
              <a:t>Split by pages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eriod"/>
            </a:pPr>
            <a:r>
              <a:rPr lang="en-US" sz="3000">
                <a:solidFill>
                  <a:srgbClr val="888888"/>
                </a:solidFill>
              </a:rPr>
              <a:t>Split pages in chunks</a:t>
            </a:r>
            <a:endParaRPr sz="30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c604b8a9e_1_12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30c604b8a9e_1_12"/>
          <p:cNvSpPr txBox="1"/>
          <p:nvPr/>
        </p:nvSpPr>
        <p:spPr>
          <a:xfrm>
            <a:off x="949008" y="1153200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27" name="Google Shape;127;g30c604b8a9e_1_12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28" name="Google Shape;128;g30c604b8a9e_1_12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g30c604b8a9e_1_12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30" name="Google Shape;130;g30c604b8a9e_1_12"/>
          <p:cNvSpPr txBox="1"/>
          <p:nvPr/>
        </p:nvSpPr>
        <p:spPr>
          <a:xfrm>
            <a:off x="949008" y="1153200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DATA TO EMBEDDINGS. CHROMA DB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pic>
        <p:nvPicPr>
          <p:cNvPr id="131" name="Google Shape;131;g30c604b8a9e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050" y="2673388"/>
            <a:ext cx="12632327" cy="61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30c604b8a9e_1_12"/>
          <p:cNvSpPr txBox="1"/>
          <p:nvPr/>
        </p:nvSpPr>
        <p:spPr>
          <a:xfrm>
            <a:off x="364500" y="3625775"/>
            <a:ext cx="4350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AutoNum type="arabicPeriod"/>
            </a:pPr>
            <a:r>
              <a:rPr lang="en-US" sz="3000">
                <a:solidFill>
                  <a:srgbClr val="888888"/>
                </a:solidFill>
              </a:rPr>
              <a:t>Load vector store</a:t>
            </a:r>
            <a:endParaRPr sz="3000">
              <a:solidFill>
                <a:srgbClr val="888888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           or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eriod"/>
            </a:pPr>
            <a:r>
              <a:rPr lang="en-US" sz="3000">
                <a:solidFill>
                  <a:srgbClr val="888888"/>
                </a:solidFill>
              </a:rPr>
              <a:t>Create vector store</a:t>
            </a:r>
            <a:endParaRPr sz="30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a768304ea_0_29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30a768304ea_0_29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THE PROMPT</a:t>
            </a:r>
            <a:endParaRPr sz="4800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39" name="Google Shape;139;g30a768304ea_0_29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40" name="Google Shape;140;g30a768304ea_0_29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g30a768304ea_0_29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42" name="Google Shape;142;g30a768304ea_0_29"/>
          <p:cNvSpPr txBox="1"/>
          <p:nvPr/>
        </p:nvSpPr>
        <p:spPr>
          <a:xfrm>
            <a:off x="1101400" y="3848525"/>
            <a:ext cx="6307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AutoNum type="arabicPeriod"/>
            </a:pPr>
            <a:r>
              <a:rPr lang="en-US" sz="3000">
                <a:solidFill>
                  <a:srgbClr val="888888"/>
                </a:solidFill>
              </a:rPr>
              <a:t>Assign his task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eriod"/>
            </a:pPr>
            <a:r>
              <a:rPr lang="en-US" sz="3000">
                <a:solidFill>
                  <a:srgbClr val="888888"/>
                </a:solidFill>
              </a:rPr>
              <a:t>Set restrictions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eriod"/>
            </a:pPr>
            <a:r>
              <a:rPr lang="en-US" sz="3000">
                <a:solidFill>
                  <a:srgbClr val="888888"/>
                </a:solidFill>
              </a:rPr>
              <a:t>Incorporate the context 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eriod"/>
            </a:pPr>
            <a:r>
              <a:rPr lang="en-US" sz="3000">
                <a:solidFill>
                  <a:srgbClr val="888888"/>
                </a:solidFill>
              </a:rPr>
              <a:t>Examples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eriod"/>
            </a:pPr>
            <a:r>
              <a:rPr lang="en-US" sz="3000">
                <a:solidFill>
                  <a:srgbClr val="888888"/>
                </a:solidFill>
              </a:rPr>
              <a:t>Markdown format</a:t>
            </a:r>
            <a:endParaRPr sz="3000">
              <a:solidFill>
                <a:srgbClr val="888888"/>
              </a:solidFill>
            </a:endParaRPr>
          </a:p>
        </p:txBody>
      </p:sp>
      <p:pic>
        <p:nvPicPr>
          <p:cNvPr id="143" name="Google Shape;143;g30a768304ea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725" y="587250"/>
            <a:ext cx="12620877" cy="836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47432e26b_0_17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d47432e26b_0_17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EVALUATION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50" name="Google Shape;150;g2d47432e26b_0_17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51" name="Google Shape;151;g2d47432e26b_0_17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2d47432e26b_0_17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53" name="Google Shape;153;g2d47432e26b_0_17"/>
          <p:cNvSpPr txBox="1"/>
          <p:nvPr/>
        </p:nvSpPr>
        <p:spPr>
          <a:xfrm>
            <a:off x="1101400" y="1780300"/>
            <a:ext cx="114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AutoNum type="arabicPeriod"/>
            </a:pPr>
            <a:r>
              <a:rPr lang="en-US" sz="3000">
                <a:solidFill>
                  <a:srgbClr val="888888"/>
                </a:solidFill>
              </a:rPr>
              <a:t>Create a dataset with 20 Q/A about allergies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d47432e26b_0_17"/>
          <p:cNvSpPr txBox="1"/>
          <p:nvPr/>
        </p:nvSpPr>
        <p:spPr>
          <a:xfrm>
            <a:off x="1101400" y="6157050"/>
            <a:ext cx="114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2. Generated answers by OpenAI Assistant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2d47432e26b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400" y="2361625"/>
            <a:ext cx="13667125" cy="35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d47432e26b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400" y="6779600"/>
            <a:ext cx="13667126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a768304ea_0_162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30a768304ea_0_162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EVALUATION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63" name="Google Shape;163;g30a768304ea_0_162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64" name="Google Shape;164;g30a768304ea_0_162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g30a768304ea_0_162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66" name="Google Shape;166;g30a768304ea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400" y="3019175"/>
            <a:ext cx="11106599" cy="79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0a768304ea_0_162"/>
          <p:cNvPicPr preferRelativeResize="0"/>
          <p:nvPr/>
        </p:nvPicPr>
        <p:blipFill rotWithShape="1">
          <a:blip r:embed="rId4">
            <a:alphaModFix/>
          </a:blip>
          <a:srcRect b="39591" l="0" r="0" t="0"/>
          <a:stretch/>
        </p:blipFill>
        <p:spPr>
          <a:xfrm>
            <a:off x="1101400" y="3829754"/>
            <a:ext cx="11106600" cy="79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30a768304ea_0_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1400" y="6268525"/>
            <a:ext cx="11106599" cy="880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30a768304ea_0_1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1400" y="7124519"/>
            <a:ext cx="11106600" cy="73385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0a768304ea_0_162"/>
          <p:cNvSpPr txBox="1"/>
          <p:nvPr/>
        </p:nvSpPr>
        <p:spPr>
          <a:xfrm>
            <a:off x="1101400" y="2214925"/>
            <a:ext cx="604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Straight from chat GPT</a:t>
            </a:r>
            <a:endParaRPr sz="3000">
              <a:solidFill>
                <a:srgbClr val="888888"/>
              </a:solidFill>
            </a:endParaRPr>
          </a:p>
        </p:txBody>
      </p:sp>
      <p:sp>
        <p:nvSpPr>
          <p:cNvPr id="171" name="Google Shape;171;g30a768304ea_0_162"/>
          <p:cNvSpPr txBox="1"/>
          <p:nvPr/>
        </p:nvSpPr>
        <p:spPr>
          <a:xfrm>
            <a:off x="1101400" y="5575775"/>
            <a:ext cx="701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with OpenAI + prompt + vector store</a:t>
            </a:r>
            <a:endParaRPr sz="30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47432e26b_0_30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d47432e26b_0_30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LLM AS A JUDGE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78" name="Google Shape;178;g2d47432e26b_0_30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79" name="Google Shape;179;g2d47432e26b_0_30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2d47432e26b_0_30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81" name="Google Shape;181;g2d47432e26b_0_30"/>
          <p:cNvSpPr txBox="1"/>
          <p:nvPr/>
        </p:nvSpPr>
        <p:spPr>
          <a:xfrm>
            <a:off x="10776350" y="4219950"/>
            <a:ext cx="6047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Train our OpenAi assistant to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evaluate our model’s answer with certain criteria</a:t>
            </a:r>
            <a:endParaRPr sz="3000">
              <a:solidFill>
                <a:srgbClr val="888888"/>
              </a:solidFill>
            </a:endParaRPr>
          </a:p>
        </p:txBody>
      </p:sp>
      <p:pic>
        <p:nvPicPr>
          <p:cNvPr id="182" name="Google Shape;182;g2d47432e26b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400" y="1884638"/>
            <a:ext cx="8952797" cy="6517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