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1"/>
  </p:sldMasterIdLst>
  <p:sldIdLst>
    <p:sldId id="256" r:id="rId2"/>
    <p:sldId id="272" r:id="rId3"/>
    <p:sldId id="269" r:id="rId4"/>
    <p:sldId id="257" r:id="rId5"/>
    <p:sldId id="261" r:id="rId6"/>
    <p:sldId id="262" r:id="rId7"/>
    <p:sldId id="268" r:id="rId8"/>
    <p:sldId id="271" r:id="rId9"/>
    <p:sldId id="263" r:id="rId10"/>
    <p:sldId id="270" r:id="rId11"/>
    <p:sldId id="259" r:id="rId12"/>
    <p:sldId id="260" r:id="rId13"/>
    <p:sldId id="267" r:id="rId14"/>
    <p:sldId id="265" r:id="rId15"/>
    <p:sldId id="264" r:id="rId16"/>
    <p:sldId id="258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017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04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549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 dirty="0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517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0026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775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5626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110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313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510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417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575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95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984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714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735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02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980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ve.cz/clanky/udajne-nehacknutelny-sifrovany-flash-disk-eyedisk-se-podarilo-hacknout/sc-3-a-198414/default.aspx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Bezpečnost šifer a jejich prolamování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Vojtěch </a:t>
            </a:r>
            <a:r>
              <a:rPr lang="cs-CZ" dirty="0" err="1"/>
              <a:t>Danišík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F8A7-6A79-4F2D-9601-F6C8D0B5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eXtended Sparse Linearization (XLS) útok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B036-9871-491B-8B18-02B43700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Analýza struktury šifry</a:t>
            </a:r>
            <a:endParaRPr lang="cs-CZ" dirty="0"/>
          </a:p>
          <a:p>
            <a:r>
              <a:rPr lang="cs-CZ"/>
              <a:t>Řešení kvadratických vícerozměrných rovnic – Gaussova eliminační metoda</a:t>
            </a:r>
            <a:endParaRPr lang="cs-CZ" dirty="0"/>
          </a:p>
          <a:p>
            <a:r>
              <a:rPr lang="cs-CZ"/>
              <a:t>Založen na algoritmu XLS</a:t>
            </a:r>
          </a:p>
        </p:txBody>
      </p:sp>
    </p:spTree>
    <p:extLst>
      <p:ext uri="{BB962C8B-B14F-4D97-AF65-F5344CB8AC3E}">
        <p14:creationId xmlns:p14="http://schemas.microsoft.com/office/powerpoint/2010/main" val="220086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D0B4-E254-4250-B340-66B0C211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Asymetrické šifry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6932-CA0E-4279-990A-8320347AF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Veřejný a privátní klíč</a:t>
            </a:r>
            <a:endParaRPr lang="cs-CZ" dirty="0"/>
          </a:p>
          <a:p>
            <a:r>
              <a:rPr lang="cs-CZ"/>
              <a:t>Vybrané šifry:</a:t>
            </a:r>
            <a:endParaRPr lang="cs-CZ" dirty="0"/>
          </a:p>
          <a:p>
            <a:pPr lvl="1"/>
            <a:r>
              <a:rPr lang="cs-CZ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1340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E735-A4BB-444E-9547-A7792793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RSA – </a:t>
            </a:r>
            <a:r>
              <a:rPr lang="cs-CZ" dirty="0" err="1"/>
              <a:t>Rivest-Shamir-Adleman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DB23-01A5-4550-AA5F-744C6998B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Asymetrická šifra</a:t>
            </a:r>
          </a:p>
          <a:p>
            <a:r>
              <a:rPr lang="cs-CZ" dirty="0"/>
              <a:t>Veřejný klíč se volí náhodně, privátní se dopočítává</a:t>
            </a:r>
          </a:p>
          <a:p>
            <a:r>
              <a:rPr lang="cs-CZ"/>
              <a:t>Útoky:</a:t>
            </a:r>
          </a:p>
          <a:p>
            <a:pPr lvl="1"/>
            <a:r>
              <a:rPr lang="cs-CZ">
                <a:ea typeface="+mj-lt"/>
                <a:cs typeface="+mj-lt"/>
              </a:rPr>
              <a:t>DROWN</a:t>
            </a:r>
          </a:p>
          <a:p>
            <a:pPr lvl="2"/>
            <a:r>
              <a:rPr lang="cs-CZ">
                <a:ea typeface="+mj-lt"/>
                <a:cs typeface="+mj-lt"/>
              </a:rPr>
              <a:t>Chosen-ciphertext</a:t>
            </a:r>
            <a:endParaRPr lang="en-US">
              <a:ea typeface="+mj-lt"/>
              <a:cs typeface="+mj-lt"/>
            </a:endParaRPr>
          </a:p>
          <a:p>
            <a:pPr lvl="2"/>
            <a:r>
              <a:rPr lang="cs-CZ">
                <a:ea typeface="+mj-lt"/>
                <a:cs typeface="+mj-lt"/>
              </a:rPr>
              <a:t>Adaptive Chosen-ciphertext</a:t>
            </a:r>
            <a:endParaRPr lang="en-US">
              <a:ea typeface="+mj-lt"/>
              <a:cs typeface="+mj-lt"/>
            </a:endParaRPr>
          </a:p>
          <a:p>
            <a:pPr lvl="2"/>
            <a:r>
              <a:rPr lang="cs-CZ">
                <a:ea typeface="+mj-lt"/>
                <a:cs typeface="+mj-lt"/>
              </a:rPr>
              <a:t>Man-in-the-middle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589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C76A2-CCE4-4117-8A77-05A06078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EBEBEB"/>
                </a:solidFill>
              </a:rPr>
              <a:t>Man-in-</a:t>
            </a:r>
            <a:r>
              <a:rPr lang="cs-CZ" dirty="0" err="1">
                <a:solidFill>
                  <a:srgbClr val="EBEBEB"/>
                </a:solidFill>
              </a:rPr>
              <a:t>the</a:t>
            </a:r>
            <a:r>
              <a:rPr lang="cs-CZ" dirty="0">
                <a:solidFill>
                  <a:srgbClr val="EBEBEB"/>
                </a:solidFill>
              </a:rPr>
              <a:t>-</a:t>
            </a:r>
            <a:r>
              <a:rPr lang="cs-CZ" dirty="0" err="1">
                <a:solidFill>
                  <a:srgbClr val="EBEBEB"/>
                </a:solidFill>
              </a:rPr>
              <a:t>middle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B42B04-0080-489B-94F5-F4C6E2C6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Certifikáty</a:t>
            </a:r>
            <a:endParaRPr lang="en-US" dirty="0">
              <a:solidFill>
                <a:srgbClr val="EBEBEB"/>
              </a:solidFill>
              <a:ea typeface="+mj-lt"/>
              <a:cs typeface="+mj-lt"/>
            </a:endParaRPr>
          </a:p>
          <a:p>
            <a:r>
              <a:rPr lang="en-US" dirty="0" err="1">
                <a:solidFill>
                  <a:srgbClr val="EBEBEB"/>
                </a:solidFill>
                <a:ea typeface="+mj-lt"/>
                <a:cs typeface="+mj-lt"/>
              </a:rPr>
              <a:t>Aféra</a:t>
            </a:r>
            <a:r>
              <a:rPr lang="en-US" dirty="0">
                <a:solidFill>
                  <a:srgbClr val="EBEBEB"/>
                </a:solidFill>
                <a:ea typeface="+mj-lt"/>
                <a:cs typeface="+mj-lt"/>
              </a:rPr>
              <a:t> Lenovo a </a:t>
            </a:r>
            <a:r>
              <a:rPr lang="en-US" dirty="0" err="1">
                <a:solidFill>
                  <a:srgbClr val="EBEBEB"/>
                </a:solidFill>
                <a:ea typeface="+mj-lt"/>
                <a:cs typeface="+mj-lt"/>
              </a:rPr>
              <a:t>Superfish</a:t>
            </a:r>
            <a:endParaRPr lang="cs-CZ"/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07C3A943-9669-49AA-ABF9-A06A0A6C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52" y="1852003"/>
            <a:ext cx="6214533" cy="345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35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C76A2-CCE4-4117-8A77-05A06078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EBEBEB"/>
                </a:solidFill>
              </a:rPr>
              <a:t>DROWN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5C7A561-E1D6-4841-90F0-D89ABA4B5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562412"/>
            <a:ext cx="5449889" cy="3733173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B42B04-0080-489B-94F5-F4C6E2C6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Decrypting RSA with Obsolete and Weakened </a:t>
            </a:r>
            <a:r>
              <a:rPr lang="en-US">
                <a:solidFill>
                  <a:srgbClr val="EBEBEB"/>
                </a:solidFill>
              </a:rPr>
              <a:t>eNcryption (SSLv2)</a:t>
            </a:r>
            <a:endParaRPr lang="en-US" dirty="0" err="1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Special DROWN </a:t>
            </a:r>
            <a:r>
              <a:rPr lang="en-US">
                <a:solidFill>
                  <a:srgbClr val="EBEBEB"/>
                </a:solidFill>
              </a:rPr>
              <a:t>útok (OpenSSL)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BA206F5-6936-4D4E-8F45-750DC8B1F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888" y="413747"/>
            <a:ext cx="1162756" cy="117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9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4613E-F8A8-437A-8890-06E8B5F5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EBEBEB"/>
                </a:solidFill>
              </a:rPr>
              <a:t>eyeDisk</a:t>
            </a:r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567A8E-FBBE-4603-AF37-93F03DCD4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052901"/>
            <a:ext cx="5449889" cy="2752194"/>
          </a:xfrm>
          <a:prstGeom prst="rect">
            <a:avLst/>
          </a:prstGeom>
          <a:effectLst/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04C8-B999-4108-A3C0-A28DC910A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hlinkClick r:id="rId3"/>
              </a:rPr>
              <a:t>https://www.zive.cz/clanky/udajne-nehacknutelny-sifrovany-flash-disk-eyedisk-se-podarilo-hacknout/sc-3-a-198414/default.aspx</a:t>
            </a:r>
            <a:endParaRPr lang="cs-CZ" dirty="0">
              <a:solidFill>
                <a:srgbClr val="EBEBEB"/>
              </a:solidFill>
            </a:endParaRPr>
          </a:p>
          <a:p>
            <a:r>
              <a:rPr lang="cs-CZ">
                <a:solidFill>
                  <a:srgbClr val="EBEBEB"/>
                </a:solidFill>
              </a:rPr>
              <a:t>USB </a:t>
            </a:r>
            <a:r>
              <a:rPr lang="cs-CZ" err="1">
                <a:solidFill>
                  <a:srgbClr val="EBEBEB"/>
                </a:solidFill>
              </a:rPr>
              <a:t>Flash</a:t>
            </a:r>
            <a:r>
              <a:rPr lang="cs-CZ" dirty="0">
                <a:solidFill>
                  <a:srgbClr val="EBEBEB"/>
                </a:solidFill>
              </a:rPr>
              <a:t> zařízení</a:t>
            </a:r>
            <a:endParaRPr lang="cs-CZ" dirty="0"/>
          </a:p>
          <a:p>
            <a:r>
              <a:rPr lang="cs-CZ" dirty="0">
                <a:solidFill>
                  <a:srgbClr val="EBEBEB"/>
                </a:solidFill>
              </a:rPr>
              <a:t>256-bit AES</a:t>
            </a:r>
          </a:p>
          <a:p>
            <a:r>
              <a:rPr lang="cs-CZ" dirty="0">
                <a:solidFill>
                  <a:srgbClr val="EBEBEB"/>
                </a:solidFill>
              </a:rPr>
              <a:t>Neprolomitelná ?</a:t>
            </a:r>
          </a:p>
        </p:txBody>
      </p:sp>
    </p:spTree>
    <p:extLst>
      <p:ext uri="{BB962C8B-B14F-4D97-AF65-F5344CB8AC3E}">
        <p14:creationId xmlns:p14="http://schemas.microsoft.com/office/powerpoint/2010/main" val="2122494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8EA4-A194-4B6F-BD20-04107708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7000" dirty="0"/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23198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7C2D-1FFC-4EBD-B0D9-D3403C6F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CC1E-0B7F-4110-9995-A07447B7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Úvod</a:t>
            </a:r>
          </a:p>
          <a:p>
            <a:r>
              <a:rPr lang="cs-CZ"/>
              <a:t>Symetrické šifry</a:t>
            </a:r>
            <a:endParaRPr lang="cs-CZ" dirty="0"/>
          </a:p>
          <a:p>
            <a:r>
              <a:rPr lang="cs-CZ"/>
              <a:t>Asymetrické šifry</a:t>
            </a:r>
          </a:p>
          <a:p>
            <a:r>
              <a:rPr lang="cs-CZ"/>
              <a:t>Zajímavost - eyeDisk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9683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32AE-6197-4766-88BD-2C65E14D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ea typeface="+mj-lt"/>
                <a:cs typeface="+mj-lt"/>
              </a:rPr>
              <a:t>Bezpečnost šifer a jejich prolamování</a:t>
            </a:r>
          </a:p>
          <a:p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4B60-BB44-4965-A0B2-0AAC2B12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"Matematické zabezpečení" a "Zabezpečení implemetace"</a:t>
            </a:r>
            <a:endParaRPr lang="cs-CZ" dirty="0"/>
          </a:p>
          <a:p>
            <a:r>
              <a:rPr lang="cs-CZ"/>
              <a:t>Kvantové počítače</a:t>
            </a:r>
          </a:p>
          <a:p>
            <a:r>
              <a:rPr lang="cs-CZ"/>
              <a:t>Cloudy</a:t>
            </a:r>
          </a:p>
        </p:txBody>
      </p:sp>
    </p:spTree>
    <p:extLst>
      <p:ext uri="{BB962C8B-B14F-4D97-AF65-F5344CB8AC3E}">
        <p14:creationId xmlns:p14="http://schemas.microsoft.com/office/powerpoint/2010/main" val="66254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2AAE-CEBE-4B09-967A-9EF64FE6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Symetrické šifry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EF01-33D4-4653-8524-D9E92595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Jeden klíč pro šifrování i dešifrování</a:t>
            </a:r>
            <a:endParaRPr lang="cs-CZ" dirty="0"/>
          </a:p>
          <a:p>
            <a:r>
              <a:rPr lang="cs-CZ"/>
              <a:t>Vybrané šifry:</a:t>
            </a:r>
            <a:endParaRPr lang="cs-CZ" dirty="0"/>
          </a:p>
          <a:p>
            <a:pPr lvl="1"/>
            <a:r>
              <a:rPr lang="cs-CZ"/>
              <a:t>DES</a:t>
            </a:r>
          </a:p>
          <a:p>
            <a:pPr lvl="1"/>
            <a:r>
              <a:rPr lang="cs-CZ" dirty="0"/>
              <a:t>IDEA</a:t>
            </a:r>
          </a:p>
          <a:p>
            <a:pPr lvl="1"/>
            <a:r>
              <a:rPr lang="cs-CZ" dirty="0"/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41754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8A9D-0B79-46FD-9596-B743E99A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 – Data </a:t>
            </a:r>
            <a:r>
              <a:rPr lang="cs-CZ" dirty="0" err="1"/>
              <a:t>Encryption</a:t>
            </a:r>
            <a:r>
              <a:rPr lang="cs-CZ" dirty="0"/>
              <a:t>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F96C-032C-4D94-B70A-76711704C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Symetrická bloková šifra</a:t>
            </a:r>
          </a:p>
          <a:p>
            <a:r>
              <a:rPr lang="cs-CZ" dirty="0"/>
              <a:t>16 iterací, </a:t>
            </a:r>
            <a:r>
              <a:rPr lang="cs-CZ" dirty="0" err="1"/>
              <a:t>Feistelova</a:t>
            </a:r>
            <a:r>
              <a:rPr lang="cs-CZ" dirty="0"/>
              <a:t> síť</a:t>
            </a:r>
          </a:p>
          <a:p>
            <a:r>
              <a:rPr lang="cs-CZ"/>
              <a:t>Data 64-bit, klíč 56(64)-bit, </a:t>
            </a:r>
            <a:r>
              <a:rPr lang="cs-CZ" err="1"/>
              <a:t>podklíč</a:t>
            </a:r>
            <a:r>
              <a:rPr lang="cs-CZ"/>
              <a:t> 48-bit</a:t>
            </a:r>
          </a:p>
          <a:p>
            <a:r>
              <a:rPr lang="cs-CZ" dirty="0"/>
              <a:t>Útoky:</a:t>
            </a:r>
          </a:p>
          <a:p>
            <a:pPr lvl="1"/>
            <a:r>
              <a:rPr lang="cs-CZ" dirty="0" err="1">
                <a:ea typeface="+mj-lt"/>
                <a:cs typeface="+mj-lt"/>
              </a:rPr>
              <a:t>Brute-force</a:t>
            </a:r>
            <a:endParaRPr lang="cs-CZ" dirty="0" err="1"/>
          </a:p>
          <a:p>
            <a:pPr lvl="1"/>
            <a:r>
              <a:rPr lang="cs-CZ" dirty="0"/>
              <a:t>Diferenciální kryptoanalýza</a:t>
            </a:r>
          </a:p>
          <a:p>
            <a:pPr lvl="1"/>
            <a:r>
              <a:rPr lang="cs-CZ" dirty="0" err="1"/>
              <a:t>Chosen-plaintext</a:t>
            </a:r>
          </a:p>
          <a:p>
            <a:pPr lvl="1"/>
            <a:r>
              <a:rPr lang="cs-CZ" dirty="0" err="1"/>
              <a:t>Known-plaintext</a:t>
            </a:r>
            <a:r>
              <a:rPr lang="cs-CZ" dirty="0"/>
              <a:t> (</a:t>
            </a:r>
            <a:r>
              <a:rPr lang="cs-CZ" dirty="0" err="1"/>
              <a:t>Crib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Ciphertext-only</a:t>
            </a:r>
          </a:p>
          <a:p>
            <a:pPr lvl="1"/>
            <a:r>
              <a:rPr lang="cs-CZ" dirty="0" err="1"/>
              <a:t>Daviesův</a:t>
            </a:r>
          </a:p>
        </p:txBody>
      </p:sp>
    </p:spTree>
    <p:extLst>
      <p:ext uri="{BB962C8B-B14F-4D97-AF65-F5344CB8AC3E}">
        <p14:creationId xmlns:p14="http://schemas.microsoft.com/office/powerpoint/2010/main" val="406283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90AF-F1DB-486C-A76B-ACAADFE5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IDEA – International Data </a:t>
            </a:r>
            <a:r>
              <a:rPr lang="cs-CZ" dirty="0" err="1"/>
              <a:t>Encryption</a:t>
            </a:r>
            <a:r>
              <a:rPr lang="cs-CZ" dirty="0"/>
              <a:t> </a:t>
            </a:r>
            <a:r>
              <a:rPr lang="cs-CZ" dirty="0" err="1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C306-E2E4-42E9-B581-26F8377B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Symetrická bloková šifra</a:t>
            </a:r>
          </a:p>
          <a:p>
            <a:r>
              <a:rPr lang="cs-CZ" dirty="0"/>
              <a:t>8,5 průchodů (8 - identických + 0,5 - vstupní)</a:t>
            </a:r>
            <a:endParaRPr lang="cs-CZ"/>
          </a:p>
          <a:p>
            <a:r>
              <a:rPr lang="cs-CZ"/>
              <a:t>Data 64-bit, 128-bit klíč</a:t>
            </a:r>
            <a:endParaRPr lang="cs-CZ" dirty="0"/>
          </a:p>
          <a:p>
            <a:r>
              <a:rPr lang="cs-CZ" dirty="0"/>
              <a:t>Útoky:</a:t>
            </a:r>
            <a:endParaRPr lang="cs-CZ"/>
          </a:p>
          <a:p>
            <a:pPr lvl="1"/>
            <a:r>
              <a:rPr lang="cs-CZ" err="1"/>
              <a:t>Meet</a:t>
            </a:r>
            <a:r>
              <a:rPr lang="cs-CZ" dirty="0"/>
              <a:t>-in-</a:t>
            </a:r>
            <a:r>
              <a:rPr lang="cs-CZ" err="1"/>
              <a:t>the</a:t>
            </a:r>
            <a:r>
              <a:rPr lang="cs-CZ" dirty="0"/>
              <a:t>-</a:t>
            </a:r>
            <a:r>
              <a:rPr lang="cs-CZ" err="1"/>
              <a:t>middle</a:t>
            </a:r>
            <a:endParaRPr lang="cs-CZ"/>
          </a:p>
          <a:p>
            <a:pPr lvl="1"/>
            <a:r>
              <a:rPr lang="cs-CZ"/>
              <a:t>Narrow-biclique</a:t>
            </a:r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50510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C76A2-CCE4-4117-8A77-05A06078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EBEBEB"/>
                </a:solidFill>
              </a:rPr>
              <a:t>Meet-in-the-middle</a:t>
            </a:r>
            <a:endParaRPr lang="cs-CZ" dirty="0" err="1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B42B04-0080-489B-94F5-F4C6E2C6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Space-time tradeoff </a:t>
            </a:r>
            <a:r>
              <a:rPr lang="en-US" dirty="0" err="1">
                <a:solidFill>
                  <a:srgbClr val="EBEBEB"/>
                </a:solidFill>
              </a:rPr>
              <a:t>útok</a:t>
            </a:r>
          </a:p>
          <a:p>
            <a:r>
              <a:rPr lang="en-US" dirty="0">
                <a:solidFill>
                  <a:srgbClr val="EBEBEB"/>
                </a:solidFill>
              </a:rPr>
              <a:t>MD-MITM</a:t>
            </a:r>
          </a:p>
          <a:p>
            <a:r>
              <a:rPr lang="en-US" dirty="0">
                <a:solidFill>
                  <a:srgbClr val="EBEBEB"/>
                </a:solidFill>
              </a:rPr>
              <a:t>Biclique </a:t>
            </a:r>
            <a:r>
              <a:rPr lang="en-US" err="1">
                <a:solidFill>
                  <a:srgbClr val="EBEBEB"/>
                </a:solidFill>
              </a:rPr>
              <a:t>útok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Biparitní graf</a:t>
            </a:r>
            <a:endParaRPr lang="en-US" dirty="0">
              <a:solidFill>
                <a:srgbClr val="EBEBEB"/>
              </a:solidFill>
            </a:endParaRPr>
          </a:p>
          <a:p>
            <a:pPr lvl="1"/>
            <a:r>
              <a:rPr lang="en-US">
                <a:solidFill>
                  <a:srgbClr val="EBEBEB"/>
                </a:solidFill>
              </a:rPr>
              <a:t>Výpočetní složitost 2^126.1</a:t>
            </a:r>
            <a:endParaRPr lang="en-US" sz="2000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</a:endParaRPr>
          </a:p>
        </p:txBody>
      </p:sp>
      <p:pic>
        <p:nvPicPr>
          <p:cNvPr id="3" name="Picture 3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4F2BC292-5310-405B-A366-8393407C6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51" y="1803287"/>
            <a:ext cx="4982162" cy="326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25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Obsah obrázku text&#10;&#10;Popis vygenerovaný s velmi vysokou mírou spolehlivosti">
            <a:extLst>
              <a:ext uri="{FF2B5EF4-FFF2-40B4-BE49-F238E27FC236}">
                <a16:creationId xmlns:a16="http://schemas.microsoft.com/office/drawing/2014/main" id="{C15967D0-CA24-42B9-98A6-42E4696D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4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546E-A5F6-4C94-90B8-0AA945CE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AES – </a:t>
            </a:r>
            <a:r>
              <a:rPr lang="cs-CZ" dirty="0" err="1"/>
              <a:t>Advanced</a:t>
            </a:r>
            <a:r>
              <a:rPr lang="cs-CZ" dirty="0"/>
              <a:t> </a:t>
            </a:r>
            <a:r>
              <a:rPr lang="cs-CZ" dirty="0" err="1"/>
              <a:t>Encryption</a:t>
            </a:r>
            <a:r>
              <a:rPr lang="cs-CZ" dirty="0"/>
              <a:t>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B017-8DAD-4110-A4D5-E1F5C9F5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Symetrická bloková šifra</a:t>
            </a:r>
          </a:p>
          <a:p>
            <a:r>
              <a:rPr lang="cs-CZ"/>
              <a:t>Data 128-bit, klíč 128/192/256-bit</a:t>
            </a:r>
          </a:p>
          <a:p>
            <a:r>
              <a:rPr lang="cs-CZ" dirty="0"/>
              <a:t>4 kroky po 10/12/14 iteracích</a:t>
            </a:r>
          </a:p>
          <a:p>
            <a:r>
              <a:rPr lang="cs-CZ"/>
              <a:t>Útoky:</a:t>
            </a:r>
          </a:p>
          <a:p>
            <a:pPr lvl="1"/>
            <a:r>
              <a:rPr lang="cs-CZ"/>
              <a:t>Key-recovery (brute-force, reverse brute-force, dictionary)</a:t>
            </a:r>
          </a:p>
          <a:p>
            <a:pPr lvl="1"/>
            <a:r>
              <a:rPr lang="cs-CZ">
                <a:ea typeface="+mj-lt"/>
                <a:cs typeface="+mj-lt"/>
              </a:rPr>
              <a:t>eXtended Sparse Linearization (XLS)</a:t>
            </a:r>
            <a:endParaRPr lang="cs-CZ" dirty="0">
              <a:ea typeface="+mj-lt"/>
              <a:cs typeface="+mj-lt"/>
            </a:endParaRP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157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Bezpečnost šifer a jejich prolamování</vt:lpstr>
      <vt:lpstr>Obsah</vt:lpstr>
      <vt:lpstr>Bezpečnost šifer a jejich prolamování </vt:lpstr>
      <vt:lpstr>Symetrické šifry</vt:lpstr>
      <vt:lpstr>DES – Data Encryption Standard</vt:lpstr>
      <vt:lpstr>IDEA – International Data Encryption Algorithm</vt:lpstr>
      <vt:lpstr>Meet-in-the-middle</vt:lpstr>
      <vt:lpstr>PowerPoint Presentation</vt:lpstr>
      <vt:lpstr>AES – Advanced Encryption Standard</vt:lpstr>
      <vt:lpstr>eXtended Sparse Linearization (XLS) útok</vt:lpstr>
      <vt:lpstr>Asymetrické šifry</vt:lpstr>
      <vt:lpstr>RSA – Rivest-Shamir-Adleman</vt:lpstr>
      <vt:lpstr>Man-in-the-middle</vt:lpstr>
      <vt:lpstr>DROWN</vt:lpstr>
      <vt:lpstr>eyeDisk</vt:lpstr>
      <vt:lpstr>Děkuji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412</cp:revision>
  <dcterms:created xsi:type="dcterms:W3CDTF">2012-08-16T00:56:33Z</dcterms:created>
  <dcterms:modified xsi:type="dcterms:W3CDTF">2019-05-16T05:36:16Z</dcterms:modified>
</cp:coreProperties>
</file>