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2" r:id="rId4"/>
    <p:sldId id="261" r:id="rId5"/>
    <p:sldId id="291" r:id="rId6"/>
    <p:sldId id="287" r:id="rId7"/>
    <p:sldId id="288" r:id="rId8"/>
    <p:sldId id="286" r:id="rId9"/>
    <p:sldId id="27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4" r:id="rId19"/>
    <p:sldId id="276" r:id="rId20"/>
    <p:sldId id="277" r:id="rId21"/>
    <p:sldId id="296" r:id="rId22"/>
    <p:sldId id="281" r:id="rId23"/>
    <p:sldId id="290" r:id="rId24"/>
    <p:sldId id="285" r:id="rId25"/>
    <p:sldId id="292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47" autoAdjust="0"/>
  </p:normalViewPr>
  <p:slideViewPr>
    <p:cSldViewPr snapToGrid="0" snapToObjects="1">
      <p:cViewPr>
        <p:scale>
          <a:sx n="100" d="100"/>
          <a:sy n="100" d="100"/>
        </p:scale>
        <p:origin x="-216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B200-E128-4F4F-B14D-87D192C74C85}" type="datetimeFigureOut">
              <a:rPr lang="en-US" smtClean="0">
                <a:latin typeface="Arial"/>
              </a:rPr>
              <a:pPr/>
              <a:t>14/09/16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A5302-CA8D-B94C-85EE-DEB9E75F6BFE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795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6E03-8AD2-4ACF-8C04-DEC8F9C43764}" type="datetimeFigureOut">
              <a:rPr lang="en-GB" smtClean="0"/>
              <a:pPr/>
              <a:t>14/09/16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A3AF8-0C06-429B-93A6-E6C386B4D68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1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6324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add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0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8352" y="387298"/>
            <a:ext cx="8229600" cy="1056763"/>
          </a:xfrm>
          <a:prstGeom prst="rect">
            <a:avLst/>
          </a:prstGeom>
        </p:spPr>
        <p:txBody>
          <a:bodyPr vert="horz" lIns="91440" tIns="45720" rIns="91440" bIns="45720" numCol="1" rtlCol="0" anchor="ctr" anchorCtr="0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 smtClean="0"/>
              <a:t>Overall Feedback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8788" y="1557338"/>
            <a:ext cx="8229600" cy="409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US" dirty="0" smtClean="0"/>
              <a:t>Click to </a:t>
            </a:r>
            <a:r>
              <a:rPr lang="en-US" smtClean="0"/>
              <a:t>add a sub-header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8302" y="2087168"/>
            <a:ext cx="8229650" cy="341471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tx1"/>
                </a:solidFill>
                <a:latin typeface="Arial"/>
              </a:defRPr>
            </a:lvl1pPr>
          </a:lstStyle>
          <a:p>
            <a:pPr>
              <a:lnSpc>
                <a:spcPts val="2400"/>
              </a:lnSpc>
            </a:pPr>
            <a:r>
              <a:rPr lang="en-GB" dirty="0" smtClean="0"/>
              <a:t>Click to add presentation title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502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8352" y="387298"/>
            <a:ext cx="8229600" cy="1056763"/>
          </a:xfrm>
          <a:prstGeom prst="rect">
            <a:avLst/>
          </a:prstGeom>
        </p:spPr>
        <p:txBody>
          <a:bodyPr vert="horz" lIns="91440" tIns="45720" rIns="91440" bIns="45720" numCol="1" rtlCol="0" anchor="ctr" anchorCtr="0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GB" dirty="0" smtClean="0"/>
              <a:t>Click to add page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8788" y="1557338"/>
            <a:ext cx="8229600" cy="409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US" dirty="0" smtClean="0"/>
              <a:t>Click to add a sub-header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8302" y="2087168"/>
            <a:ext cx="3945980" cy="341471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tx1"/>
                </a:solidFill>
                <a:latin typeface="Arial"/>
              </a:defRPr>
            </a:lvl1pPr>
          </a:lstStyle>
          <a:p>
            <a:pPr>
              <a:lnSpc>
                <a:spcPts val="2400"/>
              </a:lnSpc>
            </a:pPr>
            <a:r>
              <a:rPr lang="en-GB" dirty="0" smtClean="0"/>
              <a:t>Click to add presentation title</a:t>
            </a:r>
            <a:endParaRPr lang="en-US" sz="1600" b="1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732042" y="2087765"/>
            <a:ext cx="3956349" cy="34145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8352" y="387298"/>
            <a:ext cx="8229600" cy="1056763"/>
          </a:xfrm>
          <a:prstGeom prst="rect">
            <a:avLst/>
          </a:prstGeom>
        </p:spPr>
        <p:txBody>
          <a:bodyPr vert="horz" lIns="91440" tIns="45720" rIns="91440" bIns="45720" numCol="1" rtlCol="0" anchor="ctr" anchorCtr="0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GB" dirty="0" smtClean="0"/>
              <a:t>Click to add page header</a:t>
            </a:r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8353" y="1563813"/>
            <a:ext cx="8230036" cy="398595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8353" y="463500"/>
            <a:ext cx="8230036" cy="47364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8788" y="5331372"/>
            <a:ext cx="8229601" cy="33813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8353" y="463500"/>
            <a:ext cx="3945898" cy="47364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8788" y="5331372"/>
            <a:ext cx="3945463" cy="33813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41120" y="463500"/>
            <a:ext cx="3945898" cy="47364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20" y="5331372"/>
            <a:ext cx="3945463" cy="33813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8353" y="286217"/>
            <a:ext cx="3945898" cy="51978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54524" y="286219"/>
            <a:ext cx="3945898" cy="25130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754524" y="2988432"/>
            <a:ext cx="3945898" cy="249566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8353" y="285449"/>
            <a:ext cx="3945898" cy="251306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54524" y="285452"/>
            <a:ext cx="3945898" cy="25130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8353" y="2987665"/>
            <a:ext cx="3945898" cy="251306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754524" y="2987665"/>
            <a:ext cx="3945898" cy="249566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buNone/>
              <a:defRPr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324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NPS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  <p:txStyles>
    <p:titleStyle>
      <a:lvl1pPr algn="ctr" defTabSz="457200" rtl="0" eaLnBrk="1" latinLnBrk="0" hangingPunct="1">
        <a:spcBef>
          <a:spcPct val="0"/>
        </a:spcBef>
        <a:buNone/>
        <a:defRPr sz="300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2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algn="l" defTabSz="457200" rtl="0" eaLnBrk="1" latinLnBrk="0" hangingPunct="1">
        <a:lnSpc>
          <a:spcPts val="4400"/>
        </a:lnSpc>
        <a:spcBef>
          <a:spcPct val="0"/>
        </a:spcBef>
        <a:buNone/>
        <a:defRPr sz="4400" kern="100" spc="0">
          <a:solidFill>
            <a:srgbClr val="4C4C4C"/>
          </a:solidFill>
          <a:latin typeface="Helvetica Neue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park.apache.org/docs/latest/graphx-programming-guide.html%23connected-components" TargetMode="Externa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implybusiness.everydayhero.com/uk/sahara-2016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</a:t>
            </a:r>
            <a:r>
              <a:rPr lang="en-US" dirty="0" err="1" smtClean="0"/>
              <a:t>GraphX</a:t>
            </a:r>
            <a:r>
              <a:rPr lang="en-US" dirty="0" smtClean="0"/>
              <a:t>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8302" y="1676400"/>
            <a:ext cx="8229650" cy="3825480"/>
          </a:xfrm>
        </p:spPr>
        <p:txBody>
          <a:bodyPr/>
          <a:lstStyle/>
          <a:p>
            <a:r>
              <a:rPr lang="en-US" sz="2000" dirty="0" smtClean="0"/>
              <a:t>How many visitors do we have here? Only 2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11813"/>
              </p:ext>
            </p:extLst>
          </p:nvPr>
        </p:nvGraphicFramePr>
        <p:xfrm>
          <a:off x="458302" y="2413000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5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Streaming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68610"/>
              </p:ext>
            </p:extLst>
          </p:nvPr>
        </p:nvGraphicFramePr>
        <p:xfrm>
          <a:off x="458302" y="1610638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8352" y="4533900"/>
            <a:ext cx="1614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Visitor A:</a:t>
            </a:r>
            <a:r>
              <a:rPr lang="en-US" sz="2000" dirty="0" smtClean="0"/>
              <a:t> 111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7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Streaming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6717"/>
              </p:ext>
            </p:extLst>
          </p:nvPr>
        </p:nvGraphicFramePr>
        <p:xfrm>
          <a:off x="458302" y="1610638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8352" y="4533900"/>
            <a:ext cx="27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Visitor A:</a:t>
            </a:r>
            <a:r>
              <a:rPr lang="en-US" sz="2000" dirty="0" smtClean="0"/>
              <a:t> 111, </a:t>
            </a:r>
            <a:r>
              <a:rPr lang="en-US" sz="2000" dirty="0" err="1" smtClean="0"/>
              <a:t>a@a.com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6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Streaming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09382"/>
              </p:ext>
            </p:extLst>
          </p:nvPr>
        </p:nvGraphicFramePr>
        <p:xfrm>
          <a:off x="458302" y="1610638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8352" y="4533900"/>
            <a:ext cx="2725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Visitor A:</a:t>
            </a:r>
            <a:r>
              <a:rPr lang="en-US" sz="2000" dirty="0" smtClean="0"/>
              <a:t> 111, </a:t>
            </a:r>
            <a:r>
              <a:rPr lang="en-US" sz="2000" dirty="0" err="1" smtClean="0"/>
              <a:t>a@a.com</a:t>
            </a:r>
            <a:endParaRPr lang="en-US" sz="2000" dirty="0" smtClean="0"/>
          </a:p>
          <a:p>
            <a:r>
              <a:rPr lang="en-US" sz="2000" b="1" dirty="0"/>
              <a:t>Visitor </a:t>
            </a:r>
            <a:r>
              <a:rPr lang="en-US" sz="2000" b="1" dirty="0" smtClean="0"/>
              <a:t>B:</a:t>
            </a:r>
            <a:r>
              <a:rPr lang="en-US" sz="2000" dirty="0" smtClean="0"/>
              <a:t> 555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08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Streaming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0022"/>
              </p:ext>
            </p:extLst>
          </p:nvPr>
        </p:nvGraphicFramePr>
        <p:xfrm>
          <a:off x="458302" y="1610638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8352" y="4533900"/>
            <a:ext cx="2725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Visitor A:</a:t>
            </a:r>
            <a:r>
              <a:rPr lang="en-US" sz="2000" dirty="0" smtClean="0"/>
              <a:t> 111, </a:t>
            </a:r>
            <a:r>
              <a:rPr lang="en-US" sz="2000" dirty="0" err="1" smtClean="0"/>
              <a:t>a@a.com</a:t>
            </a:r>
            <a:endParaRPr lang="en-US" sz="2000" dirty="0" smtClean="0"/>
          </a:p>
          <a:p>
            <a:r>
              <a:rPr lang="en-US" sz="2000" b="1" dirty="0"/>
              <a:t>Visitor </a:t>
            </a:r>
            <a:r>
              <a:rPr lang="en-US" sz="2000" b="1" dirty="0" smtClean="0"/>
              <a:t>B:</a:t>
            </a:r>
            <a:r>
              <a:rPr lang="en-US" sz="2000" dirty="0" smtClean="0"/>
              <a:t> 555</a:t>
            </a:r>
            <a:endParaRPr lang="en-US" sz="2000" dirty="0"/>
          </a:p>
          <a:p>
            <a:r>
              <a:rPr lang="en-US" sz="2000" b="1" dirty="0"/>
              <a:t>Visitor </a:t>
            </a:r>
            <a:r>
              <a:rPr lang="en-US" sz="2000" b="1" dirty="0" smtClean="0"/>
              <a:t>C:</a:t>
            </a:r>
            <a:r>
              <a:rPr lang="en-US" sz="2000" dirty="0" smtClean="0"/>
              <a:t> 888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044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Streaming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52208"/>
              </p:ext>
            </p:extLst>
          </p:nvPr>
        </p:nvGraphicFramePr>
        <p:xfrm>
          <a:off x="458302" y="1610638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8352" y="4533900"/>
            <a:ext cx="3237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Visitor A:</a:t>
            </a:r>
            <a:r>
              <a:rPr lang="en-US" sz="2000" dirty="0" smtClean="0"/>
              <a:t> 111, 555, </a:t>
            </a:r>
            <a:r>
              <a:rPr lang="en-US" sz="2000" dirty="0" err="1" smtClean="0"/>
              <a:t>a@a.com</a:t>
            </a:r>
            <a:endParaRPr lang="en-US" sz="2000" dirty="0" smtClean="0"/>
          </a:p>
          <a:p>
            <a:r>
              <a:rPr lang="en-US" sz="2000" b="1" dirty="0" smtClean="0"/>
              <a:t>Visitor C:</a:t>
            </a:r>
            <a:r>
              <a:rPr lang="en-US" sz="2000" dirty="0" smtClean="0"/>
              <a:t> 888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787900" y="4533900"/>
            <a:ext cx="334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Visitors A and B were merged!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9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Streaming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34137"/>
              </p:ext>
            </p:extLst>
          </p:nvPr>
        </p:nvGraphicFramePr>
        <p:xfrm>
          <a:off x="458302" y="1610638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8352" y="4533900"/>
            <a:ext cx="3237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Visitor A:</a:t>
            </a:r>
            <a:r>
              <a:rPr lang="en-US" sz="2000" dirty="0" smtClean="0"/>
              <a:t> 111, 555, </a:t>
            </a:r>
            <a:r>
              <a:rPr lang="en-US" sz="2000" dirty="0" err="1" smtClean="0"/>
              <a:t>a@a.com</a:t>
            </a:r>
            <a:endParaRPr lang="en-US" sz="2000" dirty="0" smtClean="0"/>
          </a:p>
          <a:p>
            <a:r>
              <a:rPr lang="en-US" sz="2000" b="1" dirty="0" smtClean="0"/>
              <a:t>Visitor C:</a:t>
            </a:r>
            <a:r>
              <a:rPr lang="en-US" sz="2000" dirty="0" smtClean="0"/>
              <a:t> 888, </a:t>
            </a:r>
            <a:r>
              <a:rPr lang="en-US" sz="2000" dirty="0" err="1" smtClean="0"/>
              <a:t>b@b.com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29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66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016"/>
            <a:ext cx="9144000" cy="1589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52" y="2595467"/>
            <a:ext cx="8229600" cy="10567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Batch Solution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6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Batch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63367"/>
              </p:ext>
            </p:extLst>
          </p:nvPr>
        </p:nvGraphicFramePr>
        <p:xfrm>
          <a:off x="458302" y="1610638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1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Algorithm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8302" y="1676400"/>
            <a:ext cx="8229650" cy="3825480"/>
          </a:xfrm>
        </p:spPr>
        <p:txBody>
          <a:bodyPr/>
          <a:lstStyle/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/>
              <a:t>Find the connected components in the graph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/>
              <a:t>Already </a:t>
            </a:r>
            <a:r>
              <a:rPr lang="en-US" sz="2000" dirty="0" smtClean="0">
                <a:hlinkClick r:id="rId2"/>
              </a:rPr>
              <a:t>implemented</a:t>
            </a:r>
            <a:r>
              <a:rPr lang="en-US" sz="2000" dirty="0" smtClean="0"/>
              <a:t> in </a:t>
            </a:r>
            <a:r>
              <a:rPr lang="en-US" sz="2000" dirty="0" err="1" smtClean="0"/>
              <a:t>GraphX</a:t>
            </a:r>
            <a:r>
              <a:rPr lang="en-US" sz="2000" dirty="0" smtClean="0"/>
              <a:t>!</a:t>
            </a:r>
            <a:endParaRPr lang="en-US" sz="3200" dirty="0"/>
          </a:p>
          <a:p>
            <a:pPr marL="1085850" lvl="1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Vertices: visitor IDs</a:t>
            </a:r>
          </a:p>
          <a:p>
            <a:pPr marL="1085850" lvl="1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Edges: pairs of IDs occurring in the same event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4070115"/>
            <a:ext cx="4826000" cy="16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66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016"/>
            <a:ext cx="9144000" cy="1589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52" y="2595467"/>
            <a:ext cx="8229600" cy="10567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Returning Visitors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Batch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32347"/>
              </p:ext>
            </p:extLst>
          </p:nvPr>
        </p:nvGraphicFramePr>
        <p:xfrm>
          <a:off x="458302" y="1610638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8000" y="4495800"/>
            <a:ext cx="840740" cy="406400"/>
          </a:xfrm>
          <a:prstGeom prst="rect">
            <a:avLst/>
          </a:prstGeom>
          <a:solidFill>
            <a:srgbClr val="FDEADA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87700" y="4495800"/>
            <a:ext cx="1104900" cy="406400"/>
          </a:xfrm>
          <a:prstGeom prst="rect">
            <a:avLst/>
          </a:prstGeom>
          <a:solidFill>
            <a:srgbClr val="FDEADA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a@a.com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78000" y="5194300"/>
            <a:ext cx="840740" cy="406400"/>
          </a:xfrm>
          <a:prstGeom prst="rect">
            <a:avLst/>
          </a:prstGeom>
          <a:solidFill>
            <a:srgbClr val="FDEADA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555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54600" y="4495800"/>
            <a:ext cx="840740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888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64300" y="4495800"/>
            <a:ext cx="1104900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b@b.com</a:t>
            </a:r>
            <a:endParaRPr lang="en-US" dirty="0"/>
          </a:p>
        </p:txBody>
      </p:sp>
      <p:cxnSp>
        <p:nvCxnSpPr>
          <p:cNvPr id="4" name="Straight Connector 3"/>
          <p:cNvCxnSpPr>
            <a:stCxn id="5" idx="3"/>
            <a:endCxn id="6" idx="1"/>
          </p:cNvCxnSpPr>
          <p:nvPr/>
        </p:nvCxnSpPr>
        <p:spPr>
          <a:xfrm>
            <a:off x="2618740" y="4699000"/>
            <a:ext cx="5689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6" idx="2"/>
          </p:cNvCxnSpPr>
          <p:nvPr/>
        </p:nvCxnSpPr>
        <p:spPr>
          <a:xfrm flipV="1">
            <a:off x="2618740" y="4902200"/>
            <a:ext cx="1121410" cy="495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3"/>
            <a:endCxn id="10" idx="1"/>
          </p:cNvCxnSpPr>
          <p:nvPr/>
        </p:nvCxnSpPr>
        <p:spPr>
          <a:xfrm>
            <a:off x="5895340" y="4699000"/>
            <a:ext cx="5689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9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: Issues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8302" y="1676400"/>
            <a:ext cx="8229650" cy="4241800"/>
          </a:xfrm>
        </p:spPr>
        <p:txBody>
          <a:bodyPr/>
          <a:lstStyle/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/>
              <a:t>There is no Python API for </a:t>
            </a:r>
            <a:r>
              <a:rPr lang="en-US" sz="2000" dirty="0" err="1" smtClean="0"/>
              <a:t>GraphX</a:t>
            </a:r>
            <a:r>
              <a:rPr lang="en-US" sz="2000" dirty="0" smtClean="0"/>
              <a:t>, and </a:t>
            </a:r>
            <a:r>
              <a:rPr lang="en-US" sz="2000" dirty="0" err="1" smtClean="0"/>
              <a:t>Graphframes</a:t>
            </a:r>
            <a:r>
              <a:rPr lang="en-US" sz="2000" dirty="0" smtClean="0"/>
              <a:t> performance is worse than </a:t>
            </a:r>
            <a:r>
              <a:rPr lang="en-US" sz="2000" dirty="0" err="1" smtClean="0"/>
              <a:t>GraphX’s</a:t>
            </a:r>
            <a:endParaRPr lang="en-US" sz="2000" dirty="0" smtClean="0"/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err="1" smtClean="0"/>
              <a:t>GraphX</a:t>
            </a:r>
            <a:r>
              <a:rPr lang="en-US" sz="2000" dirty="0" smtClean="0"/>
              <a:t> requires vertices to have numeric IDs</a:t>
            </a:r>
          </a:p>
          <a:p>
            <a:pPr marL="1085850" lvl="1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You’ll have to create a mapping between the real IDs and </a:t>
            </a: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>
                <a:latin typeface="Arial"/>
                <a:cs typeface="Arial"/>
              </a:rPr>
              <a:t>he numeric IDs</a:t>
            </a:r>
          </a:p>
          <a:p>
            <a:pPr marL="1085850" lvl="1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Perform the connected components calculation</a:t>
            </a:r>
          </a:p>
          <a:p>
            <a:pPr marL="1085850" lvl="1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Map back the numeric IDs to the real IDs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cs typeface="Arial"/>
              </a:rPr>
              <a:t>Documentation is not as good as other Spark projects</a:t>
            </a:r>
          </a:p>
        </p:txBody>
      </p:sp>
    </p:spTree>
    <p:extLst>
      <p:ext uri="{BB962C8B-B14F-4D97-AF65-F5344CB8AC3E}">
        <p14:creationId xmlns:p14="http://schemas.microsoft.com/office/powerpoint/2010/main" val="3051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58352" y="387298"/>
            <a:ext cx="8229600" cy="1056763"/>
          </a:xfrm>
        </p:spPr>
        <p:txBody>
          <a:bodyPr/>
          <a:lstStyle/>
          <a:p>
            <a:r>
              <a:rPr lang="en-US" dirty="0" smtClean="0"/>
              <a:t>Beware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8302" y="1295401"/>
            <a:ext cx="8229650" cy="4622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 dirty="0" smtClean="0"/>
              <a:t>That two events share an ID does not necessarily mean that were generated by the same person. Watch out for: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cs typeface="Arial"/>
              </a:rPr>
              <a:t>Clashing IDs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cs typeface="Arial"/>
              </a:rPr>
              <a:t>Fake IDs: </a:t>
            </a:r>
            <a:r>
              <a:rPr lang="en-US" sz="2000" dirty="0" err="1" smtClean="0">
                <a:cs typeface="Arial"/>
              </a:rPr>
              <a:t>test@test.com</a:t>
            </a:r>
            <a:r>
              <a:rPr lang="en-US" sz="2000" dirty="0" smtClean="0">
                <a:cs typeface="Arial"/>
              </a:rPr>
              <a:t>, 07123456789, etc.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cs typeface="Arial"/>
              </a:rPr>
              <a:t>Shared devices: couples, public computers, etc.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cs typeface="Arial"/>
              </a:rPr>
              <a:t>People using your system on behalf of someone else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cs typeface="Arial"/>
              </a:rPr>
              <a:t>Bugs</a:t>
            </a:r>
          </a:p>
          <a:p>
            <a:pPr>
              <a:lnSpc>
                <a:spcPct val="140000"/>
              </a:lnSpc>
            </a:pPr>
            <a:endParaRPr lang="en-US" sz="2000" dirty="0" smtClean="0"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2000" dirty="0" smtClean="0">
                <a:cs typeface="Arial"/>
              </a:rPr>
              <a:t>Analyze your data first!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4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66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016"/>
            <a:ext cx="9144000" cy="1589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426530"/>
            <a:ext cx="4152900" cy="13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58352" y="387298"/>
            <a:ext cx="8229600" cy="1056763"/>
          </a:xfrm>
        </p:spPr>
        <p:txBody>
          <a:bodyPr/>
          <a:lstStyle/>
          <a:p>
            <a:r>
              <a:rPr lang="en-US" dirty="0" smtClean="0"/>
              <a:t>Whizz-</a:t>
            </a:r>
            <a:r>
              <a:rPr lang="en-US" dirty="0" err="1" smtClean="0"/>
              <a:t>Kidz</a:t>
            </a:r>
            <a:r>
              <a:rPr lang="en-US" dirty="0" smtClean="0"/>
              <a:t> &amp; Simply Business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8302" y="1803399"/>
            <a:ext cx="8229650" cy="4114801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 b="1" dirty="0"/>
              <a:t>Whizz-</a:t>
            </a:r>
            <a:r>
              <a:rPr lang="en-US" sz="2000" b="1" dirty="0" err="1"/>
              <a:t>Kidz</a:t>
            </a:r>
            <a:r>
              <a:rPr lang="en-US" sz="2000" dirty="0"/>
              <a:t> provides disabled children with the essential wheelchairs and other mobility equipment they need to lead fun and active childhoods</a:t>
            </a:r>
            <a:r>
              <a:rPr lang="en-US" sz="2000" dirty="0" smtClean="0"/>
              <a:t>.</a:t>
            </a:r>
            <a:endParaRPr lang="en-US" sz="2000" dirty="0"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2000" b="1" dirty="0" smtClean="0">
                <a:cs typeface="Arial"/>
              </a:rPr>
              <a:t>Simply Business</a:t>
            </a:r>
            <a:r>
              <a:rPr lang="en-US" sz="2000" dirty="0" smtClean="0">
                <a:cs typeface="Arial"/>
              </a:rPr>
              <a:t> and </a:t>
            </a:r>
            <a:r>
              <a:rPr lang="en-US" sz="2000" dirty="0">
                <a:cs typeface="Arial"/>
              </a:rPr>
              <a:t>its employees have pledged </a:t>
            </a:r>
            <a:r>
              <a:rPr lang="en-US" sz="2000" dirty="0" smtClean="0">
                <a:cs typeface="Arial"/>
              </a:rPr>
              <a:t>to raise </a:t>
            </a:r>
            <a:r>
              <a:rPr lang="en-US" sz="2000" dirty="0">
                <a:cs typeface="Arial"/>
              </a:rPr>
              <a:t>£150,000 </a:t>
            </a:r>
            <a:r>
              <a:rPr lang="en-US" sz="2000" dirty="0" smtClean="0">
                <a:cs typeface="Arial"/>
              </a:rPr>
              <a:t>during the </a:t>
            </a:r>
            <a:r>
              <a:rPr lang="en-US" sz="2000" dirty="0">
                <a:cs typeface="Arial"/>
              </a:rPr>
              <a:t>next three </a:t>
            </a:r>
            <a:r>
              <a:rPr lang="en-US" sz="2000" dirty="0" smtClean="0">
                <a:cs typeface="Arial"/>
              </a:rPr>
              <a:t>years</a:t>
            </a:r>
            <a:r>
              <a:rPr lang="en-US" sz="2000" dirty="0">
                <a:cs typeface="Arial"/>
              </a:rPr>
              <a:t>.</a:t>
            </a:r>
            <a:r>
              <a:rPr lang="en-US" sz="2000" dirty="0" smtClean="0">
                <a:cs typeface="Arial"/>
              </a:rPr>
              <a:t> </a:t>
            </a:r>
            <a:r>
              <a:rPr lang="en-US" sz="2000" dirty="0">
                <a:cs typeface="Arial"/>
              </a:rPr>
              <a:t>This amount of money is enough to clear Whizz </a:t>
            </a:r>
            <a:r>
              <a:rPr lang="en-US" sz="2000" dirty="0" err="1">
                <a:cs typeface="Arial"/>
              </a:rPr>
              <a:t>Kidz</a:t>
            </a:r>
            <a:r>
              <a:rPr lang="en-US" sz="2000" dirty="0">
                <a:cs typeface="Arial"/>
              </a:rPr>
              <a:t>' waiting list in both the London and Northampton region</a:t>
            </a:r>
            <a:r>
              <a:rPr lang="en-US" sz="2000" dirty="0" smtClean="0">
                <a:cs typeface="Arial"/>
              </a:rPr>
              <a:t>!</a:t>
            </a:r>
          </a:p>
          <a:p>
            <a:pPr>
              <a:lnSpc>
                <a:spcPct val="140000"/>
              </a:lnSpc>
            </a:pPr>
            <a:endParaRPr lang="en-US" sz="2000" dirty="0">
              <a:cs typeface="Arial"/>
            </a:endParaRPr>
          </a:p>
          <a:p>
            <a:pPr algn="ctr">
              <a:lnSpc>
                <a:spcPct val="140000"/>
              </a:lnSpc>
            </a:pPr>
            <a:r>
              <a:rPr lang="en-US" sz="2000" dirty="0">
                <a:cs typeface="Arial"/>
                <a:hlinkClick r:id="rId2"/>
              </a:rPr>
              <a:t>https://</a:t>
            </a:r>
            <a:r>
              <a:rPr lang="en-US" sz="2000" dirty="0" err="1">
                <a:cs typeface="Arial"/>
                <a:hlinkClick r:id="rId2"/>
              </a:rPr>
              <a:t>simplybusiness.everydayhero.com</a:t>
            </a:r>
            <a:r>
              <a:rPr lang="en-US" sz="2000" dirty="0">
                <a:cs typeface="Arial"/>
                <a:hlinkClick r:id="rId2"/>
              </a:rPr>
              <a:t>/</a:t>
            </a:r>
            <a:r>
              <a:rPr lang="en-US" sz="2000" dirty="0" err="1">
                <a:cs typeface="Arial"/>
                <a:hlinkClick r:id="rId2"/>
              </a:rPr>
              <a:t>uk</a:t>
            </a:r>
            <a:r>
              <a:rPr lang="en-US" sz="2000" dirty="0">
                <a:cs typeface="Arial"/>
                <a:hlinkClick r:id="rId2"/>
              </a:rPr>
              <a:t>/sahara-2016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0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66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016"/>
            <a:ext cx="9144000" cy="1589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52" y="2595467"/>
            <a:ext cx="8229600" cy="10567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Thank You!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endParaRPr lang="en-US" sz="2400" i="1" dirty="0" smtClean="0"/>
          </a:p>
          <a:p>
            <a:pPr algn="ctr"/>
            <a:endParaRPr lang="en-US" sz="2400" i="1" dirty="0"/>
          </a:p>
          <a:p>
            <a:pPr algn="ctr"/>
            <a:r>
              <a:rPr lang="en-US" sz="2400" i="1" dirty="0" smtClean="0"/>
              <a:t>Accurately </a:t>
            </a:r>
            <a:r>
              <a:rPr lang="en-US" sz="2400" i="1" dirty="0"/>
              <a:t>i</a:t>
            </a:r>
            <a:r>
              <a:rPr lang="en-US" sz="2400" i="1" dirty="0" smtClean="0"/>
              <a:t>dentify users over time as they interact with us</a:t>
            </a:r>
          </a:p>
        </p:txBody>
      </p:sp>
    </p:spTree>
    <p:extLst>
      <p:ext uri="{BB962C8B-B14F-4D97-AF65-F5344CB8AC3E}">
        <p14:creationId xmlns:p14="http://schemas.microsoft.com/office/powerpoint/2010/main" val="6633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Knowledge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To understand how our visitors behave: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They have long buying </a:t>
            </a:r>
            <a:r>
              <a:rPr lang="en-US" sz="2000" dirty="0" smtClean="0"/>
              <a:t>cycles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They use multiple devices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They engage with us through multiple channels</a:t>
            </a:r>
          </a:p>
        </p:txBody>
      </p:sp>
    </p:spTree>
    <p:extLst>
      <p:ext uri="{BB962C8B-B14F-4D97-AF65-F5344CB8AC3E}">
        <p14:creationId xmlns:p14="http://schemas.microsoft.com/office/powerpoint/2010/main" val="61808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Cost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To know how much it costs to acquire new customers: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They visit us from different marketing channels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of them have different costs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We remunerate our partners depending on that</a:t>
            </a:r>
          </a:p>
        </p:txBody>
      </p:sp>
    </p:spTree>
    <p:extLst>
      <p:ext uri="{BB962C8B-B14F-4D97-AF65-F5344CB8AC3E}">
        <p14:creationId xmlns:p14="http://schemas.microsoft.com/office/powerpoint/2010/main" val="39837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Personalization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To adapt their visit while they interact with us: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We can trigger offers depending on the channel they come from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We can prefill fields if they’re recognized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We can change the look and feel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10692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8302" y="1676400"/>
            <a:ext cx="8229650" cy="3825480"/>
          </a:xfrm>
        </p:spPr>
        <p:txBody>
          <a:bodyPr/>
          <a:lstStyle/>
          <a:p>
            <a:r>
              <a:rPr lang="en-US" sz="2000" dirty="0" smtClean="0"/>
              <a:t>Their work great when you want to identify people coming back to your website.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dirty="0" smtClean="0"/>
              <a:t>Challenges: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Different devices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Cleared cookies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Private sessions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What about telephone calls…?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30" y="3304780"/>
            <a:ext cx="239967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More IDs!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8302" y="1676400"/>
            <a:ext cx="8229650" cy="3825480"/>
          </a:xfrm>
        </p:spPr>
        <p:txBody>
          <a:bodyPr/>
          <a:lstStyle/>
          <a:p>
            <a:r>
              <a:rPr lang="en-US" sz="2000" dirty="0" smtClean="0"/>
              <a:t>We can use other IDs provided by visitors to link sessions: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Login details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Email addresses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Telephone numbers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Credit card numbers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Fingerprints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3408397"/>
            <a:ext cx="2844800" cy="17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8302" y="1676400"/>
            <a:ext cx="8229650" cy="3825480"/>
          </a:xfrm>
        </p:spPr>
        <p:txBody>
          <a:bodyPr/>
          <a:lstStyle/>
          <a:p>
            <a:r>
              <a:rPr lang="en-US" sz="2000" dirty="0" smtClean="0"/>
              <a:t>How many visitors do we have here?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873"/>
              </p:ext>
            </p:extLst>
          </p:nvPr>
        </p:nvGraphicFramePr>
        <p:xfrm>
          <a:off x="458302" y="2413000"/>
          <a:ext cx="822965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13"/>
                <a:gridCol w="2057413"/>
                <a:gridCol w="2057413"/>
                <a:gridCol w="2057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page_view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policy_sold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a@a.com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details_submitted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b@b.com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_TEMP_COLO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ag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12618</TotalTime>
  <Words>864</Words>
  <Application>Microsoft Macintosh PowerPoint</Application>
  <PresentationFormat>On-screen Show (4:3)</PresentationFormat>
  <Paragraphs>348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PP_TEMP_COLOUR</vt:lpstr>
      <vt:lpstr>Blank Page Slide</vt:lpstr>
      <vt:lpstr>Spark &amp; GraphX Workshop</vt:lpstr>
      <vt:lpstr>Returning Visitors</vt:lpstr>
      <vt:lpstr>The Challenge</vt:lpstr>
      <vt:lpstr>Why? Knowledge</vt:lpstr>
      <vt:lpstr>Why? Cost Analysis</vt:lpstr>
      <vt:lpstr>Why? Personalization</vt:lpstr>
      <vt:lpstr>Cookies?</vt:lpstr>
      <vt:lpstr>Use More IDs!</vt:lpstr>
      <vt:lpstr>Example</vt:lpstr>
      <vt:lpstr>Example</vt:lpstr>
      <vt:lpstr>Example: Streaming</vt:lpstr>
      <vt:lpstr>Example: Streaming</vt:lpstr>
      <vt:lpstr>Example: Streaming</vt:lpstr>
      <vt:lpstr>Example: Streaming</vt:lpstr>
      <vt:lpstr>Example: Streaming</vt:lpstr>
      <vt:lpstr>Example: Streaming</vt:lpstr>
      <vt:lpstr>Batch Solution</vt:lpstr>
      <vt:lpstr>Example: Batch</vt:lpstr>
      <vt:lpstr>Batch Algorithm</vt:lpstr>
      <vt:lpstr>Example: Batch</vt:lpstr>
      <vt:lpstr>GraphX: Issues</vt:lpstr>
      <vt:lpstr>Beware</vt:lpstr>
      <vt:lpstr>PowerPoint Presentation</vt:lpstr>
      <vt:lpstr>Whizz-Kidz &amp; Simply Business</vt:lpstr>
      <vt:lpstr>Thank You!</vt:lpstr>
    </vt:vector>
  </TitlesOfParts>
  <Company>Xbridge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presentation title</dc:title>
  <dc:creator>James Clark</dc:creator>
  <cp:lastModifiedBy>Dani Sola</cp:lastModifiedBy>
  <cp:revision>254</cp:revision>
  <dcterms:created xsi:type="dcterms:W3CDTF">2014-07-29T10:49:37Z</dcterms:created>
  <dcterms:modified xsi:type="dcterms:W3CDTF">2016-09-14T15:40:03Z</dcterms:modified>
</cp:coreProperties>
</file>