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8"/>
  </p:notesMasterIdLst>
  <p:sldIdLst>
    <p:sldId id="256" r:id="rId5"/>
    <p:sldId id="302" r:id="rId6"/>
    <p:sldId id="270" r:id="rId7"/>
    <p:sldId id="271" r:id="rId8"/>
    <p:sldId id="295" r:id="rId9"/>
    <p:sldId id="273" r:id="rId10"/>
    <p:sldId id="296" r:id="rId11"/>
    <p:sldId id="297" r:id="rId12"/>
    <p:sldId id="298" r:id="rId13"/>
    <p:sldId id="299" r:id="rId14"/>
    <p:sldId id="300" r:id="rId15"/>
    <p:sldId id="30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42D0B"/>
    <a:srgbClr val="7628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1678" autoAdjust="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tackoverflow.com/questions/17753986/how-to-change-directory-in-window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bas.setiawan@dsn.dinus.ac.i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id-ID" dirty="0" smtClean="0"/>
              <a:t>Pengenalan Pemrograman Berorientasi Objek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Berorientasi</a:t>
            </a:r>
            <a:r>
              <a:rPr lang="en-US" sz="2800" dirty="0"/>
              <a:t> </a:t>
            </a:r>
            <a:r>
              <a:rPr lang="en-US" sz="2800" dirty="0" smtClean="0"/>
              <a:t>Object</a:t>
            </a:r>
            <a:endParaRPr lang="id-ID" sz="2800" dirty="0" smtClean="0"/>
          </a:p>
          <a:p>
            <a:r>
              <a:rPr lang="id-ID" sz="2800" dirty="0" smtClean="0"/>
              <a:t>Abas </a:t>
            </a:r>
            <a:r>
              <a:rPr lang="id-ID" sz="2800" dirty="0" smtClean="0"/>
              <a:t>Setiawan</a:t>
            </a:r>
            <a:endParaRPr lang="en-US" sz="2800" dirty="0" smtClean="0"/>
          </a:p>
          <a:p>
            <a:r>
              <a:rPr lang="en-US" sz="2800" smtClean="0"/>
              <a:t>Ardiawan Bagus Harisa</a:t>
            </a:r>
            <a:endParaRPr lang="en-US" sz="2800" dirty="0"/>
          </a:p>
        </p:txBody>
      </p:sp>
      <p:pic>
        <p:nvPicPr>
          <p:cNvPr id="9" name="Graphic 8" descr="Book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9" y="2653191"/>
            <a:ext cx="1604275" cy="1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Blok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Blok pemisah dari program yang dibuat yang berisi komponen-komponen program.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137644" y="3089718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id-ID" dirty="0">
                <a:solidFill>
                  <a:srgbClr val="000000"/>
                </a:solidFill>
              </a:rPr>
              <a:t>public class Test {    </a:t>
            </a:r>
          </a:p>
          <a:p>
            <a:r>
              <a:rPr lang="id-ID" dirty="0">
                <a:solidFill>
                  <a:srgbClr val="000000"/>
                </a:solidFill>
              </a:rPr>
              <a:t>	public static void main(String[] args) {     		</a:t>
            </a:r>
            <a:r>
              <a:rPr lang="id-ID" dirty="0" smtClean="0">
                <a:solidFill>
                  <a:srgbClr val="000000"/>
                </a:solidFill>
              </a:rPr>
              <a:t>		System.out.println</a:t>
            </a:r>
            <a:r>
              <a:rPr lang="id-ID" dirty="0">
                <a:solidFill>
                  <a:srgbClr val="000000"/>
                </a:solidFill>
              </a:rPr>
              <a:t>("Welcome to Java!");   	</a:t>
            </a:r>
            <a:endParaRPr lang="id-ID" dirty="0" smtClean="0">
              <a:solidFill>
                <a:srgbClr val="000000"/>
              </a:solidFill>
            </a:endParaRPr>
          </a:p>
          <a:p>
            <a:r>
              <a:rPr lang="id-ID" dirty="0">
                <a:solidFill>
                  <a:srgbClr val="000000"/>
                </a:solidFill>
              </a:rPr>
              <a:t>	</a:t>
            </a:r>
            <a:r>
              <a:rPr lang="id-ID" dirty="0" smtClean="0">
                <a:solidFill>
                  <a:srgbClr val="000000"/>
                </a:solidFill>
              </a:rPr>
              <a:t>} </a:t>
            </a:r>
            <a:endParaRPr lang="id-ID" dirty="0">
              <a:solidFill>
                <a:srgbClr val="000000"/>
              </a:solidFill>
            </a:endParaRPr>
          </a:p>
          <a:p>
            <a:r>
              <a:rPr lang="id-ID" dirty="0">
                <a:solidFill>
                  <a:srgbClr val="000000"/>
                </a:solidFill>
              </a:rPr>
              <a:t>} </a:t>
            </a:r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581275" y="3286896"/>
            <a:ext cx="1834206" cy="1075553"/>
          </a:xfrm>
          <a:prstGeom prst="bentConnector3">
            <a:avLst>
              <a:gd name="adj1" fmla="val -231460"/>
            </a:avLst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2943226" y="3600449"/>
            <a:ext cx="4200525" cy="504825"/>
          </a:xfrm>
          <a:prstGeom prst="bentConnector3">
            <a:avLst>
              <a:gd name="adj1" fmla="val -77438"/>
            </a:avLst>
          </a:prstGeom>
          <a:ln w="635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47640" y="2921543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Blok Class 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9240872" y="3704390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Blok </a:t>
            </a:r>
            <a:r>
              <a:rPr lang="id-ID" dirty="0" smtClean="0"/>
              <a:t>Main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14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Simbol Spesial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761395"/>
              </p:ext>
            </p:extLst>
          </p:nvPr>
        </p:nvGraphicFramePr>
        <p:xfrm>
          <a:off x="2138363" y="2162175"/>
          <a:ext cx="9613899" cy="3403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726125668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57761177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53120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Karakter</a:t>
                      </a:r>
                      <a:r>
                        <a:rPr lang="id-ID" baseline="0" dirty="0" smtClean="0"/>
                        <a:t> 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Deskripsi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5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{ }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Kurung kurawal pembuka</a:t>
                      </a:r>
                      <a:r>
                        <a:rPr lang="id-ID" baseline="0" dirty="0" smtClean="0"/>
                        <a:t> dan penutup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Untuk blok statemen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8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( 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Kurung pembuka dan penutup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Digunakan bersama fungsi/method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[ ]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Kurung kotak pembuka dan penutup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Untuk</a:t>
                      </a:r>
                      <a:r>
                        <a:rPr lang="id-ID" baseline="0" dirty="0" smtClean="0"/>
                        <a:t> array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9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//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Double</a:t>
                      </a:r>
                      <a:r>
                        <a:rPr lang="id-ID" baseline="0" dirty="0" smtClean="0"/>
                        <a:t> slashes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Komentar 1 baris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7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/* */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Slash bintang – bintang slash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Komentar banyak baris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0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;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Titik koma (</a:t>
                      </a:r>
                      <a:r>
                        <a:rPr lang="id-ID" i="1" dirty="0" smtClean="0"/>
                        <a:t>semicolon</a:t>
                      </a:r>
                      <a:r>
                        <a:rPr lang="id-ID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Akhir dari statement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7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1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pada Java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Error sintaksis (Syntax Errors)</a:t>
            </a:r>
          </a:p>
          <a:p>
            <a:pPr lvl="1"/>
            <a:r>
              <a:rPr lang="id-ID" dirty="0" smtClean="0"/>
              <a:t>Langsung terdeteksi oleh compiler</a:t>
            </a:r>
          </a:p>
          <a:p>
            <a:r>
              <a:rPr lang="id-ID" dirty="0" smtClean="0"/>
              <a:t>Runtime Errors</a:t>
            </a:r>
          </a:p>
          <a:p>
            <a:pPr lvl="1"/>
            <a:r>
              <a:rPr lang="id-ID" dirty="0" smtClean="0"/>
              <a:t>Menyebabkan program berhenti secara tiba-toba</a:t>
            </a:r>
          </a:p>
          <a:p>
            <a:r>
              <a:rPr lang="id-ID" dirty="0" smtClean="0"/>
              <a:t>Logic Erros </a:t>
            </a:r>
          </a:p>
          <a:p>
            <a:pPr lvl="1"/>
            <a:r>
              <a:rPr lang="id-ID" dirty="0" smtClean="0"/>
              <a:t>Menghasilkan hasil yang salah (</a:t>
            </a:r>
            <a:r>
              <a:rPr lang="id-ID" i="1" dirty="0" smtClean="0"/>
              <a:t>bug</a:t>
            </a:r>
            <a:r>
              <a:rPr lang="id-ID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80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Pengenalan Pemrograman Berorientasi Objek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9" y="2653191"/>
            <a:ext cx="1604275" cy="1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programmer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id-ID" dirty="0" smtClean="0"/>
              <a:t>PBO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(Dari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terstrukur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susah</a:t>
            </a:r>
            <a:r>
              <a:rPr lang="en-US" dirty="0" smtClean="0"/>
              <a:t> </a:t>
            </a:r>
            <a:r>
              <a:rPr lang="en-US" i="1" dirty="0" smtClean="0"/>
              <a:t>di-maintain.</a:t>
            </a:r>
          </a:p>
          <a:p>
            <a:r>
              <a:rPr lang="en-US" dirty="0" err="1" smtClean="0"/>
              <a:t>Fungsi-fungsi</a:t>
            </a:r>
            <a:r>
              <a:rPr lang="en-US" dirty="0" smtClean="0"/>
              <a:t> program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merombak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programmer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i="1" dirty="0" smtClean="0"/>
              <a:t>from scratch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membuang2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memprogram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Susahnya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tersruktu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yang </a:t>
            </a:r>
            <a:r>
              <a:rPr lang="en-US" dirty="0" err="1" smtClean="0"/>
              <a:t>terisolasi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terintregasi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75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programmer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id-ID" dirty="0" smtClean="0"/>
              <a:t>PBO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id-ID" dirty="0"/>
              <a:t>PBO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model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 smtClean="0"/>
              <a:t>imprementasi</a:t>
            </a:r>
            <a:r>
              <a:rPr lang="en-US" dirty="0" smtClean="0"/>
              <a:t> software.</a:t>
            </a:r>
          </a:p>
          <a:p>
            <a:r>
              <a:rPr lang="en-US" dirty="0" err="1" smtClean="0"/>
              <a:t>Kemampuan</a:t>
            </a:r>
            <a:r>
              <a:rPr lang="en-US" dirty="0" smtClean="0"/>
              <a:t> maintain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tim.</a:t>
            </a:r>
            <a:endParaRPr lang="en-US" dirty="0" smtClean="0"/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beradaptasi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third-party code/program.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terdisrribusi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OS modern.</a:t>
            </a:r>
          </a:p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GUI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intuitif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42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id-ID" dirty="0"/>
              <a:t>PBO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software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beriteraksi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. (Dan Clark)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kreasi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memodelkan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. (Simon Kendal)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78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endParaRPr lang="en-US" dirty="0" smtClean="0"/>
          </a:p>
          <a:p>
            <a:r>
              <a:rPr lang="id-ID" dirty="0" smtClean="0"/>
              <a:t>Class</a:t>
            </a:r>
            <a:endParaRPr lang="en-US" dirty="0" smtClean="0"/>
          </a:p>
          <a:p>
            <a:r>
              <a:rPr lang="en-US" dirty="0" err="1" smtClean="0"/>
              <a:t>Enkapsulasi</a:t>
            </a:r>
            <a:endParaRPr lang="en-US" dirty="0" smtClean="0"/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err="1" smtClean="0"/>
              <a:t>Agregrasi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78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Class &amp; Object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9" y="2653191"/>
            <a:ext cx="1604275" cy="1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Class </a:t>
            </a:r>
            <a:r>
              <a:rPr lang="en-US" dirty="0" err="1" smtClean="0"/>
              <a:t>untuk</a:t>
            </a:r>
            <a:r>
              <a:rPr lang="en-US" dirty="0" smtClean="0"/>
              <a:t> Objects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didunia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Properti</a:t>
            </a:r>
            <a:r>
              <a:rPr lang="en-US" dirty="0" smtClean="0"/>
              <a:t>: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lvl="1"/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: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. (method)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smtClean="0"/>
              <a:t>instance of class.</a:t>
            </a:r>
          </a:p>
        </p:txBody>
      </p:sp>
    </p:spTree>
    <p:extLst>
      <p:ext uri="{BB962C8B-B14F-4D97-AF65-F5344CB8AC3E}">
        <p14:creationId xmlns:p14="http://schemas.microsoft.com/office/powerpoint/2010/main" val="32326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8329656" cy="823913"/>
          </a:xfrm>
        </p:spPr>
        <p:txBody>
          <a:bodyPr>
            <a:normAutofit/>
          </a:bodyPr>
          <a:lstStyle/>
          <a:p>
            <a:r>
              <a:rPr lang="id-ID" dirty="0" smtClean="0"/>
              <a:t>Mahasiswa dapat mengidentifikasi PBO secara umum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9136965" cy="823913"/>
          </a:xfrm>
        </p:spPr>
        <p:txBody>
          <a:bodyPr>
            <a:normAutofit/>
          </a:bodyPr>
          <a:lstStyle/>
          <a:p>
            <a:r>
              <a:rPr lang="id-ID" dirty="0" smtClean="0"/>
              <a:t>Mahasiswa dapat membuat setidaknya satu Class diagram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9392337" cy="823913"/>
          </a:xfrm>
        </p:spPr>
        <p:txBody>
          <a:bodyPr/>
          <a:lstStyle/>
          <a:p>
            <a:r>
              <a:rPr lang="id-ID" dirty="0"/>
              <a:t>Mahasiswa dapat membuat Program dasar dengan </a:t>
            </a:r>
            <a:r>
              <a:rPr lang="id-ID" dirty="0" smtClean="0"/>
              <a:t>Java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10026651" cy="823913"/>
          </a:xfrm>
        </p:spPr>
        <p:txBody>
          <a:bodyPr/>
          <a:lstStyle/>
          <a:p>
            <a:r>
              <a:rPr lang="id-ID" dirty="0"/>
              <a:t>Mahasiswa mampu membuat setidaknya </a:t>
            </a:r>
            <a:r>
              <a:rPr lang="id-ID" dirty="0" smtClean="0"/>
              <a:t>satu </a:t>
            </a:r>
            <a:r>
              <a:rPr lang="id-ID" dirty="0"/>
              <a:t>Class/Objek </a:t>
            </a:r>
          </a:p>
        </p:txBody>
      </p:sp>
    </p:spTree>
    <p:extLst>
      <p:ext uri="{BB962C8B-B14F-4D97-AF65-F5344CB8AC3E}">
        <p14:creationId xmlns:p14="http://schemas.microsoft.com/office/powerpoint/2010/main" val="12566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dan</a:t>
            </a:r>
            <a:r>
              <a:rPr lang="en-US" dirty="0" smtClean="0"/>
              <a:t> Object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4635"/>
            <a:ext cx="10018713" cy="36665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Class: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data</a:t>
            </a:r>
            <a:r>
              <a:rPr lang="id-ID" i="1" dirty="0" smtClean="0"/>
              <a:t>/</a:t>
            </a:r>
            <a:r>
              <a:rPr lang="id-ID" dirty="0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metode-metode</a:t>
            </a:r>
            <a:r>
              <a:rPr lang="en-US" dirty="0" smtClean="0"/>
              <a:t> (methods)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unit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dapat</a:t>
            </a:r>
            <a:r>
              <a:rPr lang="en-US" dirty="0" smtClean="0"/>
              <a:t> juga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smtClean="0"/>
              <a:t>blueprint </a:t>
            </a:r>
            <a:r>
              <a:rPr lang="en-US" dirty="0" smtClean="0"/>
              <a:t>yang </a:t>
            </a:r>
            <a:r>
              <a:rPr lang="en-US" dirty="0" err="1" smtClean="0"/>
              <a:t>mendefinisikan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Object: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Mahasiswa</a:t>
            </a:r>
            <a:r>
              <a:rPr lang="en-US" dirty="0" smtClean="0"/>
              <a:t>: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, </a:t>
            </a:r>
            <a:r>
              <a:rPr lang="en-US" dirty="0" err="1" smtClean="0"/>
              <a:t>alamat,semester</a:t>
            </a:r>
            <a:r>
              <a:rPr lang="en-US" dirty="0" smtClean="0"/>
              <a:t>, </a:t>
            </a:r>
            <a:r>
              <a:rPr lang="en-US" dirty="0" err="1" smtClean="0"/>
              <a:t>jurusan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. </a:t>
            </a:r>
            <a:r>
              <a:rPr lang="en-US" dirty="0" err="1" smtClean="0"/>
              <a:t>Mahasiswa</a:t>
            </a:r>
            <a:r>
              <a:rPr lang="en-US" dirty="0" smtClean="0"/>
              <a:t> juga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bermain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meneliti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Mawar</a:t>
            </a:r>
            <a:r>
              <a:rPr lang="en-US" dirty="0" smtClean="0"/>
              <a:t>: </a:t>
            </a:r>
            <a:r>
              <a:rPr lang="en-US" dirty="0" err="1" smtClean="0"/>
              <a:t>Mawar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semester 10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A.11.2222.22222,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,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: PTI, </a:t>
            </a:r>
            <a:r>
              <a:rPr lang="en-US" dirty="0" err="1" smtClean="0"/>
              <a:t>OOP,dan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 </a:t>
            </a:r>
            <a:r>
              <a:rPr lang="en-US" dirty="0" err="1" smtClean="0"/>
              <a:t>Mawar</a:t>
            </a:r>
            <a:r>
              <a:rPr lang="en-US" dirty="0" smtClean="0"/>
              <a:t> juga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bulu</a:t>
            </a:r>
            <a:r>
              <a:rPr lang="en-US" dirty="0" smtClean="0"/>
              <a:t> </a:t>
            </a:r>
            <a:r>
              <a:rPr lang="en-US" dirty="0" err="1" smtClean="0"/>
              <a:t>tangkis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meneliti</a:t>
            </a:r>
            <a:r>
              <a:rPr lang="en-US" dirty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kunjung</a:t>
            </a:r>
            <a:r>
              <a:rPr lang="en-US" dirty="0" smtClean="0"/>
              <a:t> </a:t>
            </a:r>
            <a:r>
              <a:rPr lang="en-US" dirty="0" err="1" smtClean="0"/>
              <a:t>usai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38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Object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class.</a:t>
            </a:r>
          </a:p>
          <a:p>
            <a:pPr lvl="1"/>
            <a:r>
              <a:rPr lang="en-US" b="1" dirty="0" err="1" smtClean="0"/>
              <a:t>Deklarasi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variable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variable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variable.</a:t>
            </a:r>
          </a:p>
          <a:p>
            <a:pPr lvl="1"/>
            <a:r>
              <a:rPr lang="en-US" b="1" dirty="0" err="1" smtClean="0"/>
              <a:t>Instansiasi</a:t>
            </a:r>
            <a:r>
              <a:rPr lang="en-US" b="1" dirty="0" smtClean="0"/>
              <a:t>: </a:t>
            </a:r>
            <a:r>
              <a:rPr lang="en-US" dirty="0" err="1" smtClean="0"/>
              <a:t>Dengan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sintaksis</a:t>
            </a:r>
            <a:r>
              <a:rPr lang="en-US" dirty="0" smtClean="0"/>
              <a:t> “new”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Inisialisasi</a:t>
            </a:r>
            <a:r>
              <a:rPr lang="en-US" b="1" dirty="0" smtClean="0"/>
              <a:t>: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“new</a:t>
            </a:r>
            <a:r>
              <a:rPr lang="en-US" dirty="0" smtClean="0"/>
              <a:t>” yang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err="1" smtClean="0"/>
              <a:t>konstruktor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738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dan</a:t>
            </a:r>
            <a:r>
              <a:rPr lang="en-US" dirty="0" smtClean="0"/>
              <a:t> Object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070" y="2438399"/>
            <a:ext cx="7743193" cy="33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78" y="2316938"/>
            <a:ext cx="5607422" cy="4435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4093641"/>
            <a:ext cx="4352365" cy="441118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93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UML (Unified Modeling Language)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UML Class diagram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diagram. Dari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class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Class diagram-</a:t>
            </a:r>
            <a:r>
              <a:rPr lang="en-US" dirty="0" err="1" smtClean="0"/>
              <a:t>nya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64" y="3633802"/>
            <a:ext cx="6993394" cy="29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Buat</a:t>
            </a:r>
            <a:r>
              <a:rPr lang="en-US" b="1" dirty="0" smtClean="0"/>
              <a:t> 2 class </a:t>
            </a:r>
            <a:r>
              <a:rPr lang="en-US" b="1" dirty="0" err="1" smtClean="0"/>
              <a:t>TestSimpleCircle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SimpleCircle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Java!</a:t>
            </a:r>
          </a:p>
          <a:p>
            <a:pPr lvl="1"/>
            <a:r>
              <a:rPr lang="en-US" b="1" dirty="0" err="1" smtClean="0"/>
              <a:t>TestSimpleCircle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main class.</a:t>
            </a:r>
          </a:p>
          <a:p>
            <a:pPr lvl="1"/>
            <a:r>
              <a:rPr lang="en-US" b="1" dirty="0" err="1" smtClean="0"/>
              <a:t>SimpleCircle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class </a:t>
            </a:r>
            <a:r>
              <a:rPr lang="en-US" b="1" dirty="0" err="1" smtClean="0"/>
              <a:t>biasa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err="1" smtClean="0"/>
              <a:t>Panggil</a:t>
            </a:r>
            <a:r>
              <a:rPr lang="en-US" b="1" dirty="0" smtClean="0"/>
              <a:t>/</a:t>
            </a:r>
            <a:r>
              <a:rPr lang="en-US" b="1" dirty="0" err="1" smtClean="0"/>
              <a:t>Instansiasi</a:t>
            </a:r>
            <a:r>
              <a:rPr lang="en-US" b="1" dirty="0" smtClean="0"/>
              <a:t> </a:t>
            </a:r>
            <a:r>
              <a:rPr lang="en-US" b="1" dirty="0" err="1" smtClean="0"/>
              <a:t>SimpleCircle</a:t>
            </a:r>
            <a:r>
              <a:rPr lang="en-US" b="1" dirty="0" smtClean="0"/>
              <a:t> </a:t>
            </a:r>
            <a:r>
              <a:rPr lang="en-US" b="1" dirty="0" err="1" smtClean="0"/>
              <a:t>kedalam</a:t>
            </a:r>
            <a:r>
              <a:rPr lang="en-US" b="1" dirty="0" smtClean="0"/>
              <a:t> </a:t>
            </a:r>
            <a:r>
              <a:rPr lang="en-US" b="1" dirty="0" err="1" smtClean="0"/>
              <a:t>TestSimpleCircle</a:t>
            </a:r>
            <a:r>
              <a:rPr lang="en-US" b="1" dirty="0" smtClean="0"/>
              <a:t>. </a:t>
            </a:r>
          </a:p>
          <a:p>
            <a:r>
              <a:rPr lang="en-US" b="1" dirty="0" err="1" smtClean="0"/>
              <a:t>Gambarkan</a:t>
            </a:r>
            <a:r>
              <a:rPr lang="en-US" b="1" dirty="0" smtClean="0"/>
              <a:t> Class diagram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SimpleCircle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929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(TestSimpleCircle.java)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380" y="2208233"/>
            <a:ext cx="8622338" cy="46094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75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proses </a:t>
            </a:r>
            <a:r>
              <a:rPr lang="en-US" dirty="0" err="1" smtClean="0"/>
              <a:t>kompilasi</a:t>
            </a:r>
            <a:r>
              <a:rPr lang="en-US" dirty="0" smtClean="0"/>
              <a:t> class </a:t>
            </a:r>
            <a:r>
              <a:rPr lang="en-US" dirty="0" err="1" smtClean="0"/>
              <a:t>pada</a:t>
            </a:r>
            <a:r>
              <a:rPr lang="en-US" dirty="0" smtClean="0"/>
              <a:t> Java?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203" y="2649071"/>
            <a:ext cx="8518927" cy="21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smtClean="0"/>
              <a:t>Praktikum</a:t>
            </a:r>
            <a:endParaRPr lang="id-ID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9" y="2653191"/>
            <a:ext cx="1604275" cy="1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Instal</a:t>
            </a:r>
            <a:r>
              <a:rPr lang="en-US" dirty="0" smtClean="0"/>
              <a:t> JDK </a:t>
            </a:r>
            <a:r>
              <a:rPr lang="en-US" dirty="0" err="1" smtClean="0"/>
              <a:t>atau</a:t>
            </a:r>
            <a:r>
              <a:rPr lang="en-US" dirty="0" smtClean="0"/>
              <a:t> JAVA API </a:t>
            </a:r>
            <a:r>
              <a:rPr lang="en-US" dirty="0" err="1" smtClean="0"/>
              <a:t>terbaru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Instal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link </a:t>
            </a:r>
            <a:r>
              <a:rPr lang="en-US" dirty="0" err="1" smtClean="0"/>
              <a:t>diatas</a:t>
            </a:r>
            <a:r>
              <a:rPr lang="en-US" dirty="0" smtClean="0"/>
              <a:t>. (</a:t>
            </a:r>
            <a:r>
              <a:rPr lang="en-US" dirty="0" err="1" smtClean="0"/>
              <a:t>Opsional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editor </a:t>
            </a:r>
            <a:r>
              <a:rPr lang="en-US" dirty="0" err="1" smtClean="0"/>
              <a:t>sesuka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: </a:t>
            </a:r>
            <a:r>
              <a:rPr lang="en-US" dirty="0" err="1" smtClean="0"/>
              <a:t>Notepad,Notepad</a:t>
            </a:r>
            <a:r>
              <a:rPr lang="en-US" dirty="0" smtClean="0"/>
              <a:t>++,</a:t>
            </a:r>
            <a:r>
              <a:rPr lang="en-US" dirty="0" err="1" smtClean="0"/>
              <a:t>Sublime,Netbeans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6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Pengenalan dan Kontrak Kuliah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9" y="2653191"/>
            <a:ext cx="1604275" cy="1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27930"/>
          </a:xfrm>
        </p:spPr>
        <p:txBody>
          <a:bodyPr>
            <a:normAutofit/>
          </a:bodyPr>
          <a:lstStyle/>
          <a:p>
            <a:r>
              <a:rPr lang="id-ID" dirty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“Welcome.java” </a:t>
            </a:r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file “.java”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Ingat-ingat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Welcome.java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4" y="3628744"/>
            <a:ext cx="6533410" cy="15214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01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2563"/>
            <a:ext cx="10018713" cy="3124201"/>
          </a:xfrm>
        </p:spPr>
        <p:txBody>
          <a:bodyPr/>
          <a:lstStyle/>
          <a:p>
            <a:r>
              <a:rPr lang="en-US" sz="2000" dirty="0" err="1" smtClean="0"/>
              <a:t>Asumsi</a:t>
            </a:r>
            <a:r>
              <a:rPr lang="en-US" sz="2000" dirty="0" smtClean="0"/>
              <a:t>: Welcome.java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di C:\book 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kompilasinya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Buka</a:t>
            </a:r>
            <a:r>
              <a:rPr lang="en-US" sz="1800" dirty="0" smtClean="0"/>
              <a:t> CMD </a:t>
            </a:r>
            <a:r>
              <a:rPr lang="en-US" sz="1800" dirty="0" err="1" smtClean="0"/>
              <a:t>masuk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direktori</a:t>
            </a:r>
            <a:r>
              <a:rPr lang="en-US" sz="1800" dirty="0" smtClean="0"/>
              <a:t> C:\book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“cd” (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belum</a:t>
            </a:r>
            <a:r>
              <a:rPr lang="en-US" sz="1800" dirty="0" smtClean="0"/>
              <a:t> </a:t>
            </a:r>
            <a:r>
              <a:rPr lang="en-US" sz="1800" dirty="0" err="1" smtClean="0"/>
              <a:t>tahu</a:t>
            </a:r>
            <a:r>
              <a:rPr lang="en-US" sz="1800" dirty="0" smtClean="0"/>
              <a:t> </a:t>
            </a:r>
            <a:r>
              <a:rPr lang="en-US" sz="1800" dirty="0" err="1" smtClean="0"/>
              <a:t>lihat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stackoverflow.com/questions/17753986/how-to-change-directory-in-windows</a:t>
            </a:r>
            <a:r>
              <a:rPr lang="en-US" sz="1800" dirty="0" smtClean="0"/>
              <a:t> )</a:t>
            </a:r>
          </a:p>
          <a:p>
            <a:pPr lvl="1"/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 err="1" smtClean="0"/>
              <a:t>berada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direktori</a:t>
            </a:r>
            <a:r>
              <a:rPr lang="en-US" sz="1800" dirty="0" smtClean="0"/>
              <a:t> C:\book </a:t>
            </a:r>
            <a:r>
              <a:rPr lang="en-US" sz="1800" dirty="0" err="1" smtClean="0"/>
              <a:t>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javac</a:t>
            </a:r>
            <a:r>
              <a:rPr lang="en-US" sz="1800" dirty="0" smtClean="0"/>
              <a:t> Welcome.java</a:t>
            </a:r>
          </a:p>
          <a:p>
            <a:pPr lvl="1"/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Java Welcome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72" y="4242544"/>
            <a:ext cx="5248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!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731" y="1969849"/>
            <a:ext cx="7169871" cy="48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Java Programming, Comprehensive Version (10th Edition) by Y. Daniel </a:t>
            </a:r>
            <a:r>
              <a:rPr lang="en-US" dirty="0" smtClean="0"/>
              <a:t>Liang, 2015, Pearson Education, Inc.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8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Kontak</a:t>
            </a:r>
            <a:r>
              <a:rPr lang="en-US" dirty="0"/>
              <a:t>,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&amp; </a:t>
            </a:r>
            <a:r>
              <a:rPr lang="en-US" dirty="0" err="1"/>
              <a:t>Peraturan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 smtClean="0">
                <a:hlinkClick r:id="rId2"/>
              </a:rPr>
              <a:t>abas.setiawan@dsn.dinus.ac.id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WA: </a:t>
            </a:r>
            <a:r>
              <a:rPr lang="en-US" dirty="0" smtClean="0"/>
              <a:t>08995550219 (</a:t>
            </a:r>
            <a:r>
              <a:rPr lang="en-US" dirty="0" err="1" smtClean="0"/>
              <a:t>Sertakan</a:t>
            </a:r>
            <a:r>
              <a:rPr lang="en-US" dirty="0" smtClean="0"/>
              <a:t> NAMA,NIM,&amp; KELAS)</a:t>
            </a:r>
            <a:endParaRPr lang="en-US" dirty="0"/>
          </a:p>
          <a:p>
            <a:r>
              <a:rPr lang="en-US" dirty="0"/>
              <a:t>UTS: </a:t>
            </a:r>
            <a:r>
              <a:rPr lang="en-US" dirty="0" smtClean="0"/>
              <a:t>30(T/P</a:t>
            </a:r>
            <a:r>
              <a:rPr lang="en-US" dirty="0"/>
              <a:t>)</a:t>
            </a:r>
          </a:p>
          <a:p>
            <a:r>
              <a:rPr lang="en-US" dirty="0"/>
              <a:t>UAS: </a:t>
            </a:r>
            <a:r>
              <a:rPr lang="id-ID" dirty="0" smtClean="0"/>
              <a:t>4</a:t>
            </a:r>
            <a:r>
              <a:rPr lang="en-US" dirty="0" smtClean="0"/>
              <a:t>0(T/P</a:t>
            </a:r>
            <a:r>
              <a:rPr lang="en-US" dirty="0"/>
              <a:t>)</a:t>
            </a:r>
          </a:p>
          <a:p>
            <a:r>
              <a:rPr lang="en-US" dirty="0"/>
              <a:t>TUGAS </a:t>
            </a:r>
            <a:r>
              <a:rPr lang="en-US" dirty="0" smtClean="0"/>
              <a:t>: </a:t>
            </a:r>
            <a:r>
              <a:rPr lang="id-ID" dirty="0" smtClean="0"/>
              <a:t>3</a:t>
            </a:r>
            <a:r>
              <a:rPr lang="en-US" dirty="0" smtClean="0"/>
              <a:t>0 </a:t>
            </a:r>
            <a:endParaRPr lang="id-ID" dirty="0" smtClean="0"/>
          </a:p>
          <a:p>
            <a:r>
              <a:rPr lang="id-ID" dirty="0" smtClean="0"/>
              <a:t>PROJECT OPTIONAL </a:t>
            </a:r>
            <a:r>
              <a:rPr lang="id-ID" dirty="0" smtClean="0">
                <a:sym typeface="Wingdings" panose="05000000000000000000" pitchFamily="2" charset="2"/>
              </a:rPr>
              <a:t> PENGGANTI UAS </a:t>
            </a:r>
            <a:endParaRPr lang="en-US" dirty="0"/>
          </a:p>
          <a:p>
            <a:r>
              <a:rPr lang="en-US" dirty="0" err="1"/>
              <a:t>Terlambat</a:t>
            </a:r>
            <a:r>
              <a:rPr lang="en-US" dirty="0"/>
              <a:t> 10 </a:t>
            </a:r>
            <a:r>
              <a:rPr lang="en-US" dirty="0" err="1"/>
              <a:t>menit</a:t>
            </a:r>
            <a:r>
              <a:rPr lang="en-US" dirty="0"/>
              <a:t>.</a:t>
            </a:r>
          </a:p>
          <a:p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meng-absenkan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di-</a:t>
            </a:r>
            <a:r>
              <a:rPr lang="en-US" dirty="0" err="1"/>
              <a:t>absenkan</a:t>
            </a:r>
            <a:r>
              <a:rPr lang="en-US" dirty="0"/>
              <a:t> = </a:t>
            </a:r>
            <a:r>
              <a:rPr lang="en-US" b="1" dirty="0"/>
              <a:t>NILAI </a:t>
            </a:r>
            <a:r>
              <a:rPr lang="en-US" b="1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191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Pemrograman Java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39" y="2653191"/>
            <a:ext cx="1604275" cy="1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Sejarah Java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James Gosling dan Sun Microsystem</a:t>
            </a:r>
          </a:p>
          <a:p>
            <a:r>
              <a:rPr lang="id-ID" dirty="0" smtClean="0"/>
              <a:t>Oak</a:t>
            </a:r>
          </a:p>
          <a:p>
            <a:r>
              <a:rPr lang="id-ID" dirty="0" smtClean="0"/>
              <a:t>Java </a:t>
            </a:r>
            <a:r>
              <a:rPr lang="id-ID" dirty="0" smtClean="0">
                <a:sym typeface="Wingdings" panose="05000000000000000000" pitchFamily="2" charset="2"/>
              </a:rPr>
              <a:t> 20 Mei 1995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HotJava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Web Browser pertama dengan JAVA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Symbian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Android (Saat ini)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49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Kenapa Java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Java memungkinkan untuk mengembangkan aplikasi desktop, web, maupun mobile.</a:t>
            </a:r>
          </a:p>
          <a:p>
            <a:r>
              <a:rPr lang="id-ID" dirty="0" smtClean="0"/>
              <a:t>Bahasa pemrograman yang populer</a:t>
            </a:r>
          </a:p>
          <a:p>
            <a:r>
              <a:rPr lang="id-ID" dirty="0" smtClean="0"/>
              <a:t>Java merupakan </a:t>
            </a:r>
            <a:r>
              <a:rPr lang="id-ID" i="1" dirty="0" smtClean="0"/>
              <a:t>general purpose programming language</a:t>
            </a:r>
          </a:p>
          <a:p>
            <a:r>
              <a:rPr lang="id-ID" dirty="0" smtClean="0"/>
              <a:t>Mendukung Pemrograman Modern (termasuk Pemrograman Berorientasi Objek)</a:t>
            </a:r>
          </a:p>
          <a:p>
            <a:r>
              <a:rPr lang="id-ID" dirty="0" smtClean="0"/>
              <a:t>Mudah dipelajari secara sintak pemrograman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10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Karakteristik Java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Mudah</a:t>
            </a:r>
          </a:p>
          <a:p>
            <a:r>
              <a:rPr lang="id-ID" dirty="0" smtClean="0"/>
              <a:t>Berorientasi Objek</a:t>
            </a:r>
          </a:p>
          <a:p>
            <a:r>
              <a:rPr lang="id-ID" dirty="0" smtClean="0"/>
              <a:t>Terdistribusi </a:t>
            </a:r>
            <a:r>
              <a:rPr lang="id-ID" dirty="0" smtClean="0">
                <a:sym typeface="Wingdings" panose="05000000000000000000" pitchFamily="2" charset="2"/>
              </a:rPr>
              <a:t> Jaringan</a:t>
            </a:r>
            <a:endParaRPr lang="id-ID" dirty="0" smtClean="0"/>
          </a:p>
          <a:p>
            <a:r>
              <a:rPr lang="id-ID" dirty="0" smtClean="0"/>
              <a:t>Terintrepetasi (Interpeted) </a:t>
            </a:r>
            <a:r>
              <a:rPr lang="id-ID" dirty="0" smtClean="0">
                <a:sym typeface="Wingdings" panose="05000000000000000000" pitchFamily="2" charset="2"/>
              </a:rPr>
              <a:t> Java Intrepeter</a:t>
            </a:r>
          </a:p>
          <a:p>
            <a:r>
              <a:rPr lang="id-ID" dirty="0" smtClean="0"/>
              <a:t>Kuat (Robust) </a:t>
            </a:r>
            <a:r>
              <a:rPr lang="id-ID" dirty="0" smtClean="0">
                <a:sym typeface="Wingdings" panose="05000000000000000000" pitchFamily="2" charset="2"/>
              </a:rPr>
              <a:t> compiler tanggap, </a:t>
            </a:r>
            <a:r>
              <a:rPr lang="id-ID" i="1" dirty="0" smtClean="0">
                <a:sym typeface="Wingdings" panose="05000000000000000000" pitchFamily="2" charset="2"/>
              </a:rPr>
              <a:t>runtime exception handling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Aman  mekanisme keamanan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Arsitektur-Neutral  Tulis sekali run dimana saja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Portable  </a:t>
            </a:r>
            <a:r>
              <a:rPr lang="id-ID" dirty="0">
                <a:sym typeface="Wingdings" panose="05000000000000000000" pitchFamily="2" charset="2"/>
              </a:rPr>
              <a:t>Multi </a:t>
            </a:r>
            <a:r>
              <a:rPr lang="id-ID" dirty="0" smtClean="0">
                <a:sym typeface="Wingdings" panose="05000000000000000000" pitchFamily="2" charset="2"/>
              </a:rPr>
              <a:t>platform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Performa yang baik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Mendukung Multithread programming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Dinamis  langsung tercomplie (</a:t>
            </a:r>
            <a:r>
              <a:rPr lang="id-ID" i="1" dirty="0" smtClean="0">
                <a:sym typeface="Wingdings" panose="05000000000000000000" pitchFamily="2" charset="2"/>
              </a:rPr>
              <a:t>on-the-fly)</a:t>
            </a:r>
            <a:endParaRPr lang="id-ID" dirty="0" smtClean="0">
              <a:sym typeface="Wingdings" panose="05000000000000000000" pitchFamily="2" charset="2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3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program Java (Sedikit)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Setiap program langsung memiliki 1 Class dan 1 fungsi main secara default</a:t>
            </a:r>
          </a:p>
          <a:p>
            <a:r>
              <a:rPr lang="id-ID" dirty="0" smtClean="0"/>
              <a:t>Pembuatan Statement (berisi rangkaian aksi atau urutan aksi) dalam satu baris program dan di akhiri dengan terminator “;”</a:t>
            </a:r>
          </a:p>
          <a:p>
            <a:r>
              <a:rPr lang="id-ID" dirty="0" smtClean="0"/>
              <a:t>Case-sensitive</a:t>
            </a:r>
          </a:p>
          <a:p>
            <a:r>
              <a:rPr lang="id-ID" dirty="0" smtClean="0"/>
              <a:t>Terdapat beberapa kata yang sudah disiapkan (JANGAN GUNAKAN UNTUK PENAMAAN FUNGSI ATAU CLASS ATAU ....)</a:t>
            </a:r>
          </a:p>
          <a:p>
            <a:pPr lvl="1"/>
            <a:r>
              <a:rPr lang="id-ID" dirty="0" smtClean="0"/>
              <a:t>Contoh: public, class, void, ..</a:t>
            </a:r>
          </a:p>
          <a:p>
            <a:r>
              <a:rPr lang="id-ID" dirty="0" smtClean="0"/>
              <a:t>Komentar program dengan “//” dan “/* */”</a:t>
            </a:r>
          </a:p>
          <a:p>
            <a:r>
              <a:rPr lang="id-ID" dirty="0" smtClean="0"/>
              <a:t>{ .. } untuk blok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11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TF67421116</Template>
  <TotalTime>0</TotalTime>
  <Words>1072</Words>
  <Application>Microsoft Office PowerPoint</Application>
  <PresentationFormat>Widescreen</PresentationFormat>
  <Paragraphs>171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</vt:lpstr>
      <vt:lpstr>Berlin</vt:lpstr>
      <vt:lpstr>Pengenalan Pemrograman Berorientasi Objek</vt:lpstr>
      <vt:lpstr>Tujuan Pembelajaran</vt:lpstr>
      <vt:lpstr>Pengenalan dan Kontrak Kuliah</vt:lpstr>
      <vt:lpstr>Kontak, Kontrak Kuliah, &amp; Peraturan</vt:lpstr>
      <vt:lpstr>Pengantar Pemrograman Java</vt:lpstr>
      <vt:lpstr>Sejarah Java</vt:lpstr>
      <vt:lpstr>Kenapa Java</vt:lpstr>
      <vt:lpstr>Karakteristik Java</vt:lpstr>
      <vt:lpstr>Anatomi program Java (Sedikit)</vt:lpstr>
      <vt:lpstr>Blok</vt:lpstr>
      <vt:lpstr>Simbol Spesial</vt:lpstr>
      <vt:lpstr>Error pada Java</vt:lpstr>
      <vt:lpstr>Pengenalan Pemrograman Berorientasi Objek</vt:lpstr>
      <vt:lpstr>Mengapa programmer butuh PBO? (Dari sudut pandang pemrograman terstrukur)</vt:lpstr>
      <vt:lpstr>Mengapa programmer butuh PBO? (Keuntungan PBO)</vt:lpstr>
      <vt:lpstr>Definisi PBO?</vt:lpstr>
      <vt:lpstr>Karakteristik OOP</vt:lpstr>
      <vt:lpstr>Konsep Class &amp; Object</vt:lpstr>
      <vt:lpstr>Mendefinisikan Class untuk Objects</vt:lpstr>
      <vt:lpstr>Class dan Object</vt:lpstr>
      <vt:lpstr>Class dan Object (lanj.)</vt:lpstr>
      <vt:lpstr>Gambaran Sederhana suatu Class dan Object</vt:lpstr>
      <vt:lpstr>Contoh implementasi suatu class</vt:lpstr>
      <vt:lpstr>Notasi UML (Unified Modeling Language)</vt:lpstr>
      <vt:lpstr>Latihan 1</vt:lpstr>
      <vt:lpstr>Sedikit Bantuan (TestSimpleCircle.java)</vt:lpstr>
      <vt:lpstr>Bagaimana proses kompilasi class pada Java?</vt:lpstr>
      <vt:lpstr>Persiapan Praktikum</vt:lpstr>
      <vt:lpstr>Petunjuk Praktikum</vt:lpstr>
      <vt:lpstr>Petunjuk Praktikum (lanj.)</vt:lpstr>
      <vt:lpstr>Kompile</vt:lpstr>
      <vt:lpstr>Sekali lagi tentang Kompilasi!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2019-02-19T02:18:24Z</dcterms:created>
  <dcterms:modified xsi:type="dcterms:W3CDTF">2019-03-05T01:49:33Z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