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29" r:id="rId2"/>
  </p:sldMasterIdLst>
  <p:notesMasterIdLst>
    <p:notesMasterId r:id="rId37"/>
  </p:notesMasterIdLst>
  <p:handoutMasterIdLst>
    <p:handoutMasterId r:id="rId38"/>
  </p:handoutMasterIdLst>
  <p:sldIdLst>
    <p:sldId id="733" r:id="rId3"/>
    <p:sldId id="734" r:id="rId4"/>
    <p:sldId id="775" r:id="rId5"/>
    <p:sldId id="776" r:id="rId6"/>
    <p:sldId id="777" r:id="rId7"/>
    <p:sldId id="778" r:id="rId8"/>
    <p:sldId id="750" r:id="rId9"/>
    <p:sldId id="751" r:id="rId10"/>
    <p:sldId id="752" r:id="rId11"/>
    <p:sldId id="742" r:id="rId12"/>
    <p:sldId id="753" r:id="rId13"/>
    <p:sldId id="779" r:id="rId14"/>
    <p:sldId id="774" r:id="rId15"/>
    <p:sldId id="789" r:id="rId16"/>
    <p:sldId id="754" r:id="rId17"/>
    <p:sldId id="767" r:id="rId18"/>
    <p:sldId id="799" r:id="rId19"/>
    <p:sldId id="756" r:id="rId20"/>
    <p:sldId id="772" r:id="rId21"/>
    <p:sldId id="773" r:id="rId22"/>
    <p:sldId id="798" r:id="rId23"/>
    <p:sldId id="766" r:id="rId24"/>
    <p:sldId id="790" r:id="rId25"/>
    <p:sldId id="791" r:id="rId26"/>
    <p:sldId id="792" r:id="rId27"/>
    <p:sldId id="768" r:id="rId28"/>
    <p:sldId id="769" r:id="rId29"/>
    <p:sldId id="787" r:id="rId30"/>
    <p:sldId id="760" r:id="rId31"/>
    <p:sldId id="746" r:id="rId32"/>
    <p:sldId id="780" r:id="rId33"/>
    <p:sldId id="793" r:id="rId34"/>
    <p:sldId id="800" r:id="rId35"/>
    <p:sldId id="801" r:id="rId36"/>
  </p:sldIdLst>
  <p:sldSz cx="9144000" cy="6858000" type="screen4x3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9933"/>
    <a:srgbClr val="333333"/>
    <a:srgbClr val="C6C2C8"/>
    <a:srgbClr val="CFCFE7"/>
    <a:srgbClr val="00CCFF"/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5" autoAdjust="0"/>
    <p:restoredTop sz="83551" autoAdjust="0"/>
  </p:normalViewPr>
  <p:slideViewPr>
    <p:cSldViewPr snapToGrid="0">
      <p:cViewPr varScale="1">
        <p:scale>
          <a:sx n="96" d="100"/>
          <a:sy n="96" d="100"/>
        </p:scale>
        <p:origin x="18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2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DA3249C-DF45-40ED-A705-A87E3454F1C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C9E56076-7C9D-4FAC-840C-D0C197B8FB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r>
              <a:rPr lang="he-IL" dirty="0" smtClean="0"/>
              <a:t>-וירטואל זה אופציה כי לעיתים לוגית נכון יותר שיהיו 2 אבות קדמונים בצאצא</a:t>
            </a:r>
          </a:p>
          <a:p>
            <a:pPr marL="0" indent="0" algn="just">
              <a:buFont typeface="+mj-lt"/>
              <a:buNone/>
            </a:pPr>
            <a:r>
              <a:rPr lang="he-IL" dirty="0" smtClean="0"/>
              <a:t>-וירטואל:</a:t>
            </a:r>
            <a:r>
              <a:rPr lang="he-IL" baseline="0" dirty="0" smtClean="0"/>
              <a:t> בזמן ריצה אנו רוצים שתקרא הפונקציה הספציפית של הצאצא (ולא של האב הקדמון). </a:t>
            </a:r>
            <a:r>
              <a:rPr lang="en-US" baseline="0" dirty="0" smtClean="0"/>
              <a:t>Slicing</a:t>
            </a:r>
            <a:r>
              <a:rPr lang="he-IL" baseline="0" dirty="0" smtClean="0"/>
              <a:t>: אנו רוצים שיתייחסו לצאצא רק לפי היכולות של האב הקדמון. נעשה זאת ע"י בנאי מעתיק של האב הקדמון ש"יחתוך" את היכולות של הצאצא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56076-7C9D-4FAC-840C-D0C197B8FB00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47361-BE29-4A5F-9F65-48BB31A93D74}" type="slidenum">
              <a:rPr lang="en-US" altLang="he-IL"/>
              <a:pPr/>
              <a:t>19</a:t>
            </a:fld>
            <a:endParaRPr lang="en-US" altLang="he-IL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595029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8ECDB-5306-4CF7-BA85-4777D8F4978D}" type="slidenum">
              <a:rPr lang="en-US" altLang="he-IL"/>
              <a:pPr/>
              <a:t>20</a:t>
            </a:fld>
            <a:endParaRPr lang="en-US" altLang="he-IL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7990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C022-5D5E-4559-8CE2-484679C1005B}" type="slidenum">
              <a:rPr lang="en-US" altLang="he-IL"/>
              <a:pPr/>
              <a:t>22</a:t>
            </a:fld>
            <a:endParaRPr lang="en-US" altLang="he-IL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983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A7C69235-0302-407E-B0F1-EAD20475FA47}" type="slidenum">
              <a:rPr kumimoji="0" lang="en-GB" altLang="he-IL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</a:t>
            </a:fld>
            <a:endParaRPr kumimoji="0" lang="en-GB" altLang="he-IL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63638" y="747713"/>
            <a:ext cx="4543425" cy="34067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EA472D21-C87F-40BC-AD55-9A3F2FD3603A}" type="slidenum">
              <a:rPr kumimoji="0" lang="en-GB" altLang="he-IL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4</a:t>
            </a:fld>
            <a:endParaRPr kumimoji="0" lang="en-GB" altLang="he-IL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63638" y="747713"/>
            <a:ext cx="4543425" cy="34067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BEB23D-9D01-4AFC-B32D-C11600C5DB28}" type="slidenum">
              <a:rPr lang="en-GB" altLang="he-IL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GB" altLang="he-IL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130300" y="36513"/>
            <a:ext cx="4559300" cy="3419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120650" y="3571875"/>
            <a:ext cx="647541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294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076B3928-BAEF-4506-8F55-464AC2D7D1D7}" type="slidenum">
              <a:rPr kumimoji="0" lang="en-GB" altLang="he-IL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</a:t>
            </a:fld>
            <a:endParaRPr kumimoji="0" lang="en-GB" altLang="he-IL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63638" y="747713"/>
            <a:ext cx="4543425" cy="34067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D5512A-4D92-4141-91D5-DAD8A996FFA8}" type="slidenum">
              <a:rPr kumimoji="0" lang="he-IL" altLang="he-I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he-I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altLang="he-IL" dirty="0" smtClean="0"/>
              <a:t>ואז יש בעיה אם המתודה של האבא מחזירה  מצביע לצורה ובעיגול עשינו מימוש מחודש ורוצים לקבל עיגול – אנחנו בבעיה כי יש לנו מצביע לצורה.</a:t>
            </a: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92382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D20B8137-722A-45B7-B657-A6CBE7BB6BB0}" type="slidenum">
              <a:rPr kumimoji="0" lang="en-GB" altLang="he-IL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12</a:t>
            </a:fld>
            <a:endParaRPr kumimoji="0" lang="en-GB" altLang="he-IL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63638" y="747713"/>
            <a:ext cx="4543425" cy="34067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9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הדפסה</a:t>
            </a:r>
            <a:r>
              <a:rPr lang="he-IL" baseline="0" dirty="0" smtClean="0"/>
              <a:t> ראשונה מדפיס 0 (</a:t>
            </a:r>
            <a:r>
              <a:rPr lang="en-US" baseline="0" dirty="0" smtClean="0"/>
              <a:t>NULL</a:t>
            </a:r>
            <a:r>
              <a:rPr lang="he-IL" baseline="0" dirty="0" smtClean="0"/>
              <a:t>)</a:t>
            </a:r>
          </a:p>
          <a:p>
            <a:r>
              <a:rPr lang="he-IL" baseline="0" dirty="0" smtClean="0"/>
              <a:t>הדפסה שנייה מדפיה כתובת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56076-7C9D-4FAC-840C-D0C197B8FB0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B2BE6-2FCD-43D8-ADB2-BA4CCB9FD23C}" type="slidenum">
              <a:rPr lang="en-US" altLang="he-IL"/>
              <a:pPr/>
              <a:t>16</a:t>
            </a:fld>
            <a:endParaRPr lang="en-US" altLang="he-IL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8685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4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718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247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5B0BB339-3FE2-4027-B8A6-17F05A88335C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1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DDE5364D-FBF9-4373-8FAF-712D63F48B88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7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5FF884F9-0720-42AA-A3D5-FAD59C2A19B0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4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9E21260F-EA0D-4DAD-A039-FD45C8755728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3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BCCDFD41-4495-47B7-8702-E5C8BB8B50D7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3B8FD6E4-4B8B-4658-98D1-585A7361289A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7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124D97CB-7B2C-49D3-897B-37FD6966AEC8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81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3E1F4974-096B-4675-BCE8-9BB002A7415D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580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4B26BD09-CA20-4D37-AF71-C5EC0ADCB293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03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466A8D8E-3DF3-417C-959D-4F9C0DC6420B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76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3FAB970B-C9A4-43DB-9F15-1DAA2BC41DF7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2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637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412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511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061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98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878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324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CEB5BFD5-D5B1-47B7-A18A-D194DC61D45D}" type="datetimeFigureOut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ז'/אייר/תשע"ט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rtl="1" fontAlgn="auto">
              <a:spcBef>
                <a:spcPts val="0"/>
              </a:spcBef>
              <a:spcAft>
                <a:spcPts val="0"/>
              </a:spcAft>
            </a:pPr>
            <a:fld id="{7658881A-D4E6-4FE2-8F14-B8A8A6E26A50}" type="slidenum">
              <a:rPr lang="he-IL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rtl="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e-IL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517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1" eaLnBrk="0" fontAlgn="base" latinLnBrk="0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fld id="{EF55E628-741D-4A0B-8B7D-F28D35524B3D}" type="slidenum">
              <a:rPr kumimoji="0" lang="en-GB" alt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1" eaLnBrk="0" fontAlgn="base" latinLnBrk="0" hangingPunct="0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en-GB" altLang="he-IL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Object Oriented Programming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Lecture # </a:t>
            </a:r>
            <a:r>
              <a:rPr lang="en-US" smtClean="0"/>
              <a:t>8 –RTTI</a:t>
            </a:r>
            <a:endParaRPr lang="en-US" dirty="0" smtClean="0"/>
          </a:p>
        </p:txBody>
      </p:sp>
      <p:sp>
        <p:nvSpPr>
          <p:cNvPr id="6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63B61-078B-4B87-AFCA-8D612EC87DBD}" type="slidenum">
              <a:rPr lang="he-IL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rtl="1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fld id="{DA589C9B-33D5-4296-8E0A-8889D7CFDCFD}" type="slidenum">
              <a:rPr lang="he-IL" altLang="he-IL" sz="750" b="0">
                <a:solidFill>
                  <a:prstClr val="black"/>
                </a:solidFill>
                <a:latin typeface="Arial" panose="020B0604020202020204" pitchFamily="34" charset="0"/>
              </a:rPr>
              <a:pPr defTabSz="685800" rtl="1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None/>
              </a:pPr>
              <a:t>10</a:t>
            </a:fld>
            <a:endParaRPr lang="en-US" altLang="he-IL" sz="750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326607" y="1858567"/>
            <a:ext cx="4083844" cy="332398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21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A* p1 = new A;</a:t>
            </a:r>
          </a:p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21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A* p2 = new B;</a:t>
            </a:r>
          </a:p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21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A* p3 = new C;</a:t>
            </a:r>
          </a:p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21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//--------------------------</a:t>
            </a:r>
          </a:p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21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C* p4 = (C*) p3;            //safe</a:t>
            </a:r>
          </a:p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21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C* p5 = (C*) p1;            // not safe</a:t>
            </a:r>
          </a:p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2100" b="0" dirty="0">
                <a:solidFill>
                  <a:prstClr val="black"/>
                </a:solidFill>
                <a:latin typeface="Times New Roman" panose="02020603050405020304" pitchFamily="18" charset="0"/>
              </a:rPr>
              <a:t>B* p6 = (B*) p3;            // safe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103835" y="2469356"/>
            <a:ext cx="3559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defTabSz="685800" rtl="1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1800" b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 flipV="1">
            <a:off x="2264569" y="2814639"/>
            <a:ext cx="1191" cy="2595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685800" rtl="1" fontAlgn="auto">
              <a:spcBef>
                <a:spcPts val="0"/>
              </a:spcBef>
              <a:spcAft>
                <a:spcPts val="0"/>
              </a:spcAft>
            </a:pPr>
            <a:endParaRPr lang="he-IL" sz="1350" b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103835" y="3081338"/>
            <a:ext cx="3559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defTabSz="685800" rtl="1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1800" b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 flipV="1">
            <a:off x="2247900" y="3433764"/>
            <a:ext cx="1191" cy="2595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685800" rtl="1" fontAlgn="auto">
              <a:spcBef>
                <a:spcPts val="0"/>
              </a:spcBef>
              <a:spcAft>
                <a:spcPts val="0"/>
              </a:spcAft>
            </a:pPr>
            <a:endParaRPr lang="he-IL" sz="1350" b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2103835" y="3674269"/>
            <a:ext cx="3559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defTabSz="685800" rtl="1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he-IL" sz="1800" b="0">
                <a:solidFill>
                  <a:prstClr val="black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694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dynamic_cast</a:t>
            </a:r>
            <a:r>
              <a:rPr lang="en-US" dirty="0" smtClean="0">
                <a:solidFill>
                  <a:srgbClr val="00B050"/>
                </a:solidFill>
              </a:rPr>
              <a:t> operator</a:t>
            </a:r>
          </a:p>
        </p:txBody>
      </p:sp>
      <p:sp>
        <p:nvSpPr>
          <p:cNvPr id="9594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marL="609600" indent="-609600" eaLnBrk="1" hangingPunct="1">
              <a:defRPr/>
            </a:pPr>
            <a:endParaRPr lang="en-US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dirty="0" smtClean="0"/>
              <a:t>שואל האם </a:t>
            </a:r>
            <a:r>
              <a:rPr lang="en-US" dirty="0" smtClean="0"/>
              <a:t>p1</a:t>
            </a:r>
            <a:r>
              <a:rPr lang="he-IL" dirty="0" smtClean="0"/>
              <a:t> יכול להיות מומר בצורה בטוחה לסוג </a:t>
            </a:r>
            <a:r>
              <a:rPr lang="en-US" dirty="0" smtClean="0"/>
              <a:t>B*</a:t>
            </a:r>
            <a:r>
              <a:rPr lang="he-IL" dirty="0" smtClean="0"/>
              <a:t>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endParaRPr lang="en-US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dirty="0" smtClean="0"/>
              <a:t>במידה וכן: הוא מחזיר את הכתובת כמצביע מסוג </a:t>
            </a:r>
            <a:r>
              <a:rPr lang="en-US" dirty="0" smtClean="0"/>
              <a:t>B*</a:t>
            </a:r>
            <a:r>
              <a:rPr lang="he-IL" dirty="0" smtClean="0"/>
              <a:t>, 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dirty="0" smtClean="0"/>
              <a:t>אחרת: מחזיר </a:t>
            </a:r>
            <a:r>
              <a:rPr lang="en-US" dirty="0" smtClean="0"/>
              <a:t> </a:t>
            </a:r>
            <a:r>
              <a:rPr lang="he-IL" dirty="0"/>
              <a:t> </a:t>
            </a:r>
            <a:r>
              <a:rPr lang="en-US" dirty="0" smtClean="0"/>
              <a:t>NULL</a:t>
            </a:r>
            <a:r>
              <a:rPr lang="en-US" dirty="0"/>
              <a:t> </a:t>
            </a:r>
            <a:r>
              <a:rPr lang="he-IL" dirty="0" smtClean="0"/>
              <a:t> כלומר 0</a:t>
            </a:r>
            <a:endParaRPr lang="en-US" dirty="0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3C8C97B-9406-4651-907A-92A0B5C9EAB6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84263" y="1824038"/>
            <a:ext cx="5900737" cy="45720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>
                <a:latin typeface="Times New Roman" pitchFamily="18" charset="0"/>
              </a:rPr>
              <a:t>B* p6 = dynamic_cast&lt;B*&gt;(p1);</a:t>
            </a:r>
          </a:p>
        </p:txBody>
      </p:sp>
    </p:spTree>
    <p:extLst>
      <p:ext uri="{BB962C8B-B14F-4D97-AF65-F5344CB8AC3E}">
        <p14:creationId xmlns:p14="http://schemas.microsoft.com/office/powerpoint/2010/main" val="29254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92100" y="141426"/>
            <a:ext cx="8274050" cy="585787"/>
          </a:xfrm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3762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mtClean="0"/>
              <a:t>Downcasting vs. Dynamic Binding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90538" y="5352359"/>
            <a:ext cx="8653462" cy="1435100"/>
          </a:xfrm>
        </p:spPr>
        <p:txBody>
          <a:bodyPr/>
          <a:lstStyle/>
          <a:p>
            <a:pPr marL="0" indent="0" algn="l" rtl="0">
              <a:lnSpc>
                <a:spcPct val="90000"/>
              </a:lnSpc>
              <a:buSzPct val="100000"/>
              <a:buFont typeface="ZapfDingbats BT" charset="2"/>
              <a:buNone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</a:tabLst>
            </a:pPr>
            <a:r>
              <a:rPr lang="en-GB" altLang="he-IL" dirty="0" smtClean="0"/>
              <a:t>This pattern is considered harmful:</a:t>
            </a:r>
          </a:p>
          <a:p>
            <a:pPr marL="566738" lvl="1" indent="-379413" algn="l" rtl="0">
              <a:lnSpc>
                <a:spcPct val="90000"/>
              </a:lnSpc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</a:tabLst>
            </a:pPr>
            <a:r>
              <a:rPr lang="en-GB" altLang="he-IL" dirty="0" smtClean="0"/>
              <a:t>Order of classes in the </a:t>
            </a:r>
            <a:r>
              <a:rPr lang="en-GB" altLang="he-IL" dirty="0" smtClean="0">
                <a:latin typeface="Courier New" panose="02070309020205020404" pitchFamily="49" charset="0"/>
              </a:rPr>
              <a:t>if</a:t>
            </a:r>
            <a:r>
              <a:rPr lang="en-GB" altLang="he-IL" dirty="0" smtClean="0"/>
              <a:t> chains is significant</a:t>
            </a:r>
          </a:p>
          <a:p>
            <a:pPr marL="566738" lvl="1" indent="-379413" algn="l" rtl="0">
              <a:lnSpc>
                <a:spcPct val="90000"/>
              </a:lnSpc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</a:tabLst>
            </a:pPr>
            <a:r>
              <a:rPr lang="en-GB" altLang="he-IL" dirty="0" smtClean="0"/>
              <a:t>Module must change whenever new class is added to the hierarchy</a:t>
            </a:r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292100" y="1513525"/>
            <a:ext cx="8662987" cy="3838834"/>
          </a:xfrm>
          <a:prstGeom prst="roundRect">
            <a:avLst>
              <a:gd name="adj" fmla="val 12495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8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void draw(Shape *p)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457200" rtl="0" eaLnBrk="0" fontAlgn="base" latinLnBrk="0" hangingPunct="0">
              <a:lnSpc>
                <a:spcPct val="8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	if (Circle *q = </a:t>
            </a:r>
            <a:r>
              <a:rPr kumimoji="0" lang="en-GB" altLang="he-IL" sz="1800" b="0" i="0" u="none" strike="noStrike" kern="1200" normalizeH="0" baseline="0" noProof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dynamic_cast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&lt;Circle *&gt;p) {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		// 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Arial" panose="020B0604020202020204" pitchFamily="34" charset="0"/>
              </a:rPr>
              <a:t>Draw circle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		...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	} else if (Line *q = </a:t>
            </a:r>
            <a:r>
              <a:rPr kumimoji="0" lang="en-GB" altLang="he-IL" sz="1800" b="0" i="0" u="none" strike="noStrike" kern="1200" normalizeH="0" baseline="0" noProof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dynamic_cast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&lt;Line *&gt;p) {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		// 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Arial" panose="020B0604020202020204" pitchFamily="34" charset="0"/>
              </a:rPr>
              <a:t>Draw line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		...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	} else if (Rectangle *q = </a:t>
            </a:r>
            <a:r>
              <a:rPr kumimoji="0" lang="en-GB" altLang="he-IL" sz="1800" b="0" i="0" u="none" strike="noStrike" kern="1200" normalizeH="0" baseline="0" noProof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dynamic_cast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&lt;Rectangle *&gt;p) {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		// 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Arial" panose="020B0604020202020204" pitchFamily="34" charset="0"/>
              </a:rPr>
              <a:t>Draw rectangle</a:t>
            </a: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		...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	} 		</a:t>
            </a:r>
            <a:b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		...</a:t>
            </a:r>
          </a:p>
          <a:p>
            <a:pPr marL="0" marR="0" lvl="0" indent="0" algn="l" defTabSz="457200" rtl="0" eaLnBrk="0" fontAlgn="base" latinLnBrk="0" hangingPunct="0">
              <a:lnSpc>
                <a:spcPct val="8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he-IL" sz="1800" b="0" i="0" u="none" strike="noStrike" kern="1200" normalizeH="0" baseline="0" noProof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2" name="מלבן 1"/>
          <p:cNvSpPr/>
          <p:nvPr/>
        </p:nvSpPr>
        <p:spPr>
          <a:xfrm>
            <a:off x="407504" y="788504"/>
            <a:ext cx="854758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dirty="0"/>
              <a:t>Usage of RTTI in all but very special cases indicates a </a:t>
            </a:r>
            <a:r>
              <a:rPr lang="en-GB" altLang="he-IL" u="sng" dirty="0"/>
              <a:t>misunderstanding</a:t>
            </a:r>
            <a:r>
              <a:rPr lang="en-GB" altLang="he-IL" dirty="0"/>
              <a:t> of the power of dynamic binding. </a:t>
            </a:r>
          </a:p>
        </p:txBody>
      </p:sp>
    </p:spTree>
    <p:extLst>
      <p:ext uri="{BB962C8B-B14F-4D97-AF65-F5344CB8AC3E}">
        <p14:creationId xmlns:p14="http://schemas.microsoft.com/office/powerpoint/2010/main" val="1358823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122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rtl="1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fld id="{A0B1370C-96A8-4361-9C84-B98BC7C6CA9B}" type="slidenum">
              <a:rPr lang="he-IL" altLang="he-IL" sz="750" b="0">
                <a:solidFill>
                  <a:prstClr val="black"/>
                </a:solidFill>
                <a:latin typeface="Arial" panose="020B0604020202020204" pitchFamily="34" charset="0"/>
              </a:rPr>
              <a:pPr defTabSz="685800" rtl="1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None/>
              </a:pPr>
              <a:t>13</a:t>
            </a:fld>
            <a:endParaRPr lang="en-US" altLang="he-IL" sz="750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61538" name="Rectangle 2"/>
          <p:cNvSpPr>
            <a:spLocks noRot="1" noChangeArrowheads="1"/>
          </p:cNvSpPr>
          <p:nvPr/>
        </p:nvSpPr>
        <p:spPr bwMode="auto">
          <a:xfrm>
            <a:off x="2418161" y="958454"/>
            <a:ext cx="4236244" cy="4999434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Pet 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public: virtual ~Pet() {}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endParaRPr lang="en-US" sz="15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Dog : public Pet {};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endParaRPr lang="en-US" sz="15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Cat : public Pet {};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endParaRPr lang="en-US" sz="15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main() {	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Pet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 b = new Cat; //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upcasting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500" b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try to downcast it to Dog*:	</a:t>
            </a:r>
            <a:endParaRPr lang="en-US" sz="1500" b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 d1 =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dynamic_cast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&lt;Dog*&gt;(b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b="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&lt;&lt;"d1 = "&lt;&lt;d1&lt;&lt;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endParaRPr lang="en-US" sz="1500" b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try to downcast it to Cat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*: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Cat* d2 =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dynamic_cast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&lt;Cat*&gt;(b);	</a:t>
            </a:r>
            <a:endParaRPr lang="en-US" sz="1500" b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b="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&lt;&lt;"d2 = 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"&lt;&lt;d2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	</a:t>
            </a:r>
            <a:endParaRPr lang="en-US" sz="1500" b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5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094013" y="4324878"/>
            <a:ext cx="18181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/>
            <a:r>
              <a:rPr lang="he-IL" dirty="0"/>
              <a:t>מדפיס 0 (</a:t>
            </a:r>
            <a:r>
              <a:rPr lang="en-US" dirty="0"/>
              <a:t>NULL</a:t>
            </a:r>
            <a:r>
              <a:rPr lang="he-IL" dirty="0"/>
              <a:t>)</a:t>
            </a:r>
          </a:p>
        </p:txBody>
      </p:sp>
      <p:sp>
        <p:nvSpPr>
          <p:cNvPr id="3" name="מלבן 2"/>
          <p:cNvSpPr/>
          <p:nvPr/>
        </p:nvSpPr>
        <p:spPr>
          <a:xfrm>
            <a:off x="5172909" y="5353256"/>
            <a:ext cx="14814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he-IL" dirty="0" smtClean="0"/>
              <a:t>מדפיס </a:t>
            </a:r>
            <a:r>
              <a:rPr lang="he-IL" dirty="0"/>
              <a:t>כתובת</a:t>
            </a:r>
          </a:p>
        </p:txBody>
      </p:sp>
    </p:spTree>
    <p:extLst>
      <p:ext uri="{BB962C8B-B14F-4D97-AF65-F5344CB8AC3E}">
        <p14:creationId xmlns:p14="http://schemas.microsoft.com/office/powerpoint/2010/main" val="40052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2759" y="0"/>
            <a:ext cx="7886700" cy="1325563"/>
          </a:xfrm>
        </p:spPr>
        <p:txBody>
          <a:bodyPr/>
          <a:lstStyle/>
          <a:p>
            <a:pPr algn="l" rtl="0"/>
            <a:r>
              <a:rPr lang="en-US" dirty="0" smtClean="0"/>
              <a:t>Important!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2759" y="1137684"/>
            <a:ext cx="7886700" cy="4824057"/>
          </a:xfrm>
        </p:spPr>
        <p:txBody>
          <a:bodyPr/>
          <a:lstStyle/>
          <a:p>
            <a:pPr algn="l" rtl="0"/>
            <a:r>
              <a:rPr lang="en-US" dirty="0"/>
              <a:t>base-to-derived conversions are </a:t>
            </a:r>
            <a:r>
              <a:rPr lang="en-US" dirty="0" smtClean="0"/>
              <a:t>allowed </a:t>
            </a:r>
            <a:r>
              <a:rPr lang="en-US" dirty="0"/>
              <a:t>with </a:t>
            </a:r>
            <a:r>
              <a:rPr lang="en-US" dirty="0" err="1"/>
              <a:t>dynamic_cast</a:t>
            </a:r>
            <a:r>
              <a:rPr lang="en-US" dirty="0"/>
              <a:t> </a:t>
            </a:r>
            <a:r>
              <a:rPr lang="en-US" dirty="0" smtClean="0"/>
              <a:t>only when the </a:t>
            </a:r>
            <a:r>
              <a:rPr lang="en-US" dirty="0"/>
              <a:t>base class is </a:t>
            </a:r>
            <a:r>
              <a:rPr lang="en-US" b="1" dirty="0"/>
              <a:t>polymorphic</a:t>
            </a:r>
            <a:r>
              <a:rPr lang="en-US" dirty="0"/>
              <a:t>.</a:t>
            </a:r>
            <a:endParaRPr lang="en-US" dirty="0" smtClean="0"/>
          </a:p>
          <a:p>
            <a:pPr algn="l" rtl="0"/>
            <a:r>
              <a:rPr lang="en-US" dirty="0" smtClean="0"/>
              <a:t>i.e., RTTI is available </a:t>
            </a:r>
            <a:r>
              <a:rPr lang="en-US" dirty="0"/>
              <a:t>only for the classes </a:t>
            </a:r>
            <a:r>
              <a:rPr lang="en-US" dirty="0" smtClean="0"/>
              <a:t>which </a:t>
            </a:r>
            <a:r>
              <a:rPr lang="en-US" dirty="0"/>
              <a:t>have at least one virtual </a:t>
            </a:r>
            <a:r>
              <a:rPr lang="en-US" dirty="0" smtClean="0"/>
              <a:t>function!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3304"/>
            <a:ext cx="4486275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2463304"/>
            <a:ext cx="4705350" cy="418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9" y="1260982"/>
            <a:ext cx="8095780" cy="1099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180" y="1594311"/>
            <a:ext cx="119062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5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dynamic_cast</a:t>
            </a:r>
            <a:r>
              <a:rPr lang="en-US" dirty="0" smtClean="0"/>
              <a:t> operator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בעצם מאפשר לנו לקבל מצביע לאובייקט מסוג שהוא: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צאצא של מחלקת הבסיס.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אב / אב קדמון / מסוג מחלקת האובייקט.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מאפשר לנו להמשיך לעבוד ב-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, אך ברמה יותר נמוכה (יותר ספציפית).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משמש כאשר תכנון שגוי, מצריך הרחבה של המערכת לטיפוסים חדשים שפעולותיהן </a:t>
            </a:r>
            <a:r>
              <a:rPr lang="he-IL" sz="2800" b="1" dirty="0" smtClean="0"/>
              <a:t>לא נתמכות</a:t>
            </a:r>
            <a:r>
              <a:rPr lang="he-IL" sz="2800" dirty="0" smtClean="0"/>
              <a:t> על ידי הממשק של מחלקת האב הקדמון (הממשק של המערכת).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err="1"/>
              <a:t>dynamic_cast</a:t>
            </a:r>
            <a:r>
              <a:rPr lang="en-US" altLang="he-IL" dirty="0"/>
              <a:t>&lt;…&gt;(…)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01750"/>
            <a:ext cx="78867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he-IL" sz="2400" dirty="0" smtClean="0">
                <a:latin typeface="Courier New" panose="02070309020205020404" pitchFamily="49" charset="0"/>
              </a:rPr>
              <a:t>Line</a:t>
            </a:r>
            <a:r>
              <a:rPr lang="en-US" altLang="he-IL" sz="2400" dirty="0">
                <a:latin typeface="Courier New" panose="02070309020205020404" pitchFamily="49" charset="0"/>
              </a:rPr>
              <a:t>* </a:t>
            </a:r>
            <a:r>
              <a:rPr lang="en-US" altLang="he-IL" sz="2400" dirty="0" err="1">
                <a:latin typeface="Courier New" panose="02070309020205020404" pitchFamily="49" charset="0"/>
              </a:rPr>
              <a:t>lptr</a:t>
            </a:r>
            <a:r>
              <a:rPr lang="en-US" altLang="he-IL" sz="2400" dirty="0">
                <a:latin typeface="Courier New" panose="02070309020205020404" pitchFamily="49" charset="0"/>
              </a:rPr>
              <a:t> = new line;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circle* </a:t>
            </a:r>
            <a:r>
              <a:rPr lang="en-US" altLang="he-IL" sz="2400" dirty="0" err="1">
                <a:latin typeface="Courier New" panose="02070309020205020404" pitchFamily="49" charset="0"/>
              </a:rPr>
              <a:t>cptr</a:t>
            </a:r>
            <a:r>
              <a:rPr lang="en-US" altLang="he-IL" sz="2400" dirty="0">
                <a:latin typeface="Courier New" panose="02070309020205020404" pitchFamily="49" charset="0"/>
              </a:rPr>
              <a:t> = new circle;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rectangle* </a:t>
            </a:r>
            <a:r>
              <a:rPr lang="en-US" altLang="he-IL" sz="2400" dirty="0" err="1">
                <a:latin typeface="Courier New" panose="02070309020205020404" pitchFamily="49" charset="0"/>
              </a:rPr>
              <a:t>rptr</a:t>
            </a:r>
            <a:r>
              <a:rPr lang="en-US" altLang="he-IL" sz="2400" dirty="0">
                <a:latin typeface="Courier New" panose="02070309020205020404" pitchFamily="49" charset="0"/>
              </a:rPr>
              <a:t> = new rectangle;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shape* array[3] = { </a:t>
            </a:r>
            <a:r>
              <a:rPr lang="en-US" altLang="he-IL" sz="2400" dirty="0" err="1" smtClean="0">
                <a:latin typeface="Courier New" panose="02070309020205020404" pitchFamily="49" charset="0"/>
              </a:rPr>
              <a:t>lptr</a:t>
            </a:r>
            <a:r>
              <a:rPr lang="en-US" altLang="he-IL" sz="2400" dirty="0" smtClean="0">
                <a:latin typeface="Courier New" panose="02070309020205020404" pitchFamily="49" charset="0"/>
              </a:rPr>
              <a:t>, </a:t>
            </a:r>
            <a:r>
              <a:rPr lang="en-US" altLang="he-IL" sz="2400" dirty="0" err="1">
                <a:latin typeface="Courier New" panose="02070309020205020404" pitchFamily="49" charset="0"/>
              </a:rPr>
              <a:t>cptr</a:t>
            </a:r>
            <a:r>
              <a:rPr lang="en-US" altLang="he-IL" sz="2400" dirty="0">
                <a:latin typeface="Courier New" panose="02070309020205020404" pitchFamily="49" charset="0"/>
              </a:rPr>
              <a:t>, </a:t>
            </a:r>
            <a:r>
              <a:rPr lang="en-US" altLang="he-IL" sz="2400" dirty="0" err="1">
                <a:latin typeface="Courier New" panose="02070309020205020404" pitchFamily="49" charset="0"/>
              </a:rPr>
              <a:t>rptr</a:t>
            </a:r>
            <a:r>
              <a:rPr lang="en-US" altLang="he-IL" sz="2400" dirty="0">
                <a:latin typeface="Courier New" panose="02070309020205020404" pitchFamily="49" charset="0"/>
              </a:rPr>
              <a:t> };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for(</a:t>
            </a:r>
            <a:r>
              <a:rPr lang="en-US" altLang="he-IL" sz="2400" dirty="0" err="1">
                <a:latin typeface="Courier New" panose="02070309020205020404" pitchFamily="49" charset="0"/>
              </a:rPr>
              <a:t>int</a:t>
            </a:r>
            <a:r>
              <a:rPr lang="en-US" altLang="he-IL" sz="2400" dirty="0">
                <a:latin typeface="Courier New" panose="02070309020205020404" pitchFamily="49" charset="0"/>
              </a:rPr>
              <a:t> </a:t>
            </a:r>
            <a:r>
              <a:rPr lang="en-US" altLang="he-IL" sz="2400" dirty="0" err="1">
                <a:latin typeface="Courier New" panose="02070309020205020404" pitchFamily="49" charset="0"/>
              </a:rPr>
              <a:t>i</a:t>
            </a:r>
            <a:r>
              <a:rPr lang="en-US" altLang="he-IL" sz="2400" dirty="0">
                <a:latin typeface="Courier New" panose="02070309020205020404" pitchFamily="49" charset="0"/>
              </a:rPr>
              <a:t>=0; </a:t>
            </a:r>
            <a:r>
              <a:rPr lang="en-US" altLang="he-IL" sz="2400" dirty="0" err="1">
                <a:latin typeface="Courier New" panose="02070309020205020404" pitchFamily="49" charset="0"/>
              </a:rPr>
              <a:t>i</a:t>
            </a:r>
            <a:r>
              <a:rPr lang="en-US" altLang="he-IL" sz="2400" dirty="0">
                <a:latin typeface="Courier New" panose="02070309020205020404" pitchFamily="49" charset="0"/>
              </a:rPr>
              <a:t>&lt;3; </a:t>
            </a:r>
            <a:r>
              <a:rPr lang="en-US" altLang="he-IL" sz="2400" dirty="0" err="1">
                <a:latin typeface="Courier New" panose="02070309020205020404" pitchFamily="49" charset="0"/>
              </a:rPr>
              <a:t>i</a:t>
            </a:r>
            <a:r>
              <a:rPr lang="en-US" altLang="he-IL" sz="2400" dirty="0">
                <a:latin typeface="Courier New" panose="02070309020205020404" pitchFamily="49" charset="0"/>
              </a:rPr>
              <a:t>++)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   if(</a:t>
            </a:r>
            <a:r>
              <a:rPr lang="en-US" altLang="he-IL" sz="2400" dirty="0" err="1">
                <a:latin typeface="Courier New" panose="02070309020205020404" pitchFamily="49" charset="0"/>
              </a:rPr>
              <a:t>dynamic_cast</a:t>
            </a:r>
            <a:r>
              <a:rPr lang="en-US" altLang="he-IL" sz="2400" dirty="0">
                <a:latin typeface="Courier New" panose="02070309020205020404" pitchFamily="49" charset="0"/>
              </a:rPr>
              <a:t>&lt;circle*&gt;(</a:t>
            </a:r>
            <a:r>
              <a:rPr lang="en-US" altLang="he-IL" sz="2400" dirty="0" smtClean="0">
                <a:latin typeface="Courier New" panose="02070309020205020404" pitchFamily="49" charset="0"/>
              </a:rPr>
              <a:t>array[</a:t>
            </a:r>
            <a:r>
              <a:rPr lang="en-US" altLang="he-IL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he-IL" sz="2400" dirty="0" smtClean="0">
                <a:latin typeface="Courier New" panose="02070309020205020404" pitchFamily="49" charset="0"/>
              </a:rPr>
              <a:t>]))</a:t>
            </a:r>
            <a:r>
              <a:rPr lang="en-US" altLang="he-IL" sz="2400" dirty="0">
                <a:latin typeface="Courier New" panose="02070309020205020404" pitchFamily="49" charset="0"/>
              </a:rPr>
              <a:t/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      </a:t>
            </a:r>
            <a:r>
              <a:rPr lang="en-US" altLang="he-IL" sz="2400" dirty="0" err="1">
                <a:latin typeface="Courier New" panose="02070309020205020404" pitchFamily="49" charset="0"/>
              </a:rPr>
              <a:t>cout</a:t>
            </a:r>
            <a:r>
              <a:rPr lang="en-US" altLang="he-IL" sz="2400" dirty="0">
                <a:latin typeface="Courier New" panose="02070309020205020404" pitchFamily="49" charset="0"/>
              </a:rPr>
              <a:t> &lt;&lt; “circle” &lt;&lt; </a:t>
            </a:r>
            <a:r>
              <a:rPr lang="en-US" altLang="he-IL" sz="2400" dirty="0" err="1">
                <a:latin typeface="Courier New" panose="02070309020205020404" pitchFamily="49" charset="0"/>
              </a:rPr>
              <a:t>endl</a:t>
            </a:r>
            <a:r>
              <a:rPr lang="en-US" altLang="he-IL" sz="2400" dirty="0">
                <a:latin typeface="Courier New" panose="02070309020205020404" pitchFamily="49" charset="0"/>
              </a:rPr>
              <a:t>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   else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>      </a:t>
            </a:r>
            <a:r>
              <a:rPr lang="en-US" altLang="he-IL" sz="2400" dirty="0" err="1">
                <a:latin typeface="Courier New" panose="02070309020205020404" pitchFamily="49" charset="0"/>
              </a:rPr>
              <a:t>cout</a:t>
            </a:r>
            <a:r>
              <a:rPr lang="en-US" altLang="he-IL" sz="2400" dirty="0">
                <a:latin typeface="Courier New" panose="02070309020205020404" pitchFamily="49" charset="0"/>
              </a:rPr>
              <a:t> &lt;&lt; “non-circle” &lt;&lt; </a:t>
            </a:r>
            <a:r>
              <a:rPr lang="en-US" altLang="he-IL" sz="2400" dirty="0" err="1">
                <a:latin typeface="Courier New" panose="02070309020205020404" pitchFamily="49" charset="0"/>
              </a:rPr>
              <a:t>endl</a:t>
            </a:r>
            <a:r>
              <a:rPr lang="en-US" altLang="he-IL" sz="2400" dirty="0"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567603"/>
              </p:ext>
            </p:extLst>
          </p:nvPr>
        </p:nvGraphicFramePr>
        <p:xfrm>
          <a:off x="2974975" y="4578350"/>
          <a:ext cx="369252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3692160" imgH="2149200" progId="Visio.Drawing.6">
                  <p:embed/>
                </p:oleObj>
              </mc:Choice>
              <mc:Fallback>
                <p:oleObj name="VISIO" r:id="rId4" imgW="3692160" imgH="2149200" progId="Visio.Drawing.6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4578350"/>
                        <a:ext cx="369252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8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/>
              <a:t>בשפת </a:t>
            </a:r>
            <a:r>
              <a:rPr lang="en-US" sz="2800" dirty="0"/>
              <a:t>C++</a:t>
            </a:r>
            <a:r>
              <a:rPr lang="he-IL" sz="2800" dirty="0"/>
              <a:t> יש 3 אלמנטים של </a:t>
            </a:r>
            <a:r>
              <a:rPr lang="en-US" sz="2800" dirty="0"/>
              <a:t>RTTI</a:t>
            </a:r>
            <a:r>
              <a:rPr lang="he-IL" sz="28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 err="1">
                <a:solidFill>
                  <a:srgbClr val="00B050"/>
                </a:solidFill>
              </a:rPr>
              <a:t>dynamic_cast</a:t>
            </a:r>
            <a:r>
              <a:rPr lang="en-US" sz="2800" dirty="0">
                <a:solidFill>
                  <a:srgbClr val="00B050"/>
                </a:solidFill>
              </a:rPr>
              <a:t> operator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  <a:r>
              <a:rPr lang="he-IL" sz="2800" dirty="0" smtClean="0">
                <a:solidFill>
                  <a:srgbClr val="00B050"/>
                </a:solidFill>
              </a:rPr>
              <a:t>  </a:t>
            </a:r>
            <a:r>
              <a:rPr lang="he-IL" sz="5400" b="1" dirty="0" smtClean="0">
                <a:solidFill>
                  <a:srgbClr val="FF0000"/>
                </a:solidFill>
              </a:rPr>
              <a:t>√</a:t>
            </a:r>
            <a:endParaRPr lang="en-US" sz="2800" b="1" dirty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 err="1">
                <a:solidFill>
                  <a:srgbClr val="00B050"/>
                </a:solidFill>
              </a:rPr>
              <a:t>typeid</a:t>
            </a:r>
            <a:r>
              <a:rPr lang="en-US" sz="2800" dirty="0">
                <a:solidFill>
                  <a:srgbClr val="00B050"/>
                </a:solidFill>
              </a:rPr>
              <a:t> operator.</a:t>
            </a:r>
            <a:endParaRPr lang="he-IL" sz="2800" dirty="0">
              <a:solidFill>
                <a:srgbClr val="00B050"/>
              </a:solidFill>
            </a:endParaRP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>
                <a:solidFill>
                  <a:srgbClr val="00B050"/>
                </a:solidFill>
              </a:rPr>
              <a:t>typeinfo</a:t>
            </a:r>
            <a:r>
              <a:rPr lang="en-US" sz="2800" dirty="0">
                <a:solidFill>
                  <a:srgbClr val="00B050"/>
                </a:solidFill>
              </a:rPr>
              <a:t> object.</a:t>
            </a:r>
          </a:p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5163015" y="2854712"/>
            <a:ext cx="3100039" cy="1014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634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B050"/>
                </a:solidFill>
              </a:rPr>
              <a:t>typeid</a:t>
            </a:r>
            <a:r>
              <a:rPr lang="en-US" dirty="0" smtClean="0">
                <a:solidFill>
                  <a:srgbClr val="00B050"/>
                </a:solidFill>
              </a:rPr>
              <a:t> &amp; </a:t>
            </a:r>
            <a:r>
              <a:rPr lang="en-US" dirty="0" err="1" smtClean="0">
                <a:solidFill>
                  <a:srgbClr val="00B050"/>
                </a:solidFill>
              </a:rPr>
              <a:t>type_info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9605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34950" y="1684338"/>
            <a:ext cx="8736013" cy="4899025"/>
          </a:xfrm>
        </p:spPr>
        <p:txBody>
          <a:bodyPr/>
          <a:lstStyle/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en-US" sz="2800" i="1" dirty="0" err="1" smtClean="0">
                <a:solidFill>
                  <a:srgbClr val="FF0000"/>
                </a:solidFill>
              </a:rPr>
              <a:t>typeid</a:t>
            </a:r>
            <a:r>
              <a:rPr lang="en-US" sz="2800" dirty="0" smtClean="0"/>
              <a:t> </a:t>
            </a:r>
            <a:r>
              <a:rPr lang="he-IL" sz="2800" dirty="0" smtClean="0"/>
              <a:t> = מאפשר לנו לבדוק האם שני אובייקטים הם מאותו סוג (מאותה מחלקה בדיוק).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הפונקציה </a:t>
            </a:r>
            <a:r>
              <a:rPr lang="en-US" sz="2800" dirty="0" err="1" smtClean="0">
                <a:solidFill>
                  <a:srgbClr val="FF0000"/>
                </a:solidFill>
              </a:rPr>
              <a:t>typeid</a:t>
            </a:r>
            <a:r>
              <a:rPr lang="he-IL" sz="2800" dirty="0" smtClean="0"/>
              <a:t> מחזירה </a:t>
            </a:r>
            <a:r>
              <a:rPr lang="he-IL" sz="2800" dirty="0" err="1" smtClean="0"/>
              <a:t>רפרנס</a:t>
            </a:r>
            <a:r>
              <a:rPr lang="he-IL" sz="2800" dirty="0" smtClean="0"/>
              <a:t> לאובייקט מסוג </a:t>
            </a:r>
            <a:r>
              <a:rPr lang="en-US" sz="2800" i="1" dirty="0" err="1" smtClean="0">
                <a:solidFill>
                  <a:srgbClr val="FF0000"/>
                </a:solidFill>
              </a:rPr>
              <a:t>type_info</a:t>
            </a:r>
            <a:r>
              <a:rPr lang="he-IL" sz="2800" dirty="0" smtClean="0"/>
              <a:t>(שיש לו </a:t>
            </a:r>
            <a:r>
              <a:rPr lang="en-US" sz="2800" dirty="0" smtClean="0"/>
              <a:t>overloading</a:t>
            </a:r>
            <a:r>
              <a:rPr lang="he-IL" sz="2800" dirty="0" smtClean="0"/>
              <a:t> לאופרטורים == וגם =! 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במידה וקיבל מצביע ל-</a:t>
            </a:r>
            <a:r>
              <a:rPr lang="en-US" sz="2800" dirty="0" smtClean="0"/>
              <a:t>NULL</a:t>
            </a:r>
            <a:r>
              <a:rPr lang="he-IL" sz="2800" dirty="0" smtClean="0"/>
              <a:t> הוא מחזיר </a:t>
            </a:r>
            <a:r>
              <a:rPr lang="en-US" sz="2800" dirty="0" smtClean="0"/>
              <a:t>true / false</a:t>
            </a:r>
            <a:r>
              <a:rPr lang="he-IL" sz="2800" dirty="0" smtClean="0"/>
              <a:t> או חריגה מסוג </a:t>
            </a:r>
            <a:r>
              <a:rPr lang="en-US" sz="2800" dirty="0" err="1" smtClean="0"/>
              <a:t>bad_typeid</a:t>
            </a:r>
            <a:r>
              <a:rPr lang="he-IL" sz="2800" dirty="0" smtClean="0"/>
              <a:t> (נרחיב בהמשך הקורס).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u="sng" dirty="0" smtClean="0"/>
              <a:t>חשוב:</a:t>
            </a:r>
            <a:r>
              <a:rPr lang="he-IL" sz="2800" dirty="0" smtClean="0"/>
              <a:t> המימוש הוא תלוי סביבה! בדרך כלל כולל גם מימוש מתודה </a:t>
            </a:r>
            <a:r>
              <a:rPr lang="en-US" sz="2800" dirty="0" smtClean="0"/>
              <a:t>name()</a:t>
            </a:r>
            <a:r>
              <a:rPr lang="he-IL" sz="2800" dirty="0" smtClean="0"/>
              <a:t>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7C8BB81-F12B-4EFE-935A-05E599A6825F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422400" y="2635250"/>
            <a:ext cx="3517590" cy="45720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 dirty="0" err="1">
                <a:latin typeface="Times New Roman" pitchFamily="18" charset="0"/>
              </a:rPr>
              <a:t>typeid</a:t>
            </a:r>
            <a:r>
              <a:rPr lang="en-US" altLang="he-IL" sz="2400" dirty="0">
                <a:latin typeface="Times New Roman" pitchFamily="18" charset="0"/>
              </a:rPr>
              <a:t>(B) == </a:t>
            </a:r>
            <a:r>
              <a:rPr lang="en-US" altLang="he-IL" sz="2400" dirty="0" err="1">
                <a:latin typeface="Times New Roman" pitchFamily="18" charset="0"/>
              </a:rPr>
              <a:t>typeid</a:t>
            </a:r>
            <a:r>
              <a:rPr lang="en-US" altLang="he-IL" sz="2400" dirty="0">
                <a:latin typeface="Times New Roman" pitchFamily="18" charset="0"/>
              </a:rPr>
              <a:t>(*p6);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93675" y="6427788"/>
            <a:ext cx="213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0">
                <a:solidFill>
                  <a:schemeClr val="bg2"/>
                </a:solidFill>
                <a:latin typeface="Arial" pitchFamily="34" charset="0"/>
              </a:rPr>
              <a:t>Example : rtti2.cpp</a:t>
            </a:r>
          </a:p>
        </p:txBody>
      </p:sp>
    </p:spTree>
    <p:extLst>
      <p:ext uri="{BB962C8B-B14F-4D97-AF65-F5344CB8AC3E}">
        <p14:creationId xmlns:p14="http://schemas.microsoft.com/office/powerpoint/2010/main" val="28621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10531"/>
          </a:xfrm>
        </p:spPr>
        <p:txBody>
          <a:bodyPr/>
          <a:lstStyle/>
          <a:p>
            <a:pPr algn="l" rtl="0"/>
            <a:r>
              <a:rPr lang="en-US" altLang="he-IL" b="1" dirty="0" err="1">
                <a:solidFill>
                  <a:srgbClr val="00B050"/>
                </a:solidFill>
              </a:rPr>
              <a:t>t</a:t>
            </a:r>
            <a:r>
              <a:rPr lang="en-US" altLang="he-IL" b="1" dirty="0" err="1" smtClean="0">
                <a:solidFill>
                  <a:srgbClr val="00B050"/>
                </a:solidFill>
              </a:rPr>
              <a:t>ypeid</a:t>
            </a:r>
            <a:endParaRPr lang="en-US" altLang="he-IL" b="1" dirty="0">
              <a:solidFill>
                <a:srgbClr val="00B05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441" y="1027907"/>
            <a:ext cx="7924800" cy="4800600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he-IL" sz="2400" dirty="0"/>
              <a:t>The function:</a:t>
            </a:r>
            <a:br>
              <a:rPr lang="en-US" altLang="he-IL" sz="2400" dirty="0"/>
            </a:br>
            <a:r>
              <a:rPr lang="en-US" altLang="he-IL" sz="3200" dirty="0"/>
              <a:t>   </a:t>
            </a:r>
            <a:r>
              <a:rPr lang="en-US" altLang="he-IL" sz="2400" dirty="0" err="1">
                <a:latin typeface="Courier New" panose="02070309020205020404" pitchFamily="49" charset="0"/>
              </a:rPr>
              <a:t>const</a:t>
            </a:r>
            <a:r>
              <a:rPr lang="en-US" altLang="he-IL" sz="2400" dirty="0">
                <a:latin typeface="Courier New" panose="02070309020205020404" pitchFamily="49" charset="0"/>
              </a:rPr>
              <a:t> </a:t>
            </a:r>
            <a:r>
              <a:rPr lang="en-US" altLang="he-IL" sz="2400" dirty="0" err="1">
                <a:latin typeface="Courier New" panose="02070309020205020404" pitchFamily="49" charset="0"/>
              </a:rPr>
              <a:t>typeinfo</a:t>
            </a:r>
            <a:r>
              <a:rPr lang="en-US" altLang="he-IL" sz="2400" dirty="0">
                <a:latin typeface="Courier New" panose="02070309020205020404" pitchFamily="49" charset="0"/>
              </a:rPr>
              <a:t> </a:t>
            </a:r>
            <a:r>
              <a:rPr lang="en-US" altLang="he-IL" sz="2400" dirty="0" err="1">
                <a:latin typeface="Courier New" panose="02070309020205020404" pitchFamily="49" charset="0"/>
              </a:rPr>
              <a:t>typeid</a:t>
            </a:r>
            <a:r>
              <a:rPr lang="en-US" altLang="he-IL" sz="2400" dirty="0">
                <a:latin typeface="Courier New" panose="02070309020205020404" pitchFamily="49" charset="0"/>
              </a:rPr>
              <a:t>(</a:t>
            </a:r>
            <a:r>
              <a:rPr lang="en-US" altLang="he-IL" sz="2400" dirty="0" err="1">
                <a:latin typeface="Courier New" panose="02070309020205020404" pitchFamily="49" charset="0"/>
              </a:rPr>
              <a:t>arg</a:t>
            </a:r>
            <a:r>
              <a:rPr lang="en-US" altLang="he-IL" sz="2400" dirty="0" smtClean="0">
                <a:latin typeface="Courier New" panose="02070309020205020404" pitchFamily="49" charset="0"/>
              </a:rPr>
              <a:t>)</a:t>
            </a:r>
            <a:r>
              <a:rPr lang="en-US" altLang="he-IL" sz="2400" dirty="0"/>
              <a:t/>
            </a:r>
            <a:br>
              <a:rPr lang="en-US" altLang="he-IL" sz="2400" dirty="0"/>
            </a:br>
            <a:endParaRPr lang="en-US" altLang="he-IL" sz="2400" dirty="0"/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altLang="he-IL" sz="3200" dirty="0" err="1" smtClean="0">
                <a:solidFill>
                  <a:srgbClr val="00B050"/>
                </a:solidFill>
              </a:rPr>
              <a:t>typeinfo</a:t>
            </a:r>
            <a:r>
              <a:rPr lang="en-US" altLang="he-IL" sz="2400" dirty="0"/>
              <a:t/>
            </a:r>
            <a:br>
              <a:rPr lang="en-US" altLang="he-IL" sz="2400" dirty="0"/>
            </a:br>
            <a:r>
              <a:rPr lang="en-US" altLang="he-IL" sz="2400" dirty="0"/>
              <a:t/>
            </a:r>
            <a:br>
              <a:rPr lang="en-US" altLang="he-IL" sz="2400" dirty="0"/>
            </a:br>
            <a:r>
              <a:rPr lang="en-US" altLang="he-IL" sz="1800" dirty="0">
                <a:latin typeface="Courier New" panose="02070309020205020404" pitchFamily="49" charset="0"/>
              </a:rPr>
              <a:t>class </a:t>
            </a:r>
            <a:r>
              <a:rPr lang="en-US" altLang="he-IL" sz="1800" dirty="0" err="1">
                <a:latin typeface="Courier New" panose="02070309020205020404" pitchFamily="49" charset="0"/>
              </a:rPr>
              <a:t>type_info</a:t>
            </a:r>
            <a:r>
              <a:rPr lang="en-US" altLang="he-IL" sz="1800" dirty="0">
                <a:latin typeface="Courier New" panose="02070309020205020404" pitchFamily="49" charset="0"/>
              </a:rPr>
              <a:t> {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public: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  virtual ~</a:t>
            </a:r>
            <a:r>
              <a:rPr lang="en-US" altLang="he-IL" sz="1800" dirty="0" err="1">
                <a:latin typeface="Courier New" panose="02070309020205020404" pitchFamily="49" charset="0"/>
              </a:rPr>
              <a:t>type_info</a:t>
            </a:r>
            <a:r>
              <a:rPr lang="en-US" altLang="he-IL" sz="1800" dirty="0">
                <a:latin typeface="Courier New" panose="02070309020205020404" pitchFamily="49" charset="0"/>
              </a:rPr>
              <a:t>();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  </a:t>
            </a:r>
            <a:r>
              <a:rPr lang="en-US" altLang="he-IL" sz="1800" dirty="0" err="1">
                <a:latin typeface="Courier New" panose="02070309020205020404" pitchFamily="49" charset="0"/>
              </a:rPr>
              <a:t>int</a:t>
            </a:r>
            <a:r>
              <a:rPr lang="en-US" altLang="he-IL" sz="1800" dirty="0">
                <a:latin typeface="Courier New" panose="02070309020205020404" pitchFamily="49" charset="0"/>
              </a:rPr>
              <a:t> operator==(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 </a:t>
            </a:r>
            <a:r>
              <a:rPr lang="en-US" altLang="he-IL" sz="1800" dirty="0" err="1">
                <a:latin typeface="Courier New" panose="02070309020205020404" pitchFamily="49" charset="0"/>
              </a:rPr>
              <a:t>type_info</a:t>
            </a:r>
            <a:r>
              <a:rPr lang="en-US" altLang="he-IL" sz="1800" dirty="0">
                <a:latin typeface="Courier New" panose="02070309020205020404" pitchFamily="49" charset="0"/>
              </a:rPr>
              <a:t>&amp; </a:t>
            </a:r>
            <a:r>
              <a:rPr lang="en-US" altLang="he-IL" sz="1800" dirty="0" err="1">
                <a:latin typeface="Courier New" panose="02070309020205020404" pitchFamily="49" charset="0"/>
              </a:rPr>
              <a:t>rhs</a:t>
            </a:r>
            <a:r>
              <a:rPr lang="en-US" altLang="he-IL" sz="1800" dirty="0">
                <a:latin typeface="Courier New" panose="02070309020205020404" pitchFamily="49" charset="0"/>
              </a:rPr>
              <a:t>) 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;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  </a:t>
            </a:r>
            <a:r>
              <a:rPr lang="en-US" altLang="he-IL" sz="1800" dirty="0" err="1">
                <a:latin typeface="Courier New" panose="02070309020205020404" pitchFamily="49" charset="0"/>
              </a:rPr>
              <a:t>int</a:t>
            </a:r>
            <a:r>
              <a:rPr lang="en-US" altLang="he-IL" sz="1800" dirty="0">
                <a:latin typeface="Courier New" panose="02070309020205020404" pitchFamily="49" charset="0"/>
              </a:rPr>
              <a:t> operator!=(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 </a:t>
            </a:r>
            <a:r>
              <a:rPr lang="en-US" altLang="he-IL" sz="1800" dirty="0" err="1">
                <a:latin typeface="Courier New" panose="02070309020205020404" pitchFamily="49" charset="0"/>
              </a:rPr>
              <a:t>type_info</a:t>
            </a:r>
            <a:r>
              <a:rPr lang="en-US" altLang="he-IL" sz="1800" dirty="0">
                <a:latin typeface="Courier New" panose="02070309020205020404" pitchFamily="49" charset="0"/>
              </a:rPr>
              <a:t>&amp; </a:t>
            </a:r>
            <a:r>
              <a:rPr lang="en-US" altLang="he-IL" sz="1800" dirty="0" err="1">
                <a:latin typeface="Courier New" panose="02070309020205020404" pitchFamily="49" charset="0"/>
              </a:rPr>
              <a:t>rhs</a:t>
            </a:r>
            <a:r>
              <a:rPr lang="en-US" altLang="he-IL" sz="1800" dirty="0">
                <a:latin typeface="Courier New" panose="02070309020205020404" pitchFamily="49" charset="0"/>
              </a:rPr>
              <a:t>) 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;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  </a:t>
            </a:r>
            <a:r>
              <a:rPr lang="en-US" altLang="he-IL" sz="1800" dirty="0" err="1">
                <a:latin typeface="Courier New" panose="02070309020205020404" pitchFamily="49" charset="0"/>
              </a:rPr>
              <a:t>int</a:t>
            </a:r>
            <a:r>
              <a:rPr lang="en-US" altLang="he-IL" sz="1800" dirty="0">
                <a:latin typeface="Courier New" panose="02070309020205020404" pitchFamily="49" charset="0"/>
              </a:rPr>
              <a:t> before(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 </a:t>
            </a:r>
            <a:r>
              <a:rPr lang="en-US" altLang="he-IL" sz="1800" dirty="0" err="1">
                <a:latin typeface="Courier New" panose="02070309020205020404" pitchFamily="49" charset="0"/>
              </a:rPr>
              <a:t>type_info</a:t>
            </a:r>
            <a:r>
              <a:rPr lang="en-US" altLang="he-IL" sz="1800" dirty="0">
                <a:latin typeface="Courier New" panose="02070309020205020404" pitchFamily="49" charset="0"/>
              </a:rPr>
              <a:t>&amp; </a:t>
            </a:r>
            <a:r>
              <a:rPr lang="en-US" altLang="he-IL" sz="1800" dirty="0" err="1">
                <a:latin typeface="Courier New" panose="02070309020205020404" pitchFamily="49" charset="0"/>
              </a:rPr>
              <a:t>rhs</a:t>
            </a:r>
            <a:r>
              <a:rPr lang="en-US" altLang="he-IL" sz="1800" dirty="0">
                <a:latin typeface="Courier New" panose="02070309020205020404" pitchFamily="49" charset="0"/>
              </a:rPr>
              <a:t>) 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;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  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 char* name() 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;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  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 char* </a:t>
            </a:r>
            <a:r>
              <a:rPr lang="en-US" altLang="he-IL" sz="1800" dirty="0" err="1">
                <a:latin typeface="Courier New" panose="02070309020205020404" pitchFamily="49" charset="0"/>
              </a:rPr>
              <a:t>raw_name</a:t>
            </a:r>
            <a:r>
              <a:rPr lang="en-US" altLang="he-IL" sz="1800" dirty="0">
                <a:latin typeface="Courier New" panose="02070309020205020404" pitchFamily="49" charset="0"/>
              </a:rPr>
              <a:t>() </a:t>
            </a:r>
            <a:r>
              <a:rPr lang="en-US" altLang="he-IL" sz="1800" dirty="0" err="1">
                <a:latin typeface="Courier New" panose="02070309020205020404" pitchFamily="49" charset="0"/>
              </a:rPr>
              <a:t>const</a:t>
            </a:r>
            <a:r>
              <a:rPr lang="en-US" altLang="he-IL" sz="1800" dirty="0">
                <a:latin typeface="Courier New" panose="02070309020205020404" pitchFamily="49" charset="0"/>
              </a:rPr>
              <a:t>;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private: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    ... </a:t>
            </a:r>
            <a:br>
              <a:rPr lang="en-US" altLang="he-IL" sz="1800" dirty="0">
                <a:latin typeface="Courier New" panose="02070309020205020404" pitchFamily="49" charset="0"/>
              </a:rPr>
            </a:br>
            <a:r>
              <a:rPr lang="en-US" altLang="he-IL" sz="1800" dirty="0">
                <a:latin typeface="Courier New" panose="02070309020205020404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9762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33714"/>
            <a:ext cx="8540750" cy="4865461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פולימורפיזם – רב צורתיות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האפשרות לעבוד עם הממשק המשותף לכל הצאצאים ולהפעיל את המתודות של הבן הספציפי.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מתודה וירטואלית – ההבדל הוא בזמן קישור!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טבלה וירטואלית תנאים בשביל שפולימורפיזם יעבוד (3 תנאים):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Upcasting</a:t>
            </a:r>
            <a:r>
              <a:rPr lang="he-IL" dirty="0"/>
              <a:t> – מצביע או </a:t>
            </a:r>
            <a:r>
              <a:rPr lang="he-IL" dirty="0" err="1"/>
              <a:t>רפרנס</a:t>
            </a:r>
            <a:r>
              <a:rPr lang="he-IL" dirty="0"/>
              <a:t> מסוג אב שמצביע לצאצא.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e-IL" dirty="0"/>
              <a:t>המתודה מוגדרת כ-</a:t>
            </a:r>
            <a:r>
              <a:rPr lang="en-US" dirty="0"/>
              <a:t>virtual</a:t>
            </a:r>
            <a:r>
              <a:rPr lang="he-IL" dirty="0"/>
              <a:t> במחלקת הבסיס!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e-IL" dirty="0"/>
              <a:t>לצאצא יש מימוש אחר למתודה (שלו, או של אב שלו שגם משמש כצאצא של מחלקת הבסיס</a:t>
            </a:r>
            <a:r>
              <a:rPr lang="he-IL" dirty="0" smtClean="0"/>
              <a:t>).</a:t>
            </a:r>
            <a:endParaRPr lang="he-IL" sz="2100" dirty="0" smtClean="0"/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מדוע זה אופציה?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en-US" sz="2400" dirty="0" smtClean="0"/>
              <a:t>Virtual vs slicing</a:t>
            </a:r>
            <a:endParaRPr lang="he-IL" sz="2400" dirty="0" smtClean="0"/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מחלקות אבסטרקטיות ופונקציות (מתודות) טהורות.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endParaRPr lang="he-IL" sz="2400" dirty="0" smtClean="0"/>
          </a:p>
          <a:p>
            <a:pPr lvl="1" algn="just" rtl="1">
              <a:buFont typeface="Wingdings" panose="05000000000000000000" pitchFamily="2" charset="2"/>
              <a:buChar char="v"/>
            </a:pPr>
            <a:endParaRPr lang="he-IL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B7857-050C-4A16-9469-0C606B403921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55563"/>
            <a:ext cx="8401050" cy="588962"/>
          </a:xfrm>
        </p:spPr>
        <p:txBody>
          <a:bodyPr>
            <a:normAutofit/>
          </a:bodyPr>
          <a:lstStyle/>
          <a:p>
            <a:pPr>
              <a:lnSpc>
                <a:spcPct val="97000"/>
              </a:lnSpc>
              <a:tabLst>
                <a:tab pos="3762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he-IL" dirty="0" smtClean="0"/>
              <a:t>תזכורת...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462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he-IL" dirty="0">
                <a:solidFill>
                  <a:srgbClr val="FF0000"/>
                </a:solidFill>
              </a:rPr>
              <a:t>Examples</a:t>
            </a:r>
            <a:r>
              <a:rPr lang="en-US" altLang="he-IL" dirty="0"/>
              <a:t> of </a:t>
            </a:r>
            <a:r>
              <a:rPr lang="en-US" altLang="he-IL" dirty="0" err="1"/>
              <a:t>typeid</a:t>
            </a:r>
            <a:r>
              <a:rPr lang="en-US" altLang="he-IL" dirty="0"/>
              <a:t>() use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400" dirty="0">
                <a:latin typeface="Courier New" panose="02070309020205020404" pitchFamily="49" charset="0"/>
              </a:rPr>
              <a:t>class foo { … };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 err="1">
                <a:latin typeface="Courier New" panose="02070309020205020404" pitchFamily="49" charset="0"/>
              </a:rPr>
              <a:t>typeid</a:t>
            </a:r>
            <a:r>
              <a:rPr lang="en-US" altLang="he-IL" sz="2400" dirty="0">
                <a:latin typeface="Courier New" panose="02070309020205020404" pitchFamily="49" charset="0"/>
              </a:rPr>
              <a:t>(foo).name</a:t>
            </a:r>
            <a:r>
              <a:rPr lang="en-US" altLang="he-IL" sz="2400" dirty="0" smtClean="0">
                <a:latin typeface="Courier New" panose="02070309020205020404" pitchFamily="49" charset="0"/>
              </a:rPr>
              <a:t>()// </a:t>
            </a:r>
            <a:r>
              <a:rPr lang="en-US" altLang="he-IL" sz="2400" dirty="0"/>
              <a:t>returns</a:t>
            </a:r>
            <a:r>
              <a:rPr lang="en-US" altLang="he-IL" sz="2400" dirty="0">
                <a:latin typeface="Courier New" panose="02070309020205020404" pitchFamily="49" charset="0"/>
              </a:rPr>
              <a:t> “foo”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endParaRPr lang="en-US" altLang="he-IL" sz="2400" dirty="0"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altLang="he-IL" sz="2400" dirty="0">
                <a:latin typeface="Courier New" panose="02070309020205020404" pitchFamily="49" charset="0"/>
              </a:rPr>
              <a:t>foo *</a:t>
            </a:r>
            <a:r>
              <a:rPr lang="en-US" altLang="he-IL" sz="2400" dirty="0" err="1">
                <a:latin typeface="Courier New" panose="02070309020205020404" pitchFamily="49" charset="0"/>
              </a:rPr>
              <a:t>ptr</a:t>
            </a:r>
            <a:r>
              <a:rPr lang="en-US" altLang="he-IL" sz="2400" dirty="0">
                <a:latin typeface="Courier New" panose="02070309020205020404" pitchFamily="49" charset="0"/>
              </a:rPr>
              <a:t>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 err="1">
                <a:latin typeface="Courier New" panose="02070309020205020404" pitchFamily="49" charset="0"/>
              </a:rPr>
              <a:t>typeid</a:t>
            </a:r>
            <a:r>
              <a:rPr lang="en-US" altLang="he-IL" sz="2400" dirty="0">
                <a:latin typeface="Courier New" panose="02070309020205020404" pitchFamily="49" charset="0"/>
              </a:rPr>
              <a:t>(</a:t>
            </a:r>
            <a:r>
              <a:rPr lang="en-US" altLang="he-IL" sz="2400" dirty="0" err="1">
                <a:latin typeface="Courier New" panose="02070309020205020404" pitchFamily="49" charset="0"/>
              </a:rPr>
              <a:t>ptr</a:t>
            </a:r>
            <a:r>
              <a:rPr lang="en-US" altLang="he-IL" sz="2400" dirty="0">
                <a:latin typeface="Courier New" panose="02070309020205020404" pitchFamily="49" charset="0"/>
              </a:rPr>
              <a:t>).name</a:t>
            </a:r>
            <a:r>
              <a:rPr lang="en-US" altLang="he-IL" sz="2400" dirty="0" smtClean="0">
                <a:latin typeface="Courier New" panose="02070309020205020404" pitchFamily="49" charset="0"/>
              </a:rPr>
              <a:t>()// </a:t>
            </a:r>
            <a:r>
              <a:rPr lang="en-US" altLang="he-IL" sz="2400" dirty="0"/>
              <a:t>returns</a:t>
            </a:r>
            <a:r>
              <a:rPr lang="en-US" altLang="he-IL" sz="2400" dirty="0">
                <a:latin typeface="Courier New" panose="02070309020205020404" pitchFamily="49" charset="0"/>
              </a:rPr>
              <a:t> “foo*”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 err="1">
                <a:latin typeface="Courier New" panose="02070309020205020404" pitchFamily="49" charset="0"/>
              </a:rPr>
              <a:t>typeid</a:t>
            </a:r>
            <a:r>
              <a:rPr lang="en-US" altLang="he-IL" sz="2400" dirty="0">
                <a:latin typeface="Courier New" panose="02070309020205020404" pitchFamily="49" charset="0"/>
              </a:rPr>
              <a:t>(*</a:t>
            </a:r>
            <a:r>
              <a:rPr lang="en-US" altLang="he-IL" sz="2400" dirty="0" err="1">
                <a:latin typeface="Courier New" panose="02070309020205020404" pitchFamily="49" charset="0"/>
              </a:rPr>
              <a:t>ptr</a:t>
            </a:r>
            <a:r>
              <a:rPr lang="en-US" altLang="he-IL" sz="2400" dirty="0">
                <a:latin typeface="Courier New" panose="02070309020205020404" pitchFamily="49" charset="0"/>
              </a:rPr>
              <a:t>).name</a:t>
            </a:r>
            <a:r>
              <a:rPr lang="en-US" altLang="he-IL" sz="2400" dirty="0" smtClean="0">
                <a:latin typeface="Courier New" panose="02070309020205020404" pitchFamily="49" charset="0"/>
              </a:rPr>
              <a:t>()// </a:t>
            </a:r>
            <a:r>
              <a:rPr lang="en-US" altLang="he-IL" sz="2400" dirty="0"/>
              <a:t>returns</a:t>
            </a:r>
            <a:r>
              <a:rPr lang="en-US" altLang="he-IL" sz="2400" dirty="0">
                <a:latin typeface="Courier New" panose="02070309020205020404" pitchFamily="49" charset="0"/>
              </a:rPr>
              <a:t> “foo”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endParaRPr lang="en-US" altLang="he-IL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325"/>
            <a:ext cx="9144000" cy="567058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841" y="1974187"/>
            <a:ext cx="119062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מלבן 5"/>
          <p:cNvSpPr/>
          <p:nvPr/>
        </p:nvSpPr>
        <p:spPr>
          <a:xfrm>
            <a:off x="5071842" y="4203431"/>
            <a:ext cx="2399476" cy="669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6809679" y="4873082"/>
            <a:ext cx="2155901" cy="234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0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347" y="242596"/>
            <a:ext cx="8077200" cy="4303713"/>
          </a:xfrm>
        </p:spPr>
        <p:txBody>
          <a:bodyPr>
            <a:noAutofit/>
          </a:bodyPr>
          <a:lstStyle/>
          <a:p>
            <a:pPr algn="l" rtl="0">
              <a:buFont typeface="Symbol" panose="05050102010706020507" pitchFamily="18" charset="2"/>
              <a:buNone/>
            </a:pPr>
            <a:r>
              <a:rPr lang="en-US" altLang="he-IL" sz="3200" dirty="0"/>
              <a:t/>
            </a:r>
            <a:br>
              <a:rPr lang="en-US" altLang="he-IL" sz="3200" dirty="0"/>
            </a:br>
            <a:r>
              <a:rPr lang="en-US" altLang="he-IL" sz="3200" dirty="0"/>
              <a:t/>
            </a:r>
            <a:br>
              <a:rPr lang="en-US" altLang="he-IL" sz="3200" dirty="0"/>
            </a:br>
            <a:r>
              <a:rPr lang="en-US" altLang="he-IL" sz="3200" dirty="0"/>
              <a:t/>
            </a:r>
            <a:br>
              <a:rPr lang="en-US" altLang="he-IL" sz="3200" dirty="0"/>
            </a:br>
            <a:r>
              <a:rPr lang="en-US" altLang="he-IL" sz="3200" dirty="0"/>
              <a:t/>
            </a:r>
            <a:br>
              <a:rPr lang="en-US" altLang="he-IL" sz="3200" dirty="0"/>
            </a:br>
            <a:endParaRPr lang="en-US" altLang="he-IL" sz="3200" dirty="0"/>
          </a:p>
          <a:p>
            <a:pPr algn="l" rtl="0">
              <a:buFont typeface="Symbol" panose="05050102010706020507" pitchFamily="18" charset="2"/>
              <a:buNone/>
            </a:pPr>
            <a:endParaRPr lang="en-US" altLang="he-IL" sz="3200" dirty="0"/>
          </a:p>
          <a:p>
            <a:pPr marL="0" indent="0" algn="l" rtl="0">
              <a:buNone/>
            </a:pPr>
            <a:r>
              <a:rPr lang="en-US" altLang="he-IL" sz="2400" dirty="0">
                <a:latin typeface="Courier New" panose="02070309020205020404" pitchFamily="49" charset="0"/>
              </a:rPr>
              <a:t>Shape *</a:t>
            </a:r>
            <a:r>
              <a:rPr lang="en-US" altLang="he-IL" sz="2400" dirty="0" err="1">
                <a:latin typeface="Courier New" panose="02070309020205020404" pitchFamily="49" charset="0"/>
              </a:rPr>
              <a:t>sp</a:t>
            </a:r>
            <a:r>
              <a:rPr lang="en-US" altLang="he-IL" sz="2400" dirty="0">
                <a:latin typeface="Courier New" panose="02070309020205020404" pitchFamily="49" charset="0"/>
              </a:rPr>
              <a:t> = new circle;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>
                <a:latin typeface="Courier New" panose="02070309020205020404" pitchFamily="49" charset="0"/>
              </a:rPr>
              <a:t/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 err="1">
                <a:latin typeface="Courier New" panose="02070309020205020404" pitchFamily="49" charset="0"/>
              </a:rPr>
              <a:t>typeid</a:t>
            </a:r>
            <a:r>
              <a:rPr lang="en-US" altLang="he-IL" sz="2400" dirty="0">
                <a:latin typeface="Courier New" panose="02070309020205020404" pitchFamily="49" charset="0"/>
              </a:rPr>
              <a:t>(shape) == </a:t>
            </a:r>
            <a:r>
              <a:rPr lang="en-US" altLang="he-IL" sz="2400" dirty="0" err="1">
                <a:latin typeface="Courier New" panose="02070309020205020404" pitchFamily="49" charset="0"/>
              </a:rPr>
              <a:t>typeid</a:t>
            </a:r>
            <a:r>
              <a:rPr lang="en-US" altLang="he-IL" sz="2400" dirty="0">
                <a:latin typeface="Courier New" panose="02070309020205020404" pitchFamily="49" charset="0"/>
              </a:rPr>
              <a:t>(*</a:t>
            </a:r>
            <a:r>
              <a:rPr lang="en-US" altLang="he-IL" sz="2400" dirty="0" err="1" smtClean="0">
                <a:latin typeface="Courier New" panose="02070309020205020404" pitchFamily="49" charset="0"/>
              </a:rPr>
              <a:t>sp</a:t>
            </a:r>
            <a:r>
              <a:rPr lang="en-US" altLang="he-IL" sz="2400" dirty="0" smtClean="0"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altLang="he-IL" sz="2400" dirty="0" err="1" smtClean="0">
                <a:latin typeface="Courier New" panose="02070309020205020404" pitchFamily="49" charset="0"/>
              </a:rPr>
              <a:t>typeid</a:t>
            </a:r>
            <a:r>
              <a:rPr lang="en-US" altLang="he-IL" sz="2400" dirty="0" smtClean="0">
                <a:latin typeface="Courier New" panose="02070309020205020404" pitchFamily="49" charset="0"/>
              </a:rPr>
              <a:t>(</a:t>
            </a:r>
            <a:r>
              <a:rPr lang="en-US" altLang="he-IL" sz="2400" dirty="0" err="1" smtClean="0">
                <a:latin typeface="Courier New" panose="02070309020205020404" pitchFamily="49" charset="0"/>
              </a:rPr>
              <a:t>sp</a:t>
            </a:r>
            <a:r>
              <a:rPr lang="en-US" altLang="he-IL" sz="2400" dirty="0">
                <a:latin typeface="Courier New" panose="02070309020205020404" pitchFamily="49" charset="0"/>
              </a:rPr>
              <a:t>).name()		</a:t>
            </a:r>
            <a:br>
              <a:rPr lang="en-US" altLang="he-IL" sz="2400" dirty="0">
                <a:latin typeface="Courier New" panose="02070309020205020404" pitchFamily="49" charset="0"/>
              </a:rPr>
            </a:br>
            <a:r>
              <a:rPr lang="en-US" altLang="he-IL" sz="2400" dirty="0" err="1">
                <a:latin typeface="Courier New" panose="02070309020205020404" pitchFamily="49" charset="0"/>
              </a:rPr>
              <a:t>typeid</a:t>
            </a:r>
            <a:r>
              <a:rPr lang="en-US" altLang="he-IL" sz="2400" dirty="0">
                <a:latin typeface="Courier New" panose="02070309020205020404" pitchFamily="49" charset="0"/>
              </a:rPr>
              <a:t>(*</a:t>
            </a:r>
            <a:r>
              <a:rPr lang="en-US" altLang="he-IL" sz="2400" dirty="0" err="1">
                <a:latin typeface="Courier New" panose="02070309020205020404" pitchFamily="49" charset="0"/>
              </a:rPr>
              <a:t>sp</a:t>
            </a:r>
            <a:r>
              <a:rPr lang="en-US" altLang="he-IL" sz="2400" dirty="0">
                <a:latin typeface="Courier New" panose="02070309020205020404" pitchFamily="49" charset="0"/>
              </a:rPr>
              <a:t>).name()		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743200" y="762000"/>
          <a:ext cx="369252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3692160" imgH="2149200" progId="Visio.Drawing.6">
                  <p:embed/>
                </p:oleObj>
              </mc:Choice>
              <mc:Fallback>
                <p:oleObj name="VISIO" r:id="rId4" imgW="3692160" imgH="2149200" progId="Visio.Drawing.6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369252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מלבן 1"/>
          <p:cNvSpPr/>
          <p:nvPr/>
        </p:nvSpPr>
        <p:spPr>
          <a:xfrm>
            <a:off x="6279503" y="36843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he-IL" smtClean="0">
                <a:latin typeface="Courier New" panose="02070309020205020404" pitchFamily="49" charset="0"/>
              </a:rPr>
              <a:t>returns false</a:t>
            </a:r>
            <a:br>
              <a:rPr lang="en-US" altLang="he-IL" smtClean="0">
                <a:latin typeface="Courier New" panose="02070309020205020404" pitchFamily="49" charset="0"/>
              </a:rPr>
            </a:b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4351516" y="420795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>
                <a:latin typeface="Courier New" panose="02070309020205020404" pitchFamily="49" charset="0"/>
              </a:rPr>
              <a:t>returns “circle*”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5240526" y="454630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>
                <a:latin typeface="Courier New" panose="02070309020205020404" pitchFamily="49" charset="0"/>
              </a:rPr>
              <a:t>returns “circle”</a:t>
            </a:r>
          </a:p>
        </p:txBody>
      </p:sp>
    </p:spTree>
    <p:extLst>
      <p:ext uri="{BB962C8B-B14F-4D97-AF65-F5344CB8AC3E}">
        <p14:creationId xmlns:p14="http://schemas.microsoft.com/office/powerpoint/2010/main" val="30612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5" y="683141"/>
            <a:ext cx="4317594" cy="527834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176" y="2707950"/>
            <a:ext cx="1362075" cy="1228725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4946244" y="3322313"/>
            <a:ext cx="1901123" cy="3352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21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6" y="78747"/>
            <a:ext cx="6362700" cy="665797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34" y="2569314"/>
            <a:ext cx="4305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0178" y="-53051"/>
            <a:ext cx="7886700" cy="1325563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49" y="312654"/>
            <a:ext cx="4549142" cy="613012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84" y="2647508"/>
            <a:ext cx="2467898" cy="5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7CBEC-83BF-4264-9C92-0C69F3D070CD}" type="slidenum">
              <a:rPr lang="en-US" altLang="he-IL"/>
              <a:pPr/>
              <a:t>26</a:t>
            </a:fld>
            <a:endParaRPr lang="en-US" altLang="he-IL"/>
          </a:p>
        </p:txBody>
      </p:sp>
      <p:graphicFrame>
        <p:nvGraphicFramePr>
          <p:cNvPr id="1268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84398"/>
              </p:ext>
            </p:extLst>
          </p:nvPr>
        </p:nvGraphicFramePr>
        <p:xfrm>
          <a:off x="0" y="-304800"/>
          <a:ext cx="9277194" cy="793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7078146" imgH="6056450" progId="Word.Document.8">
                  <p:embed/>
                </p:oleObj>
              </mc:Choice>
              <mc:Fallback>
                <p:oleObj name="Document" r:id="rId3" imgW="7078146" imgH="6056450" progId="Word.Document.8">
                  <p:embed/>
                  <p:pic>
                    <p:nvPicPr>
                      <p:cNvPr id="12687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4800"/>
                        <a:ext cx="9277194" cy="793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A2400-BC75-453C-A43B-2F7B8D3F583E}" type="slidenum">
              <a:rPr lang="en-US" altLang="he-IL"/>
              <a:pPr/>
              <a:t>27</a:t>
            </a:fld>
            <a:endParaRPr lang="en-US" alt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t="10252" b="60242"/>
          <a:stretch/>
        </p:blipFill>
        <p:spPr>
          <a:xfrm>
            <a:off x="0" y="4225730"/>
            <a:ext cx="8053313" cy="213062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t="19656" b="48021"/>
          <a:stretch/>
        </p:blipFill>
        <p:spPr>
          <a:xfrm>
            <a:off x="0" y="477791"/>
            <a:ext cx="8059107" cy="208280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 rotWithShape="1">
          <a:blip r:embed="rId4"/>
          <a:srcRect t="60446" b="24191"/>
          <a:stretch/>
        </p:blipFill>
        <p:spPr>
          <a:xfrm>
            <a:off x="-27622" y="2503251"/>
            <a:ext cx="8059107" cy="989965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2"/>
          <a:srcRect t="43292" b="50130"/>
          <a:stretch/>
        </p:blipFill>
        <p:spPr>
          <a:xfrm>
            <a:off x="0" y="6356351"/>
            <a:ext cx="8053313" cy="474996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4"/>
          <a:srcRect t="85049"/>
          <a:stretch/>
        </p:blipFill>
        <p:spPr>
          <a:xfrm>
            <a:off x="-16708" y="3493216"/>
            <a:ext cx="8059107" cy="963412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5"/>
          <a:srcRect l="-727" t="7841" r="727" b="88829"/>
          <a:stretch/>
        </p:blipFill>
        <p:spPr>
          <a:xfrm>
            <a:off x="-107079" y="263822"/>
            <a:ext cx="8777532" cy="233916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6"/>
          <a:srcRect r="55628" b="81957"/>
          <a:stretch/>
        </p:blipFill>
        <p:spPr>
          <a:xfrm>
            <a:off x="5253126" y="32038"/>
            <a:ext cx="3444949" cy="97897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/>
          <a:srcRect l="274" t="20121" r="51080" b="61836"/>
          <a:stretch/>
        </p:blipFill>
        <p:spPr>
          <a:xfrm>
            <a:off x="5253126" y="1063912"/>
            <a:ext cx="3615070" cy="937062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6"/>
          <a:srcRect l="1240" t="35311" r="43773" b="46646"/>
          <a:stretch/>
        </p:blipFill>
        <p:spPr>
          <a:xfrm>
            <a:off x="5157581" y="2046274"/>
            <a:ext cx="3806160" cy="872812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6"/>
          <a:srcRect l="778" t="53554" r="21338" b="24791"/>
          <a:stretch/>
        </p:blipFill>
        <p:spPr>
          <a:xfrm>
            <a:off x="3572700" y="2973347"/>
            <a:ext cx="5391041" cy="10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ציין מיקום של מספר שקופית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37BE-3419-4140-BCF9-C095E96B0A43}" type="slidenum">
              <a:rPr lang="en-US" altLang="he-IL"/>
              <a:pPr/>
              <a:t>28</a:t>
            </a:fld>
            <a:endParaRPr lang="en-US" alt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931" t="76633" r="21184" b="1712"/>
          <a:stretch/>
        </p:blipFill>
        <p:spPr>
          <a:xfrm>
            <a:off x="1000456" y="3774631"/>
            <a:ext cx="7605504" cy="1477852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t="53604"/>
          <a:stretch/>
        </p:blipFill>
        <p:spPr>
          <a:xfrm>
            <a:off x="322059" y="296621"/>
            <a:ext cx="8053313" cy="33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cast vs. </a:t>
            </a:r>
            <a:r>
              <a:rPr lang="en-US" dirty="0" err="1" smtClean="0"/>
              <a:t>typeid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עם המרות דינמיות יכולנו לרדת עד כמה שרצינו בעץ ההורשה.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אם היו לנו מספר רמות – יכולנו לרדת קצת אבל עדיין להישאר ב-</a:t>
            </a:r>
            <a:r>
              <a:rPr lang="en-US" sz="2400" dirty="0" err="1" smtClean="0"/>
              <a:t>upcasting</a:t>
            </a:r>
            <a:r>
              <a:rPr lang="he-IL" sz="2400" dirty="0" smtClean="0"/>
              <a:t> ביחס לאובייקט, או לרדת ממש לרמת האובייקט.</a:t>
            </a:r>
            <a:endParaRPr lang="he-IL" sz="2400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עם </a:t>
            </a:r>
            <a:r>
              <a:rPr lang="en-US" sz="2800" dirty="0" err="1" smtClean="0"/>
              <a:t>typeid</a:t>
            </a:r>
            <a:r>
              <a:rPr lang="he-IL" sz="2800" dirty="0" smtClean="0"/>
              <a:t> אנו משווים מחלקות ממש – ולכן אנו חייבים לעבוד בדיוק עם המחלקה מסוג האובייקט.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מחלקת  בסיס היא מחלקה אחרת(!) מהמחלקה הנגזרת, ולכן, גם אם נרד קצת בעץ ההורשה אך לא לגמרי – אנו עדיין </a:t>
            </a:r>
            <a:r>
              <a:rPr lang="he-IL" sz="2400" b="1" dirty="0" smtClean="0"/>
              <a:t>לא</a:t>
            </a:r>
            <a:r>
              <a:rPr lang="he-IL" sz="2400" dirty="0" smtClean="0"/>
              <a:t> תואמים את המחלקה שלנו!</a:t>
            </a:r>
            <a:endParaRPr lang="he-IL" sz="2400" b="1" dirty="0" smtClean="0"/>
          </a:p>
          <a:p>
            <a:pPr algn="just" rtl="1">
              <a:buFont typeface="Wingdings" panose="05000000000000000000" pitchFamily="2" charset="2"/>
              <a:buChar char="v"/>
            </a:pP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55563"/>
            <a:ext cx="8401050" cy="588962"/>
          </a:xfrm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3762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Binding Time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109538" y="557213"/>
            <a:ext cx="8802687" cy="6227762"/>
          </a:xfrm>
        </p:spPr>
        <p:txBody>
          <a:bodyPr/>
          <a:lstStyle/>
          <a:p>
            <a:pPr algn="l" rtl="0">
              <a:lnSpc>
                <a:spcPct val="70000"/>
              </a:lnSpc>
              <a:spcBef>
                <a:spcPts val="6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b="0" dirty="0" smtClean="0"/>
              <a:t/>
            </a:r>
            <a:br>
              <a:rPr lang="en-GB" altLang="he-IL" b="0" dirty="0" smtClean="0"/>
            </a:br>
            <a:r>
              <a:rPr lang="en-GB" altLang="he-IL" b="0" dirty="0" smtClean="0"/>
              <a:t/>
            </a:r>
            <a:br>
              <a:rPr lang="en-GB" altLang="he-IL" b="0" dirty="0" smtClean="0"/>
            </a:br>
            <a:r>
              <a:rPr lang="en-GB" altLang="he-IL" b="0" dirty="0" smtClean="0"/>
              <a:t/>
            </a:r>
            <a:br>
              <a:rPr lang="en-GB" altLang="he-IL" b="0" dirty="0" smtClean="0"/>
            </a:br>
            <a:endParaRPr lang="en-GB" altLang="he-IL" b="0" dirty="0" smtClean="0"/>
          </a:p>
          <a:p>
            <a:pPr algn="l" rtl="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b="0" i="1" dirty="0" smtClean="0"/>
              <a:t>The same entity may refer to objects of different classes, each of which has a different implementation of the same method</a:t>
            </a:r>
          </a:p>
          <a:p>
            <a:pPr marL="757238" lvl="1" indent="0" algn="l" rtl="0">
              <a:lnSpc>
                <a:spcPct val="80000"/>
              </a:lnSpc>
              <a:spcBef>
                <a:spcPts val="500"/>
              </a:spcBef>
              <a:buSzPct val="100000"/>
              <a:buFont typeface="ZapfDingbats BT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b="0" dirty="0" smtClean="0"/>
              <a:t>More generally, binding time is the time when an attribute of some portion of a program, or the meaning of a particular construct is determined</a:t>
            </a:r>
          </a:p>
          <a:p>
            <a:pPr marL="1239838" lvl="2" indent="-290513" algn="l" rtl="0">
              <a:lnSpc>
                <a:spcPct val="8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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dirty="0" smtClean="0"/>
              <a:t>Compile Time</a:t>
            </a:r>
          </a:p>
          <a:p>
            <a:pPr marL="1239838" lvl="2" indent="-290513" algn="l" rtl="0">
              <a:lnSpc>
                <a:spcPct val="8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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dirty="0" smtClean="0"/>
              <a:t>Link Time</a:t>
            </a:r>
          </a:p>
          <a:p>
            <a:pPr marL="1239838" lvl="2" indent="-290513" algn="l" rtl="0">
              <a:lnSpc>
                <a:spcPct val="8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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dirty="0" smtClean="0"/>
              <a:t>Execution Time:</a:t>
            </a:r>
          </a:p>
          <a:p>
            <a:pPr marL="1601788" lvl="3" algn="l" rtl="0">
              <a:lnSpc>
                <a:spcPct val="80000"/>
              </a:lnSpc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1800" dirty="0" smtClean="0"/>
              <a:t> Program </a:t>
            </a:r>
            <a:r>
              <a:rPr lang="en-GB" altLang="he-IL" sz="1800" dirty="0" err="1" smtClean="0"/>
              <a:t>Init</a:t>
            </a:r>
            <a:endParaRPr lang="en-GB" altLang="he-IL" sz="1800" dirty="0" smtClean="0"/>
          </a:p>
          <a:p>
            <a:pPr marL="1601788" lvl="3" algn="l" rtl="0">
              <a:lnSpc>
                <a:spcPct val="80000"/>
              </a:lnSpc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1800" dirty="0" smtClean="0"/>
              <a:t> Procedure/function begin</a:t>
            </a:r>
          </a:p>
          <a:p>
            <a:pPr marL="1601788" lvl="3" algn="l" rtl="0">
              <a:lnSpc>
                <a:spcPct val="80000"/>
              </a:lnSpc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1800" dirty="0" smtClean="0"/>
              <a:t> Statement Execution</a:t>
            </a:r>
          </a:p>
          <a:p>
            <a:pPr algn="l" rtl="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dirty="0" smtClean="0"/>
              <a:t>Static Binding (AKA Early Binding)</a:t>
            </a:r>
            <a:r>
              <a:rPr lang="en-GB" altLang="he-IL" b="0" dirty="0" smtClean="0"/>
              <a:t>: the compiler uses the type of </a:t>
            </a:r>
            <a:r>
              <a:rPr lang="en-GB" altLang="he-IL" b="0" u="sng" dirty="0" smtClean="0"/>
              <a:t>variables</a:t>
            </a:r>
            <a:r>
              <a:rPr lang="en-GB" altLang="he-IL" b="0" dirty="0" smtClean="0"/>
              <a:t> to do the binding at a compile (link) time</a:t>
            </a:r>
          </a:p>
          <a:p>
            <a:pPr algn="l" rtl="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dirty="0" smtClean="0"/>
              <a:t>Dynamic Binding (AKA Late Binding): </a:t>
            </a:r>
            <a:r>
              <a:rPr lang="en-GB" altLang="he-IL" b="0" dirty="0" smtClean="0"/>
              <a:t>the decision is made at run time based on the type of the actual </a:t>
            </a:r>
            <a:r>
              <a:rPr lang="en-GB" altLang="he-IL" b="0" u="sng" dirty="0" smtClean="0"/>
              <a:t>values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67544" y="674413"/>
            <a:ext cx="7241752" cy="661598"/>
          </a:xfrm>
          <a:prstGeom prst="rect">
            <a:avLst/>
          </a:prstGeom>
          <a:solidFill>
            <a:srgbClr val="FCFEB9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square" lIns="114480" tIns="190440" rIns="114480" bIns="190440" anchor="ctr" anchorCtr="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he-I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Polymorphism + Overriding = Binding Question</a:t>
            </a:r>
          </a:p>
        </p:txBody>
      </p:sp>
    </p:spTree>
    <p:extLst>
      <p:ext uri="{BB962C8B-B14F-4D97-AF65-F5344CB8AC3E}">
        <p14:creationId xmlns:p14="http://schemas.microsoft.com/office/powerpoint/2010/main" val="3315329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15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685800" rtl="1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fld id="{172F89D6-4311-42A8-988D-2438C7832CC5}" type="slidenum">
              <a:rPr lang="he-IL" altLang="he-IL" sz="750" b="0">
                <a:solidFill>
                  <a:prstClr val="black"/>
                </a:solidFill>
                <a:latin typeface="Arial" panose="020B0604020202020204" pitchFamily="34" charset="0"/>
              </a:rPr>
              <a:pPr defTabSz="685800" rtl="1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None/>
              </a:pPr>
              <a:t>30</a:t>
            </a:fld>
            <a:endParaRPr lang="en-US" altLang="he-IL" sz="750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24676" name="Rectangle 4"/>
          <p:cNvSpPr>
            <a:spLocks noRot="1" noChangeArrowheads="1"/>
          </p:cNvSpPr>
          <p:nvPr/>
        </p:nvSpPr>
        <p:spPr bwMode="auto">
          <a:xfrm>
            <a:off x="0" y="0"/>
            <a:ext cx="4494832" cy="4561367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Grand{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hold;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Grand(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h=0):hold(h){}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virtual void Speak()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"I am a grand class!\n";}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virtual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Value()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{return hold;}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Superb: public Grand{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Superb(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h=0) : Grand(h){}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void Speak()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"I am a superb class!!\n";}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virtual void Say()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"I hold the superb value of " &lt;&lt; Value() &lt;&lt; "!\n";}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Rectangle 2"/>
          <p:cNvSpPr>
            <a:spLocks noRot="1" noChangeArrowheads="1"/>
          </p:cNvSpPr>
          <p:nvPr/>
        </p:nvSpPr>
        <p:spPr bwMode="auto">
          <a:xfrm>
            <a:off x="4494832" y="0"/>
            <a:ext cx="4649168" cy="4561367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Magnificent: public Superb{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Magnificent(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h=0, char c='A') : Superb(h),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(c) {}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void Speak()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"I am a magnificent class!!!\n";}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void Say()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"I hold the character " &lt;&lt; 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"and the integer " &lt;&lt; Value() &lt;&lt; "!\n";}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Grand 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GetOne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Grand * p;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switch(rand() % 3){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case 0:  p = new Grand(rand() % 100);       break;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case 1:  p = new Superb(rand() % 100);      break;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case 2:  p = new Magnificent(rand() % 100, 'A' + rand() % 26);      break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lang="en-US" sz="15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return p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0" y="4561367"/>
            <a:ext cx="5888831" cy="1424763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typeinfo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main(){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srand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(time(0));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Grand *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Superb *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6" name="Rectangle 2"/>
          <p:cNvSpPr>
            <a:spLocks noRot="1" noChangeArrowheads="1"/>
          </p:cNvSpPr>
          <p:nvPr/>
        </p:nvSpPr>
        <p:spPr bwMode="auto">
          <a:xfrm>
            <a:off x="3255169" y="4561367"/>
            <a:ext cx="5888831" cy="2296633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=0 ;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&lt;5;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GetOne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"Now processing type " &lt;&lt;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).name() &lt;&lt; ".\n";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-&gt;Speak();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dynamic_cast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&lt;Superb *&gt;(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1500" b="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&gt;Say();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(Magnificent) == 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typeid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(*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500" b="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&lt;&lt; "Yes, you're really magnificent.\n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";}</a:t>
            </a:r>
            <a:endParaRPr lang="en-US" sz="15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7175" indent="-257175" defTabSz="685800" fontAlgn="auto">
              <a:spcBef>
                <a:spcPct val="20000"/>
              </a:spcBef>
              <a:spcAft>
                <a:spcPts val="0"/>
              </a:spcAft>
              <a:buClr>
                <a:srgbClr val="0563C1"/>
              </a:buClr>
              <a:buSzPct val="80000"/>
              <a:defRPr/>
            </a:pPr>
            <a:r>
              <a:rPr lang="en-US" sz="15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return 0</a:t>
            </a:r>
            <a:r>
              <a:rPr lang="en-US" sz="15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lang="en-US" sz="15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2996803" y="618690"/>
            <a:ext cx="3202781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Now processing type 6Superb.</a:t>
            </a:r>
          </a:p>
          <a:p>
            <a:r>
              <a:rPr lang="en-US" sz="1400" dirty="0"/>
              <a:t>I am a superb class!!</a:t>
            </a:r>
          </a:p>
          <a:p>
            <a:r>
              <a:rPr lang="en-US" sz="1400" dirty="0"/>
              <a:t>I hold the superb value of 86!</a:t>
            </a:r>
          </a:p>
          <a:p>
            <a:r>
              <a:rPr lang="en-US" sz="1400" dirty="0"/>
              <a:t>Now processing type 5Grand.</a:t>
            </a:r>
          </a:p>
          <a:p>
            <a:r>
              <a:rPr lang="en-US" sz="1400" dirty="0"/>
              <a:t>I am a grand class!</a:t>
            </a:r>
          </a:p>
          <a:p>
            <a:r>
              <a:rPr lang="en-US" sz="1400" dirty="0"/>
              <a:t>Now processing type 6Superb.</a:t>
            </a:r>
          </a:p>
          <a:p>
            <a:r>
              <a:rPr lang="en-US" sz="1400" dirty="0"/>
              <a:t>I am a superb class!!</a:t>
            </a:r>
          </a:p>
          <a:p>
            <a:r>
              <a:rPr lang="en-US" sz="1400" dirty="0"/>
              <a:t>I hold the superb value of 53!</a:t>
            </a:r>
          </a:p>
          <a:p>
            <a:r>
              <a:rPr lang="en-US" sz="1400" dirty="0"/>
              <a:t>Now processing type 11Magnificent.</a:t>
            </a:r>
          </a:p>
          <a:p>
            <a:r>
              <a:rPr lang="en-US" sz="1400" dirty="0"/>
              <a:t>I am a magnificent class!!!</a:t>
            </a:r>
          </a:p>
          <a:p>
            <a:r>
              <a:rPr lang="en-US" sz="1400" dirty="0"/>
              <a:t>I hold the character </a:t>
            </a:r>
            <a:r>
              <a:rPr lang="en-US" sz="1400" dirty="0" err="1"/>
              <a:t>Jand</a:t>
            </a:r>
            <a:r>
              <a:rPr lang="en-US" sz="1400" dirty="0"/>
              <a:t> the integer 75!</a:t>
            </a:r>
          </a:p>
          <a:p>
            <a:r>
              <a:rPr lang="en-US" sz="1400" dirty="0"/>
              <a:t>Yes, you're really magnificent.</a:t>
            </a:r>
          </a:p>
          <a:p>
            <a:r>
              <a:rPr lang="en-US" sz="1400" dirty="0"/>
              <a:t>Now processing type 6Superb.</a:t>
            </a:r>
          </a:p>
          <a:p>
            <a:r>
              <a:rPr lang="en-US" sz="1400" dirty="0"/>
              <a:t>I am a superb class!!</a:t>
            </a:r>
          </a:p>
          <a:p>
            <a:r>
              <a:rPr lang="en-US" sz="1400" dirty="0"/>
              <a:t>I hold the superb value of 83!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524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9147" y="131209"/>
            <a:ext cx="7886700" cy="1325563"/>
          </a:xfrm>
        </p:spPr>
        <p:txBody>
          <a:bodyPr/>
          <a:lstStyle/>
          <a:p>
            <a:pPr algn="l" rtl="0"/>
            <a:r>
              <a:rPr lang="en-US" dirty="0" smtClean="0"/>
              <a:t>What is wrong? How to fix it?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t="29132"/>
          <a:stretch/>
        </p:blipFill>
        <p:spPr>
          <a:xfrm>
            <a:off x="608002" y="1280245"/>
            <a:ext cx="7507574" cy="397484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7" y="5023529"/>
            <a:ext cx="7194680" cy="98750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19" y="6014505"/>
            <a:ext cx="7285508" cy="67161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1081668" y="3544095"/>
            <a:ext cx="3958683" cy="72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9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48856" y="1358290"/>
            <a:ext cx="3498112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/>
              <a:t>#include &lt;</a:t>
            </a:r>
            <a:r>
              <a:rPr lang="en-US" sz="1400" b="0" dirty="0" err="1"/>
              <a:t>iostream</a:t>
            </a:r>
            <a:r>
              <a:rPr lang="en-US" sz="1400" b="0" dirty="0"/>
              <a:t>&gt;</a:t>
            </a:r>
          </a:p>
          <a:p>
            <a:endParaRPr lang="en-US" sz="1400" b="0" dirty="0"/>
          </a:p>
          <a:p>
            <a:r>
              <a:rPr lang="en-US" sz="1400" b="0" dirty="0"/>
              <a:t>using namespace </a:t>
            </a:r>
            <a:r>
              <a:rPr lang="en-US" sz="1400" b="0" dirty="0" err="1"/>
              <a:t>std</a:t>
            </a:r>
            <a:r>
              <a:rPr lang="en-US" sz="1400" b="0" dirty="0"/>
              <a:t>;</a:t>
            </a:r>
          </a:p>
          <a:p>
            <a:endParaRPr lang="en-US" sz="1400" b="0" dirty="0"/>
          </a:p>
          <a:p>
            <a:r>
              <a:rPr lang="en-US" sz="1400" b="0" dirty="0"/>
              <a:t>class A </a:t>
            </a:r>
          </a:p>
          <a:p>
            <a:r>
              <a:rPr lang="en-US" sz="1400" b="0" dirty="0"/>
              <a:t>{</a:t>
            </a:r>
          </a:p>
          <a:p>
            <a:r>
              <a:rPr lang="en-US" sz="1400" b="0" dirty="0"/>
              <a:t>public:</a:t>
            </a:r>
          </a:p>
          <a:p>
            <a:r>
              <a:rPr lang="en-US" sz="1400" b="0" dirty="0"/>
              <a:t>	virtual void g(){}</a:t>
            </a:r>
          </a:p>
          <a:p>
            <a:r>
              <a:rPr lang="en-US" sz="1400" b="0" dirty="0"/>
              <a:t>};</a:t>
            </a:r>
          </a:p>
          <a:p>
            <a:r>
              <a:rPr lang="en-US" sz="1400" b="0" dirty="0"/>
              <a:t>class B : public A </a:t>
            </a:r>
          </a:p>
          <a:p>
            <a:r>
              <a:rPr lang="en-US" sz="1400" b="0" dirty="0"/>
              <a:t>{</a:t>
            </a:r>
          </a:p>
          <a:p>
            <a:r>
              <a:rPr lang="en-US" sz="1400" b="0" dirty="0"/>
              <a:t>public:</a:t>
            </a:r>
          </a:p>
          <a:p>
            <a:r>
              <a:rPr lang="en-US" sz="1400" b="0" dirty="0"/>
              <a:t>	virtual void g(){}</a:t>
            </a:r>
          </a:p>
          <a:p>
            <a:r>
              <a:rPr lang="en-US" sz="1400" b="0" dirty="0"/>
              <a:t>};</a:t>
            </a:r>
          </a:p>
          <a:p>
            <a:r>
              <a:rPr lang="en-US" sz="1400" b="0" dirty="0"/>
              <a:t>class C : public B </a:t>
            </a:r>
          </a:p>
          <a:p>
            <a:r>
              <a:rPr lang="en-US" sz="1400" b="0" dirty="0"/>
              <a:t>{</a:t>
            </a:r>
          </a:p>
          <a:p>
            <a:r>
              <a:rPr lang="en-US" sz="1400" b="0" dirty="0"/>
              <a:t>public:</a:t>
            </a:r>
          </a:p>
          <a:p>
            <a:r>
              <a:rPr lang="en-US" sz="1400" b="0" dirty="0"/>
              <a:t>	virtual void g(){}</a:t>
            </a:r>
          </a:p>
          <a:p>
            <a:r>
              <a:rPr lang="en-US" sz="1400" b="0" dirty="0"/>
              <a:t>};</a:t>
            </a:r>
          </a:p>
          <a:p>
            <a:r>
              <a:rPr lang="en-US" sz="1400" b="0" dirty="0"/>
              <a:t>class D : public C </a:t>
            </a:r>
          </a:p>
          <a:p>
            <a:r>
              <a:rPr lang="en-US" sz="1400" b="0" dirty="0"/>
              <a:t>{</a:t>
            </a:r>
          </a:p>
          <a:p>
            <a:r>
              <a:rPr lang="en-US" sz="1400" b="0" dirty="0"/>
              <a:t>public:</a:t>
            </a:r>
          </a:p>
          <a:p>
            <a:r>
              <a:rPr lang="en-US" sz="1400" b="0" dirty="0"/>
              <a:t>	virtual void g(){}</a:t>
            </a:r>
          </a:p>
          <a:p>
            <a:r>
              <a:rPr lang="en-US" sz="1400" b="0" dirty="0" smtClean="0"/>
              <a:t>};</a:t>
            </a:r>
            <a:endParaRPr lang="en-US" sz="1400" b="0" dirty="0"/>
          </a:p>
        </p:txBody>
      </p:sp>
      <p:sp>
        <p:nvSpPr>
          <p:cNvPr id="8" name="מלבן 7"/>
          <p:cNvSpPr/>
          <p:nvPr/>
        </p:nvSpPr>
        <p:spPr>
          <a:xfrm>
            <a:off x="3763926" y="1358290"/>
            <a:ext cx="4572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A* f1()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A *pa = new C;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B *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pb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 = 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dynamic_cast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&lt;B*&gt;(pa);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return 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pb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}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A* f2()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A *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pb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 = new B;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C *pc = 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dynamic_cast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&lt;C*&gt;(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pb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);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return pc;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}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A* f3()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A *pa = new D;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B *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pb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 = 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dynamic_cast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&lt;B*&gt;(pa);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	return </a:t>
            </a:r>
            <a:r>
              <a:rPr lang="en-US" sz="14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pb</a:t>
            </a:r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;</a:t>
            </a:r>
          </a:p>
          <a:p>
            <a:pPr lvl="0"/>
            <a:r>
              <a:rPr lang="en-US" sz="14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}</a:t>
            </a:r>
          </a:p>
        </p:txBody>
      </p:sp>
      <p:sp>
        <p:nvSpPr>
          <p:cNvPr id="6" name="מלבן 5"/>
          <p:cNvSpPr/>
          <p:nvPr/>
        </p:nvSpPr>
        <p:spPr>
          <a:xfrm>
            <a:off x="6422066" y="5042118"/>
            <a:ext cx="191386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 err="1"/>
              <a:t>int</a:t>
            </a:r>
            <a:r>
              <a:rPr lang="en-US" sz="1400" b="0" dirty="0"/>
              <a:t> main()</a:t>
            </a:r>
          </a:p>
          <a:p>
            <a:r>
              <a:rPr lang="en-US" sz="1400" b="0" dirty="0"/>
              <a:t>{</a:t>
            </a:r>
          </a:p>
          <a:p>
            <a:r>
              <a:rPr lang="en-US" sz="1400" b="0" dirty="0"/>
              <a:t>    f1()-&gt;g();   // (1)</a:t>
            </a:r>
          </a:p>
          <a:p>
            <a:r>
              <a:rPr lang="en-US" sz="1400" b="0" dirty="0"/>
              <a:t>    f2()-&gt;g();   // (2)</a:t>
            </a:r>
          </a:p>
          <a:p>
            <a:r>
              <a:rPr lang="en-US" sz="1400" b="0" dirty="0"/>
              <a:t>    f3()-&gt;g();   // (3)</a:t>
            </a:r>
          </a:p>
          <a:p>
            <a:endParaRPr lang="en-US" sz="1400" b="0" dirty="0"/>
          </a:p>
          <a:p>
            <a:r>
              <a:rPr lang="en-US" sz="1400" b="0" dirty="0"/>
              <a:t>    return 0;</a:t>
            </a:r>
          </a:p>
          <a:p>
            <a:r>
              <a:rPr lang="en-US" sz="1400" b="0" dirty="0"/>
              <a:t>}</a:t>
            </a:r>
            <a:endParaRPr lang="he-IL" sz="1400" b="0" dirty="0"/>
          </a:p>
        </p:txBody>
      </p:sp>
      <p:sp>
        <p:nvSpPr>
          <p:cNvPr id="9" name="מלבן 8"/>
          <p:cNvSpPr/>
          <p:nvPr/>
        </p:nvSpPr>
        <p:spPr>
          <a:xfrm>
            <a:off x="148856" y="702878"/>
            <a:ext cx="8761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Open sans"/>
              </a:rPr>
              <a:t>In the code below, there is one function call in main() that's not working. Which one?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6434803" y="5753842"/>
            <a:ext cx="1901123" cy="1962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03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11" y="218833"/>
            <a:ext cx="7536105" cy="401523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0" y="4587737"/>
            <a:ext cx="53435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3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2" y="210585"/>
            <a:ext cx="7942129" cy="462977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66" y="4840357"/>
            <a:ext cx="6836578" cy="1222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7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92100" y="80963"/>
            <a:ext cx="8274050" cy="1233487"/>
          </a:xfrm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spcBef>
                <a:spcPts val="950"/>
              </a:spcBef>
              <a:tabLst>
                <a:tab pos="3762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4000" smtClean="0"/>
              <a:t>Reminder: </a:t>
            </a:r>
            <a:br>
              <a:rPr lang="en-GB" sz="4000" smtClean="0"/>
            </a:br>
            <a:r>
              <a:rPr lang="en-GB" sz="4000" smtClean="0"/>
              <a:t>Static vs. Dynamic Binding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322262" y="2016785"/>
            <a:ext cx="8213725" cy="5197475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800" dirty="0" smtClean="0"/>
              <a:t>Static Binding: </a:t>
            </a:r>
            <a:r>
              <a:rPr lang="en-GB" altLang="he-IL" sz="2800" b="0" dirty="0" smtClean="0"/>
              <a:t>binding based on </a:t>
            </a:r>
            <a:r>
              <a:rPr lang="en-GB" altLang="he-IL" sz="2800" b="0" u="sng" dirty="0" smtClean="0"/>
              <a:t>static type</a:t>
            </a:r>
            <a:r>
              <a:rPr lang="en-GB" altLang="he-IL" sz="2800" b="0" dirty="0" smtClean="0"/>
              <a:t>.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More efficient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Less flexible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Static type checking leads to safer programs</a:t>
            </a:r>
          </a:p>
          <a:p>
            <a:pPr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800" dirty="0" smtClean="0"/>
              <a:t>Dynamic Binding: </a:t>
            </a:r>
            <a:r>
              <a:rPr lang="en-GB" altLang="he-IL" sz="2800" b="0" dirty="0" smtClean="0"/>
              <a:t>binding based on </a:t>
            </a:r>
            <a:r>
              <a:rPr lang="en-GB" altLang="he-IL" sz="2800" b="0" u="sng" dirty="0" smtClean="0"/>
              <a:t>dynamic type</a:t>
            </a:r>
            <a:r>
              <a:rPr lang="en-GB" altLang="he-IL" sz="2800" b="0" dirty="0" smtClean="0"/>
              <a:t>.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Less efficient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More flexible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May need dynamic type checking!</a:t>
            </a:r>
          </a:p>
        </p:txBody>
      </p:sp>
    </p:spTree>
    <p:extLst>
      <p:ext uri="{BB962C8B-B14F-4D97-AF65-F5344CB8AC3E}">
        <p14:creationId xmlns:p14="http://schemas.microsoft.com/office/powerpoint/2010/main" val="3972836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650875" y="557213"/>
            <a:ext cx="5064125" cy="2414587"/>
          </a:xfrm>
          <a:prstGeom prst="roundRect">
            <a:avLst>
              <a:gd name="adj" fmla="val 12495"/>
            </a:avLst>
          </a:prstGeom>
          <a:solidFill>
            <a:srgbClr val="00279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78000"/>
              </a:lnSpc>
              <a:spcBef>
                <a:spcPts val="788"/>
              </a:spcBef>
              <a:buFont typeface="Courier New" panose="02070309020205020404" pitchFamily="49" charset="0"/>
              <a:buNone/>
            </a:pP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class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Shape {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public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draw(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);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hide(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);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rotate(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deg);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...</a:t>
            </a:r>
          </a:p>
          <a:p>
            <a:pPr algn="l" rtl="0">
              <a:lnSpc>
                <a:spcPct val="78000"/>
              </a:lnSpc>
              <a:spcBef>
                <a:spcPts val="788"/>
              </a:spcBef>
              <a:buFont typeface="Courier New" panose="02070309020205020404" pitchFamily="49" charset="0"/>
              <a:buNone/>
            </a:pP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protected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x, y;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... /* </a:t>
            </a:r>
            <a:r>
              <a:rPr lang="en-GB" altLang="he-IL">
                <a:solidFill>
                  <a:srgbClr val="FFFFFF"/>
                </a:solidFill>
              </a:rPr>
              <a:t>Other common fields 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*/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1828800" y="2743200"/>
            <a:ext cx="5295900" cy="1347788"/>
          </a:xfrm>
          <a:prstGeom prst="roundRect">
            <a:avLst>
              <a:gd name="adj" fmla="val 8074"/>
            </a:avLst>
          </a:prstGeom>
          <a:solidFill>
            <a:srgbClr val="00279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78000"/>
              </a:lnSpc>
              <a:spcBef>
                <a:spcPts val="788"/>
              </a:spcBef>
              <a:buFont typeface="Courier New" panose="02070309020205020404" pitchFamily="49" charset="0"/>
              <a:buNone/>
            </a:pP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class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Circle: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public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Shape {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public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draw(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 { ... }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hide(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 { ... }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//...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1354138" y="4206875"/>
            <a:ext cx="5295900" cy="1347788"/>
          </a:xfrm>
          <a:prstGeom prst="roundRect">
            <a:avLst>
              <a:gd name="adj" fmla="val 8074"/>
            </a:avLst>
          </a:prstGeom>
          <a:solidFill>
            <a:srgbClr val="00279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78000"/>
              </a:lnSpc>
              <a:spcBef>
                <a:spcPts val="788"/>
              </a:spcBef>
              <a:buFont typeface="Courier New" panose="02070309020205020404" pitchFamily="49" charset="0"/>
              <a:buNone/>
            </a:pP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class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Line: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public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Shape {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public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draw(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 { ... }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hide(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 { ... }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//...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3589338" y="5314950"/>
            <a:ext cx="5295900" cy="1347788"/>
          </a:xfrm>
          <a:prstGeom prst="roundRect">
            <a:avLst>
              <a:gd name="adj" fmla="val 8074"/>
            </a:avLst>
          </a:prstGeom>
          <a:solidFill>
            <a:srgbClr val="00279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tabLst>
                <a:tab pos="0" algn="l"/>
                <a:tab pos="376238" algn="l"/>
                <a:tab pos="757238" algn="l"/>
                <a:tab pos="1143000" algn="l"/>
                <a:tab pos="1519238" algn="l"/>
                <a:tab pos="1900238" algn="l"/>
                <a:tab pos="2286000" algn="l"/>
                <a:tab pos="2662238" algn="l"/>
                <a:tab pos="3043238" algn="l"/>
                <a:tab pos="3429000" algn="l"/>
                <a:tab pos="3805238" algn="l"/>
                <a:tab pos="4186238" algn="l"/>
                <a:tab pos="4572000" algn="l"/>
                <a:tab pos="4948238" algn="l"/>
                <a:tab pos="5329238" algn="l"/>
                <a:tab pos="5715000" algn="l"/>
                <a:tab pos="6091238" algn="l"/>
                <a:tab pos="6472238" algn="l"/>
                <a:tab pos="6858000" algn="l"/>
                <a:tab pos="7234238" algn="l"/>
                <a:tab pos="7615238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78000"/>
              </a:lnSpc>
              <a:spcBef>
                <a:spcPts val="788"/>
              </a:spcBef>
              <a:buFont typeface="Courier New" panose="02070309020205020404" pitchFamily="49" charset="0"/>
              <a:buNone/>
            </a:pP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class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Rectangle: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public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Shape {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public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: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draw(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 { ... }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virtual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 hide(</a:t>
            </a:r>
            <a:r>
              <a:rPr lang="en-GB" altLang="he-IL" b="1">
                <a:solidFill>
                  <a:srgbClr val="FFFFFF"/>
                </a:solidFill>
                <a:latin typeface="Courier New" panose="02070309020205020404" pitchFamily="49" charset="0"/>
              </a:rPr>
              <a:t>void</a:t>
            </a: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) { ... }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		//...</a:t>
            </a:r>
            <a:b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GB" altLang="he-IL">
                <a:solidFill>
                  <a:srgbClr val="FFFFFF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454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92100" y="80963"/>
            <a:ext cx="8274050" cy="1117600"/>
          </a:xfrm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3762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mtClean="0"/>
              <a:t>Programming with Dynamic Binding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300038" y="1395413"/>
            <a:ext cx="8653462" cy="5343525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800" dirty="0" smtClean="0"/>
              <a:t>Given a polymorphic pointer: </a:t>
            </a:r>
          </a:p>
          <a:p>
            <a:pPr algn="l" rtl="0">
              <a:lnSpc>
                <a:spcPct val="90000"/>
              </a:lnSpc>
              <a:buSzPct val="100000"/>
              <a:buFont typeface="ZapfDingbats BT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800" dirty="0" smtClean="0"/>
              <a:t>		</a:t>
            </a:r>
            <a:r>
              <a:rPr lang="en-GB" altLang="he-IL" sz="2800" b="0" dirty="0" smtClean="0">
                <a:latin typeface="Courier New" panose="02070309020205020404" pitchFamily="49" charset="0"/>
              </a:rPr>
              <a:t>Shape* s = ...;</a:t>
            </a:r>
          </a:p>
          <a:p>
            <a:pPr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800" dirty="0" smtClean="0"/>
              <a:t>Then, how can we determine if a </a:t>
            </a:r>
            <a:r>
              <a:rPr lang="en-GB" altLang="he-IL" sz="2800" b="0" dirty="0" smtClean="0">
                <a:latin typeface="Courier New" panose="02070309020205020404" pitchFamily="49" charset="0"/>
              </a:rPr>
              <a:t>s</a:t>
            </a:r>
            <a:r>
              <a:rPr lang="en-GB" altLang="he-IL" sz="2800" dirty="0" smtClean="0"/>
              <a:t> is a circle or not?</a:t>
            </a:r>
          </a:p>
          <a:p>
            <a:pPr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800" dirty="0" smtClean="0"/>
              <a:t>Dynamic Binding Answer: 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The question is wrong!!!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Usually there's no need to determine the dynamic type of an object. 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Differences between objects:</a:t>
            </a:r>
          </a:p>
          <a:p>
            <a:pPr lvl="2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1800" dirty="0" smtClean="0"/>
              <a:t>Different state</a:t>
            </a:r>
          </a:p>
          <a:p>
            <a:pPr lvl="1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2400" dirty="0" smtClean="0"/>
              <a:t>Differences between classes:</a:t>
            </a:r>
          </a:p>
          <a:p>
            <a:pPr lvl="2" algn="l" rtl="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he-IL" sz="1800" dirty="0" smtClean="0"/>
              <a:t>Different implementation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2929263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Downcasting</a:t>
            </a:r>
            <a:endParaRPr lang="en-US" dirty="0" smtClean="0"/>
          </a:p>
        </p:txBody>
      </p:sp>
      <p:sp>
        <p:nvSpPr>
          <p:cNvPr id="921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364343"/>
            <a:ext cx="8540750" cy="5082495"/>
          </a:xfrm>
        </p:spPr>
        <p:txBody>
          <a:bodyPr>
            <a:normAutofit lnSpcReduction="10000"/>
          </a:bodyPr>
          <a:lstStyle/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ביצוע 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 הוא פשוט:</a:t>
            </a:r>
            <a:endParaRPr lang="en-US" sz="28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ככל שאתה עולה בעץ ההורשה המחלקות מתכנסות לצורה כללית יותר (ובדרך כלל קטן יותר).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כמו כן בדרך כלל עץ ההורשה מתחיל ממחלקה קדמונית אחת (בראש העץ יש פחות מחלקות מאשר בתחתיתו)</a:t>
            </a:r>
            <a:r>
              <a:rPr lang="en-US" sz="2400" dirty="0" smtClean="0"/>
              <a:t> </a:t>
            </a:r>
            <a:r>
              <a:rPr lang="he-IL" sz="2400" dirty="0" smtClean="0"/>
              <a:t>.</a:t>
            </a:r>
            <a:endParaRPr lang="en-US" sz="24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הקומפיילר מבצע את ה-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 :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Base*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new Derived;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אבל איך נעשה זאת בכיוון ההפוך? 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/>
              <a:t>downcasting</a:t>
            </a:r>
            <a:r>
              <a:rPr lang="he-IL" sz="2800" dirty="0" smtClean="0"/>
              <a:t> הוא יותר מסובך. בירידה בעץ ההורשה בדרך כלל יש יותר מבן אחד שאפשר לרדת אליו.</a:t>
            </a:r>
            <a:endParaRPr lang="en-US" sz="28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מעגל הוא סוג של </a:t>
            </a:r>
            <a:r>
              <a:rPr lang="en-US" sz="2400" dirty="0" smtClean="0"/>
              <a:t>Shape</a:t>
            </a:r>
            <a:r>
              <a:rPr lang="he-IL" sz="2400" dirty="0" smtClean="0"/>
              <a:t> (זה </a:t>
            </a:r>
            <a:r>
              <a:rPr lang="en-US" sz="2400" dirty="0" err="1" smtClean="0"/>
              <a:t>upcasting</a:t>
            </a:r>
            <a:r>
              <a:rPr lang="he-IL" sz="2400" dirty="0" smtClean="0"/>
              <a:t>) אבל אם מנסים לרדת בעץ ההורשה מ </a:t>
            </a:r>
            <a:r>
              <a:rPr lang="en-US" sz="2400" dirty="0" smtClean="0"/>
              <a:t>Shape</a:t>
            </a:r>
            <a:r>
              <a:rPr lang="he-IL" sz="2400" dirty="0" smtClean="0"/>
              <a:t> – ניתן לרדת למעגל אך גם ל:</a:t>
            </a:r>
            <a:r>
              <a:rPr lang="he-IL" sz="2400" b="1" dirty="0" smtClean="0"/>
              <a:t> ריבוע, משולש ועוד..</a:t>
            </a:r>
            <a:endParaRPr lang="he-IL" sz="2400" dirty="0" smtClean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3FA78-C276-4C49-9677-E931C2C9D4E6}" type="slidenum">
              <a:rPr kumimoji="0" lang="he-IL" altLang="he-IL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he-IL" sz="1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Downcasting </a:t>
            </a:r>
            <a:r>
              <a:rPr lang="en-US" sz="3200" smtClean="0"/>
              <a:t>cont…</a:t>
            </a:r>
            <a:endParaRPr lang="en-US" smtClean="0"/>
          </a:p>
        </p:txBody>
      </p:sp>
      <p:sp>
        <p:nvSpPr>
          <p:cNvPr id="922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150" y="1339850"/>
            <a:ext cx="8759825" cy="5208588"/>
          </a:xfrm>
        </p:spPr>
        <p:txBody>
          <a:bodyPr/>
          <a:lstStyle/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Downcasting</a:t>
            </a:r>
            <a:r>
              <a:rPr lang="he-IL" sz="2400" dirty="0" smtClean="0"/>
              <a:t> הוא המושג המשמש בשפת התכנות </a:t>
            </a:r>
            <a:r>
              <a:rPr lang="en-US" sz="2400" dirty="0" smtClean="0"/>
              <a:t>C++</a:t>
            </a:r>
            <a:r>
              <a:rPr lang="he-IL" sz="2400" dirty="0" smtClean="0"/>
              <a:t> להמרת פוינטר (או </a:t>
            </a:r>
            <a:r>
              <a:rPr lang="he-IL" sz="2400" dirty="0" err="1" smtClean="0"/>
              <a:t>רפרנס</a:t>
            </a:r>
            <a:r>
              <a:rPr lang="he-IL" sz="2400" dirty="0" smtClean="0"/>
              <a:t>) מסוג מחלקת בסיס להמרות למצביע (או </a:t>
            </a:r>
            <a:r>
              <a:rPr lang="he-IL" sz="2400" dirty="0" err="1" smtClean="0"/>
              <a:t>רפרנס</a:t>
            </a:r>
            <a:r>
              <a:rPr lang="he-IL" sz="2400" dirty="0" smtClean="0"/>
              <a:t>) מסוג מחלקה נגזרת.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b="1" dirty="0" smtClean="0"/>
              <a:t>אי אפשר</a:t>
            </a:r>
            <a:r>
              <a:rPr lang="he-IL" sz="2400" dirty="0" smtClean="0"/>
              <a:t> לעשות את: (שגיאה!!)</a:t>
            </a:r>
            <a:endParaRPr lang="en-US" sz="2400" dirty="0" smtClean="0"/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Derived* d = new Base;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שפת </a:t>
            </a:r>
            <a:r>
              <a:rPr lang="en-US" sz="2400" dirty="0" smtClean="0"/>
              <a:t>C++</a:t>
            </a:r>
            <a:r>
              <a:rPr lang="he-IL" sz="2400" dirty="0" smtClean="0"/>
              <a:t> מספקת מנגנון מיוחד להמרה </a:t>
            </a:r>
            <a:r>
              <a:rPr lang="en-US" sz="2400" dirty="0" err="1" smtClean="0"/>
              <a:t>downcasting</a:t>
            </a:r>
            <a:r>
              <a:rPr lang="he-IL" sz="2400" dirty="0" smtClean="0"/>
              <a:t> מפורשת (</a:t>
            </a:r>
            <a:r>
              <a:rPr lang="en-US" sz="2400" dirty="0" smtClean="0"/>
              <a:t>explicit</a:t>
            </a:r>
            <a:r>
              <a:rPr lang="he-IL" sz="2400" dirty="0" smtClean="0"/>
              <a:t>) שנקרא: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n-US" sz="2400" i="1" dirty="0" smtClean="0"/>
              <a:t>Run / Real – Time Type Information / Identification (RTTI)</a:t>
            </a:r>
            <a:r>
              <a:rPr lang="en-US" sz="2400" dirty="0" smtClean="0"/>
              <a:t>.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/>
              <a:t>מ</a:t>
            </a:r>
            <a:r>
              <a:rPr lang="he-IL" sz="2400" dirty="0" smtClean="0"/>
              <a:t>וטיבציה: המנגנון נדרש מכיוון ששפת </a:t>
            </a:r>
            <a:r>
              <a:rPr lang="en-US" sz="2400" dirty="0" smtClean="0"/>
              <a:t>C++</a:t>
            </a:r>
            <a:r>
              <a:rPr lang="he-IL" sz="2400" dirty="0" smtClean="0"/>
              <a:t> במקור לא תומכת ב-</a:t>
            </a:r>
            <a:r>
              <a:rPr lang="en-US" sz="2400" dirty="0" smtClean="0"/>
              <a:t>overloading</a:t>
            </a:r>
            <a:r>
              <a:rPr lang="he-IL" sz="2400" dirty="0" smtClean="0"/>
              <a:t> לפונקציה על ידי שינוי ערך החזרה.</a:t>
            </a:r>
            <a:endParaRPr lang="en-US" sz="2400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0E569-6AC3-485C-8598-CB3E73AC8243}" type="slidenum">
              <a:rPr kumimoji="0" lang="he-IL" altLang="he-IL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he-IL" sz="1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115744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Real-time type identification</a:t>
            </a:r>
          </a:p>
        </p:txBody>
      </p:sp>
      <p:sp>
        <p:nvSpPr>
          <p:cNvPr id="9574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33375" y="1277257"/>
            <a:ext cx="8526463" cy="5233081"/>
          </a:xfrm>
        </p:spPr>
        <p:txBody>
          <a:bodyPr>
            <a:normAutofit lnSpcReduction="10000"/>
          </a:bodyPr>
          <a:lstStyle/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תוספת מאוחרת לשפת </a:t>
            </a:r>
            <a:r>
              <a:rPr lang="en-US" sz="2800" dirty="0" smtClean="0"/>
              <a:t>C++</a:t>
            </a:r>
            <a:r>
              <a:rPr lang="he-IL" sz="2800" dirty="0" smtClean="0"/>
              <a:t> (לא הייתה </a:t>
            </a:r>
            <a:r>
              <a:rPr lang="he-IL" sz="2800" dirty="0" err="1" smtClean="0"/>
              <a:t>בגירסא</a:t>
            </a:r>
            <a:r>
              <a:rPr lang="he-IL" sz="2800" dirty="0" smtClean="0"/>
              <a:t> המקורית, ולכן קומפיילרים ישנים לא תומכים בכך).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he-IL" sz="2800" dirty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מה זה? זוהי דרך לתוכנית לקבוע מהו הסוג של האובייקט בזמן ריצה! </a:t>
            </a:r>
            <a:r>
              <a:rPr lang="he-IL" sz="2800" b="1" dirty="0" smtClean="0"/>
              <a:t>(שימו לב: הדבר הוא בניגוד לרעיון של פולימורפיזם!)</a:t>
            </a:r>
            <a:endParaRPr lang="he-IL" sz="2800" b="1" dirty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he-IL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פותר את הבעיה של: מאיזה סוג (צאצא) האובייקט שהפוינטר של מחלקת הבסיס מציע אליו?</a:t>
            </a: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בשפת </a:t>
            </a:r>
            <a:r>
              <a:rPr lang="en-US" sz="2800" dirty="0" smtClean="0"/>
              <a:t>C++</a:t>
            </a:r>
            <a:r>
              <a:rPr lang="he-IL" sz="2800" dirty="0" smtClean="0"/>
              <a:t> יש 3 אלמנטים של </a:t>
            </a:r>
            <a:r>
              <a:rPr lang="en-US" sz="2800" dirty="0" smtClean="0"/>
              <a:t>RTTI</a:t>
            </a:r>
            <a:r>
              <a:rPr lang="he-IL" sz="2800" dirty="0" smtClean="0"/>
              <a:t>: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 err="1" smtClean="0">
                <a:solidFill>
                  <a:srgbClr val="00B050"/>
                </a:solidFill>
              </a:rPr>
              <a:t>dynamic_cast</a:t>
            </a:r>
            <a:r>
              <a:rPr lang="en-US" sz="2800" dirty="0" smtClean="0">
                <a:solidFill>
                  <a:srgbClr val="00B050"/>
                </a:solidFill>
              </a:rPr>
              <a:t> operator.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 err="1" smtClean="0">
                <a:solidFill>
                  <a:srgbClr val="00B050"/>
                </a:solidFill>
              </a:rPr>
              <a:t>typeid</a:t>
            </a:r>
            <a:r>
              <a:rPr lang="en-US" sz="2800" dirty="0" smtClean="0">
                <a:solidFill>
                  <a:srgbClr val="00B050"/>
                </a:solidFill>
              </a:rPr>
              <a:t> operator.</a:t>
            </a:r>
            <a:endParaRPr lang="he-IL" sz="2800" dirty="0" smtClean="0">
              <a:solidFill>
                <a:srgbClr val="00B050"/>
              </a:solidFill>
            </a:endParaRP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rgbClr val="00B050"/>
                </a:solidFill>
              </a:rPr>
              <a:t>typeinfo</a:t>
            </a:r>
            <a:r>
              <a:rPr lang="en-US" sz="2800" dirty="0" smtClean="0">
                <a:solidFill>
                  <a:srgbClr val="00B050"/>
                </a:solidFill>
              </a:rPr>
              <a:t> object.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B94EC2-3299-4FBB-ADD3-670D7BE289AD}" type="slidenum">
              <a:rPr kumimoji="0" lang="he-IL" altLang="he-IL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he-IL" sz="10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56734</TotalTime>
  <Words>1270</Words>
  <Application>Microsoft Office PowerPoint</Application>
  <PresentationFormat>‫הצגה על המסך (4:3)</PresentationFormat>
  <Paragraphs>312</Paragraphs>
  <Slides>34</Slides>
  <Notes>12</Notes>
  <HiddenSlides>1</HiddenSlides>
  <MMClips>0</MMClips>
  <ScaleCrop>false</ScaleCrop>
  <HeadingPairs>
    <vt:vector size="10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34</vt:i4>
      </vt:variant>
      <vt:variant>
        <vt:lpstr>הצגות מותאמות אישית</vt:lpstr>
      </vt:variant>
      <vt:variant>
        <vt:i4>1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Open sans</vt:lpstr>
      <vt:lpstr>Symbol</vt:lpstr>
      <vt:lpstr>Tahoma</vt:lpstr>
      <vt:lpstr>Times New Roman</vt:lpstr>
      <vt:lpstr>Wingdings</vt:lpstr>
      <vt:lpstr>ZapfDingbats BT</vt:lpstr>
      <vt:lpstr>ערכת נושא Office</vt:lpstr>
      <vt:lpstr>מבט לאחור</vt:lpstr>
      <vt:lpstr>VISIO</vt:lpstr>
      <vt:lpstr>Document</vt:lpstr>
      <vt:lpstr>Object Oriented Programming</vt:lpstr>
      <vt:lpstr>תזכורת...</vt:lpstr>
      <vt:lpstr>Binding Time</vt:lpstr>
      <vt:lpstr>Reminder:  Static vs. Dynamic Binding</vt:lpstr>
      <vt:lpstr>מצגת של PowerPoint‏</vt:lpstr>
      <vt:lpstr>Programming with Dynamic Binding </vt:lpstr>
      <vt:lpstr>Downcasting</vt:lpstr>
      <vt:lpstr>Downcasting cont…</vt:lpstr>
      <vt:lpstr>Real-time type identification</vt:lpstr>
      <vt:lpstr>מצגת של PowerPoint‏</vt:lpstr>
      <vt:lpstr>dynamic_cast operator</vt:lpstr>
      <vt:lpstr>Downcasting vs. Dynamic Binding</vt:lpstr>
      <vt:lpstr>מצגת של PowerPoint‏</vt:lpstr>
      <vt:lpstr>Important!</vt:lpstr>
      <vt:lpstr>dynamic_cast operator</vt:lpstr>
      <vt:lpstr>dynamic_cast&lt;…&gt;(…)</vt:lpstr>
      <vt:lpstr>מצגת של PowerPoint‏</vt:lpstr>
      <vt:lpstr>typeid &amp; type_info</vt:lpstr>
      <vt:lpstr>typeid</vt:lpstr>
      <vt:lpstr>Examples of typeid() use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Dynamic cast vs. typeid</vt:lpstr>
      <vt:lpstr>מצגת של PowerPoint‏</vt:lpstr>
      <vt:lpstr>What is wrong? How to fix it?</vt:lpstr>
      <vt:lpstr>מצגת של PowerPoint‏</vt:lpstr>
      <vt:lpstr>מצגת של PowerPoint‏</vt:lpstr>
      <vt:lpstr>מצגת של PowerPoint‏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subject>OOP</dc:subject>
  <dc:creator>Elh</dc:creator>
  <cp:lastModifiedBy>Hadassa Daltrophe</cp:lastModifiedBy>
  <cp:revision>1191</cp:revision>
  <dcterms:created xsi:type="dcterms:W3CDTF">2002-05-08T21:05:12Z</dcterms:created>
  <dcterms:modified xsi:type="dcterms:W3CDTF">2019-05-12T07:17:42Z</dcterms:modified>
</cp:coreProperties>
</file>