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4C391E1-F400-49E8-A35E-AB56F5EE8DA4}" type="datetimeFigureOut">
              <a:rPr lang="he-IL" smtClean="0"/>
              <a:t>ד'/סיון/תשע"ט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3B5281-30E6-401B-AEC0-153ADCCF34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20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74638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8550" indent="-219075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38288" indent="-219075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78025" indent="-219075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52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24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496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068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2D6B1867-3C5D-4BFD-A3AD-94A46D1F169A}" type="slidenum">
              <a:rPr lang="he-IL" altLang="he-IL" sz="1300" smtClean="0">
                <a:solidFill>
                  <a:srgbClr val="000000"/>
                </a:solidFill>
              </a:rPr>
              <a:pPr rtl="0">
                <a:spcBef>
                  <a:spcPct val="0"/>
                </a:spcBef>
              </a:pPr>
              <a:t>1</a:t>
            </a:fld>
            <a:endParaRPr lang="en-US" altLang="he-IL" sz="1300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0354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30275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6913" indent="-268288" algn="r" defTabSz="930275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3150" indent="-214313" algn="r" defTabSz="930275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01775" indent="-214313" algn="r" defTabSz="930275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31988" indent="-214313" algn="r" defTabSz="930275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891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463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035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60788" indent="-214313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defRPr/>
            </a:pPr>
            <a:fld id="{81A77660-84C5-4630-8CCE-1F7A82E53B25}" type="slidenum">
              <a:rPr lang="he-IL" altLang="he-IL" smtClean="0">
                <a:solidFill>
                  <a:srgbClr val="000000"/>
                </a:solidFill>
              </a:rPr>
              <a:pPr rtl="0">
                <a:spcBef>
                  <a:spcPct val="0"/>
                </a:spcBef>
                <a:defRPr/>
              </a:pPr>
              <a:t>2</a:t>
            </a:fld>
            <a:endParaRPr lang="en-US" altLang="he-IL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55901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5091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2788" indent="-273050" algn="r" defTabSz="95091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6963" indent="-217488" algn="r" defTabSz="95091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36700" indent="-217488" algn="r" defTabSz="95091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76438" indent="-217488" algn="r" defTabSz="950913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3638" indent="-21748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0838" indent="-21748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48038" indent="-21748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05238" indent="-21748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648B3CEF-4B06-4A95-80E1-5E244CD13370}" type="slidenum">
              <a:rPr lang="he-IL" altLang="he-IL" sz="1300" smtClean="0">
                <a:solidFill>
                  <a:srgbClr val="000000"/>
                </a:solidFill>
              </a:rPr>
              <a:pPr rtl="0">
                <a:spcBef>
                  <a:spcPct val="0"/>
                </a:spcBef>
              </a:pPr>
              <a:t>3</a:t>
            </a:fld>
            <a:endParaRPr lang="en-US" altLang="he-IL" sz="1300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he-IL" smtClean="0"/>
          </a:p>
        </p:txBody>
      </p:sp>
    </p:spTree>
    <p:extLst>
      <p:ext uri="{BB962C8B-B14F-4D97-AF65-F5344CB8AC3E}">
        <p14:creationId xmlns:p14="http://schemas.microsoft.com/office/powerpoint/2010/main" val="32365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he-IL" altLang="he-IL" smtClean="0"/>
              <a:t>לגבי כפילויות </a:t>
            </a:r>
            <a:r>
              <a:rPr lang="en-US" altLang="he-IL" smtClean="0"/>
              <a:t>include</a:t>
            </a:r>
            <a:r>
              <a:rPr lang="he-IL" altLang="he-IL" smtClean="0"/>
              <a:t> להזכיר להם שדיברנו על זה סמסטר קודם עם ה-</a:t>
            </a:r>
            <a:r>
              <a:rPr lang="en-US" altLang="he-IL" smtClean="0"/>
              <a:t>ifndef</a:t>
            </a:r>
            <a:r>
              <a:rPr lang="he-IL" altLang="he-IL" smtClean="0"/>
              <a:t>...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74638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8550" indent="-219075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38288" indent="-219075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78025" indent="-219075" algn="r" defTabSz="952500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52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24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496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06825" indent="-219075" defTabSz="9525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85FAC7D4-89D7-45EB-8B55-6902D65E2BF5}" type="slidenum">
              <a:rPr lang="he-IL" altLang="he-IL" sz="1300" smtClean="0">
                <a:solidFill>
                  <a:srgbClr val="000000"/>
                </a:solidFill>
              </a:rPr>
              <a:pPr rtl="0">
                <a:spcBef>
                  <a:spcPct val="0"/>
                </a:spcBef>
              </a:pPr>
              <a:t>4</a:t>
            </a:fld>
            <a:endParaRPr lang="en-US" altLang="he-IL" sz="13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8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r" defTabSz="990600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</a:pPr>
            <a:fld id="{8783C42D-9318-483B-AC4B-4DD8A913D5C0}" type="slidenum">
              <a:rPr lang="he-IL" altLang="he-IL" sz="1300" smtClean="0"/>
              <a:pPr rtl="0" eaLnBrk="1" hangingPunct="1">
                <a:spcBef>
                  <a:spcPct val="0"/>
                </a:spcBef>
              </a:pPr>
              <a:t>7</a:t>
            </a:fld>
            <a:endParaRPr lang="en-US" altLang="he-IL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altLang="he-IL" dirty="0" smtClean="0"/>
              <a:t>למה בנאי לא יכול להיות וירטואלי?</a:t>
            </a:r>
          </a:p>
          <a:p>
            <a:pPr eaLnBrk="1" hangingPunct="1"/>
            <a:r>
              <a:rPr lang="he-IL" altLang="he-IL" dirty="0" smtClean="0"/>
              <a:t>וירטואלי= יודעים כעת רק חלק מהאינפורמציה על האובייקט</a:t>
            </a:r>
          </a:p>
          <a:p>
            <a:pPr eaLnBrk="1" hangingPunct="1"/>
            <a:r>
              <a:rPr lang="he-IL" altLang="he-IL" dirty="0" smtClean="0"/>
              <a:t>בבנאי= חייבים את מלוא האינפורמציה= כי צריך לדעת מה אנו יוצרים!</a:t>
            </a:r>
            <a:endParaRPr lang="en-US" altLang="he-IL" dirty="0" smtClean="0"/>
          </a:p>
          <a:p>
            <a:pPr eaLnBrk="1" hangingPunct="1"/>
            <a:endParaRPr lang="en-US" altLang="he-IL" dirty="0" smtClean="0"/>
          </a:p>
          <a:p>
            <a:pPr eaLnBrk="1" hangingPunct="1"/>
            <a:r>
              <a:rPr lang="he-IL" altLang="he-IL" dirty="0" smtClean="0"/>
              <a:t>ניתן</a:t>
            </a:r>
            <a:r>
              <a:rPr lang="he-IL" altLang="he-IL" baseline="0" dirty="0" smtClean="0"/>
              <a:t> לחשוב על אפשרות לקיום בנאי מעתיק </a:t>
            </a:r>
            <a:r>
              <a:rPr lang="he-IL" altLang="he-IL" baseline="0" dirty="0" err="1" smtClean="0"/>
              <a:t>ורטואלי</a:t>
            </a:r>
            <a:r>
              <a:rPr lang="he-IL" altLang="he-IL" baseline="0" dirty="0" smtClean="0"/>
              <a:t>. נעשה זאת ע"י פונק </a:t>
            </a:r>
            <a:r>
              <a:rPr lang="en-US" altLang="he-IL" baseline="0" dirty="0" smtClean="0"/>
              <a:t>clone()</a:t>
            </a:r>
            <a:r>
              <a:rPr lang="he-IL" altLang="he-IL" baseline="0" dirty="0" smtClean="0"/>
              <a:t>:</a:t>
            </a:r>
          </a:p>
          <a:p>
            <a:pPr eaLnBrk="1" hangingPunct="1"/>
            <a:r>
              <a:rPr lang="he-IL" altLang="he-IL" dirty="0" smtClean="0"/>
              <a:t>פונקציה</a:t>
            </a:r>
            <a:r>
              <a:rPr lang="he-IL" altLang="he-IL" baseline="0" dirty="0" smtClean="0"/>
              <a:t> </a:t>
            </a:r>
            <a:r>
              <a:rPr lang="he-IL" altLang="he-IL" baseline="0" dirty="0" err="1" smtClean="0"/>
              <a:t>המחזיה</a:t>
            </a:r>
            <a:r>
              <a:rPr lang="he-IL" altLang="he-IL" baseline="0" dirty="0" smtClean="0"/>
              <a:t> מצביע </a:t>
            </a:r>
            <a:r>
              <a:rPr lang="he-IL" altLang="he-IL" baseline="0" dirty="0" err="1" smtClean="0"/>
              <a:t>לאובייק</a:t>
            </a:r>
            <a:r>
              <a:rPr lang="he-IL" altLang="he-IL" baseline="0" dirty="0" smtClean="0"/>
              <a:t> וקוראת לבנאי ההעתקה עם </a:t>
            </a:r>
            <a:r>
              <a:rPr lang="en-US" altLang="he-IL" baseline="0" dirty="0" smtClean="0"/>
              <a:t>this:</a:t>
            </a:r>
          </a:p>
          <a:p>
            <a:pPr eaLnBrk="1" hangingPunct="1"/>
            <a:endParaRPr lang="he-IL" altLang="he-IL" dirty="0" smtClean="0"/>
          </a:p>
          <a:p>
            <a:pPr eaLnBrk="1" hangingPunct="1"/>
            <a:r>
              <a:rPr lang="en-US" altLang="he-IL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53593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23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24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25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26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" name="Rectangle 10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A284F-5833-42CC-8072-FDB7C3D34A89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08503" y="1589"/>
            <a:ext cx="1481899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/51</a:t>
            </a:r>
            <a:fld id="{B1589D78-5905-4F9B-8B8C-5EFAA234130F}" type="slidenum">
              <a:rPr lang="he-IL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BE91-B625-4D52-9389-999E2E8F7D9B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473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5A2DD-959A-4857-AEB0-45748202F468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231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2168" y="228603"/>
            <a:ext cx="11387667" cy="5870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5FF33D-8C52-4B99-B950-FD07816BAF9A}" type="slidenum">
              <a:rPr lang="he-IL" altLang="he-IL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he-IL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C4FA2-9680-4368-946A-1EDC93B665EB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8065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D0757-D86C-4C35-B06A-B31D73317BFC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273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A59B-2125-4ECD-9BAC-18B50BA62CFE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731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8D14E6-88BA-4C5B-B170-89DBE11F66AC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3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04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47D5-0BDB-4F68-81D6-16A320CDAA59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869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A1B0-F5C0-4F51-A31A-632803625657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47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64F1-D207-4F5D-961E-C7CEFDF56BEB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65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C349F-6E21-4928-A059-F00FAC927055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0416480" y="1588"/>
            <a:ext cx="149823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26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4831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3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D1FBFB-2B66-4F06-87FA-52BE5712212A}" type="datetime8">
              <a:rPr lang="he-IL" smtClean="0">
                <a:solidFill>
                  <a:srgbClr val="3F3F3F"/>
                </a:solidFill>
              </a:rPr>
              <a:pPr>
                <a:defRPr/>
              </a:pPr>
              <a:t>07 יוני 19</a:t>
            </a:fld>
            <a:endParaRPr lang="he-IL">
              <a:solidFill>
                <a:srgbClr val="3F3F3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>
              <a:solidFill>
                <a:srgbClr val="3F3F3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320469" y="1588"/>
            <a:ext cx="1594248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/51</a:t>
            </a:r>
            <a:fld id="{0779B390-234E-4372-89F1-3C0AB82F7279}" type="slidenum">
              <a:rPr lang="he-IL" smtClean="0"/>
              <a:pPr>
                <a:defRPr/>
              </a:pPr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79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cs typeface="Arial" pitchFamily="34" charset="0"/>
        </a:defRPr>
      </a:lvl9pPr>
    </p:titleStyle>
    <p:bodyStyle>
      <a:lvl1pPr marL="365125" indent="-255588" algn="r" rtl="1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r" rtl="1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r" rtl="1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r" rtl="1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r" rtl="1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HP-DKrxgB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09900" y="2736056"/>
            <a:ext cx="6172200" cy="1028700"/>
          </a:xfrm>
        </p:spPr>
        <p:txBody>
          <a:bodyPr/>
          <a:lstStyle/>
          <a:p>
            <a:pPr algn="l" rtl="0" eaLnBrk="1" hangingPunct="1"/>
            <a:r>
              <a:rPr lang="en-US" altLang="he-IL" b="1" dirty="0" smtClean="0"/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369939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2029" y="1027511"/>
            <a:ext cx="6405563" cy="597694"/>
          </a:xfrm>
        </p:spPr>
        <p:txBody>
          <a:bodyPr/>
          <a:lstStyle/>
          <a:p>
            <a:pPr eaLnBrk="1" hangingPunct="1"/>
            <a:r>
              <a:rPr lang="en-US" altLang="he-IL" sz="3000"/>
              <a:t>Methods (Member Functions) 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2800350" y="2257425"/>
            <a:ext cx="67246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2100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כל מחלקה תמומש בשני קבצים:</a:t>
            </a:r>
          </a:p>
          <a:p>
            <a:pPr marL="600075" lvl="1" indent="-257175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Font typeface="Wingdings" panose="05000000000000000000" pitchFamily="2" charset="2"/>
              <a:buChar char="v"/>
              <a:defRPr/>
            </a:pPr>
            <a:r>
              <a:rPr lang="he-IL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קובץ כותרות: </a:t>
            </a: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header file (.h)</a:t>
            </a:r>
            <a:r>
              <a:rPr lang="he-IL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 בו יופיעו הגדרת המחלקה, משתני המחלקה והצהרות המתודות.</a:t>
            </a:r>
            <a:endParaRPr lang="en-US" dirty="0">
              <a:solidFill>
                <a:prstClr val="black"/>
              </a:solidFill>
              <a:latin typeface="Tahoma" panose="020B0604030504040204" pitchFamily="34" charset="0"/>
              <a:cs typeface="Arial" pitchFamily="34" charset="0"/>
            </a:endParaRPr>
          </a:p>
          <a:p>
            <a:pPr marL="600075" lvl="1" indent="-257175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Font typeface="Wingdings" panose="05000000000000000000" pitchFamily="2" charset="2"/>
              <a:buChar char="v"/>
              <a:defRPr/>
            </a:pPr>
            <a:r>
              <a:rPr lang="he-IL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קובץ מימוש: </a:t>
            </a: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code file (.</a:t>
            </a:r>
            <a:r>
              <a:rPr lang="en-US" dirty="0" err="1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cpp</a:t>
            </a: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) </a:t>
            </a:r>
            <a:r>
              <a:rPr lang="he-IL" dirty="0">
                <a:solidFill>
                  <a:prstClr val="black"/>
                </a:solidFill>
                <a:latin typeface="Tahoma" panose="020B0604030504040204" pitchFamily="34" charset="0"/>
                <a:cs typeface="Arial" pitchFamily="34" charset="0"/>
              </a:rPr>
              <a:t> בו ימומשו כל המתודות</a:t>
            </a:r>
            <a:endParaRPr lang="en-US" dirty="0">
              <a:solidFill>
                <a:prstClr val="black"/>
              </a:solidFill>
              <a:latin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008711" y="1703785"/>
            <a:ext cx="6242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algn="just" fontAlgn="base"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Pct val="80000"/>
              <a:defRPr/>
            </a:pPr>
            <a:r>
              <a:rPr lang="he-IL" sz="24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pitchFamily="34" charset="0"/>
              </a:rPr>
              <a:t>עבודה עם מספר קבצים</a:t>
            </a: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3200401" y="3824289"/>
            <a:ext cx="1988344" cy="189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class CPoint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m_x , m_y;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fr-FR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public: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void Init();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bool Set(int ax, int ay);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void Print();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GetX() { return m_x;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GetY() { return m_y;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};</a:t>
            </a: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038476" y="3662364"/>
            <a:ext cx="1988344" cy="189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class CPoint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m_x , m_y;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fr-FR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public: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void Init();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bool Set(int ax, int ay);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void Print();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GetX() { return m_x;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GetY() { return m_y;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};</a:t>
            </a: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2876551" y="3500439"/>
            <a:ext cx="1988344" cy="1895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class Point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m_x , m_y;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fr-FR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public: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void Init();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bool Set(int ax, int ay);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void Print();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GetX() { return m_x;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	int GetY() { return m_y; 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fr-FR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};</a:t>
            </a: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5711431" y="3824290"/>
            <a:ext cx="1687115" cy="189428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#include “cpoint.h”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void CPoint::Init()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bool CPoint::Set(int ax, int ay)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5549506" y="3662365"/>
            <a:ext cx="1687115" cy="189428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#include “cpoint.h”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void CPoint::Init()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bool CPoint::Set(int ax, int ay)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5387581" y="3500440"/>
            <a:ext cx="1687115" cy="189428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#include “point.h”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void Point::Init()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bool Point::Set(int ax, int ay)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7564043" y="3482579"/>
            <a:ext cx="1687115" cy="189428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34766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defTabSz="347663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#include “point.h”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#include “crectangle.h”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altLang="he-IL" sz="900" b="1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int main()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Point P1;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	…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900" b="1">
                <a:solidFill>
                  <a:prstClr val="black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9404" name="Text Box 13"/>
          <p:cNvSpPr txBox="1">
            <a:spLocks noChangeArrowheads="1"/>
          </p:cNvSpPr>
          <p:nvPr/>
        </p:nvSpPr>
        <p:spPr bwMode="auto">
          <a:xfrm>
            <a:off x="2827736" y="3264695"/>
            <a:ext cx="8239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he-IL" sz="1200" b="1">
                <a:solidFill>
                  <a:prstClr val="black"/>
                </a:solidFill>
                <a:latin typeface="Arial" panose="020B0604020202020204" pitchFamily="34" charset="0"/>
              </a:rPr>
              <a:t>point.h</a:t>
            </a:r>
          </a:p>
        </p:txBody>
      </p:sp>
      <p:sp>
        <p:nvSpPr>
          <p:cNvPr id="59405" name="Text Box 14"/>
          <p:cNvSpPr txBox="1">
            <a:spLocks noChangeArrowheads="1"/>
          </p:cNvSpPr>
          <p:nvPr/>
        </p:nvSpPr>
        <p:spPr bwMode="auto">
          <a:xfrm>
            <a:off x="7497367" y="3255170"/>
            <a:ext cx="823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he-IL" sz="1200" b="1">
                <a:solidFill>
                  <a:prstClr val="black"/>
                </a:solidFill>
                <a:latin typeface="Arial" panose="020B0604020202020204" pitchFamily="34" charset="0"/>
              </a:rPr>
              <a:t>main.cpp</a:t>
            </a:r>
          </a:p>
        </p:txBody>
      </p:sp>
      <p:sp>
        <p:nvSpPr>
          <p:cNvPr id="59406" name="Text Box 15"/>
          <p:cNvSpPr txBox="1">
            <a:spLocks noChangeArrowheads="1"/>
          </p:cNvSpPr>
          <p:nvPr/>
        </p:nvSpPr>
        <p:spPr bwMode="auto">
          <a:xfrm>
            <a:off x="5338763" y="3270649"/>
            <a:ext cx="9953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rt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he-IL" sz="1200" b="1">
                <a:solidFill>
                  <a:prstClr val="black"/>
                </a:solidFill>
                <a:latin typeface="Arial" panose="020B0604020202020204" pitchFamily="34" charset="0"/>
              </a:rPr>
              <a:t>point.cpp</a:t>
            </a:r>
          </a:p>
        </p:txBody>
      </p:sp>
    </p:spTree>
    <p:extLst>
      <p:ext uri="{BB962C8B-B14F-4D97-AF65-F5344CB8AC3E}">
        <p14:creationId xmlns:p14="http://schemas.microsoft.com/office/powerpoint/2010/main" val="4152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3220" y="727069"/>
            <a:ext cx="6405563" cy="857250"/>
          </a:xfrm>
        </p:spPr>
        <p:txBody>
          <a:bodyPr/>
          <a:lstStyle/>
          <a:p>
            <a:pPr algn="ctr" eaLnBrk="1" hangingPunct="1"/>
            <a:r>
              <a:rPr lang="he-IL" altLang="he-IL" dirty="0" smtClean="0">
                <a:cs typeface="Times New Roman" panose="02020603050405020304" pitchFamily="18" charset="0"/>
              </a:rPr>
              <a:t>מהו </a:t>
            </a:r>
            <a:r>
              <a:rPr lang="en-US" altLang="he-IL" dirty="0" smtClean="0"/>
              <a:t>inline</a:t>
            </a:r>
            <a:r>
              <a:rPr lang="he-IL" altLang="he-IL" dirty="0" smtClean="0">
                <a:cs typeface="Times New Roman" panose="02020603050405020304" pitchFamily="18" charset="0"/>
              </a:rPr>
              <a:t>?</a:t>
            </a:r>
            <a:endParaRPr lang="en-US" altLang="he-IL" dirty="0" smtClean="0"/>
          </a:p>
        </p:txBody>
      </p:sp>
      <p:sp>
        <p:nvSpPr>
          <p:cNvPr id="5908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12124" y="1991900"/>
            <a:ext cx="10856890" cy="35790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dirty="0"/>
              <a:t>קריאה לפונקציה זה דבר יקר (</a:t>
            </a:r>
            <a:r>
              <a:rPr lang="en-US" altLang="he-IL" dirty="0"/>
              <a:t>overhead</a:t>
            </a:r>
            <a:r>
              <a:rPr lang="he-IL" altLang="he-IL" dirty="0"/>
              <a:t> של מחסנית הקריאות</a:t>
            </a:r>
            <a:r>
              <a:rPr lang="he-IL" altLang="he-IL" dirty="0" smtClean="0"/>
              <a:t>).</a:t>
            </a:r>
            <a:endParaRPr lang="en-US" altLang="he-IL" dirty="0" smtClean="0"/>
          </a:p>
          <a:p>
            <a:pPr marL="109537" indent="0" algn="just" eaLnBrk="1" hangingPunct="1">
              <a:lnSpc>
                <a:spcPct val="80000"/>
              </a:lnSpc>
              <a:buNone/>
            </a:pPr>
            <a:endParaRPr lang="he-IL" altLang="he-IL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dirty="0"/>
              <a:t>בפונקציות קצרות ה-</a:t>
            </a:r>
            <a:r>
              <a:rPr lang="en-US" altLang="he-IL" dirty="0"/>
              <a:t>overhead</a:t>
            </a:r>
            <a:r>
              <a:rPr lang="he-IL" altLang="he-IL" dirty="0"/>
              <a:t> גדול יותר מעלות הפונקציה עצמה – בזבזני</a:t>
            </a:r>
            <a:r>
              <a:rPr lang="he-IL" altLang="he-IL" dirty="0" smtClean="0"/>
              <a:t>!</a:t>
            </a:r>
            <a:endParaRPr lang="en-US" altLang="he-IL" dirty="0" smtClean="0"/>
          </a:p>
          <a:p>
            <a:pPr marL="109537" indent="0" algn="just" eaLnBrk="1" hangingPunct="1">
              <a:lnSpc>
                <a:spcPct val="80000"/>
              </a:lnSpc>
              <a:buNone/>
            </a:pPr>
            <a:endParaRPr lang="he-IL" altLang="he-IL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dirty="0"/>
              <a:t>inline</a:t>
            </a:r>
            <a:r>
              <a:rPr lang="he-IL" altLang="he-IL" dirty="0"/>
              <a:t> – בקשה </a:t>
            </a:r>
            <a:r>
              <a:rPr lang="he-IL" altLang="he-IL" b="1" dirty="0"/>
              <a:t>מהקומפיילר</a:t>
            </a:r>
            <a:r>
              <a:rPr lang="he-IL" altLang="he-IL" dirty="0"/>
              <a:t> להעתקת </a:t>
            </a:r>
            <a:r>
              <a:rPr lang="he-IL" altLang="he-IL" b="1" dirty="0"/>
              <a:t>קוד</a:t>
            </a:r>
            <a:r>
              <a:rPr lang="he-IL" altLang="he-IL" dirty="0"/>
              <a:t> הפונקציה במקום לקרוא לה ישירות.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/>
              <a:t>עולה יותר בזמן קומפילציה ובגודל קוד!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/>
              <a:t>חוסך הרבה בזמן ריצה!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dirty="0" smtClean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dirty="0" smtClean="0"/>
              <a:t>inline</a:t>
            </a:r>
            <a:r>
              <a:rPr lang="he-IL" altLang="he-IL" dirty="0" smtClean="0"/>
              <a:t> </a:t>
            </a:r>
            <a:r>
              <a:rPr lang="he-IL" altLang="he-IL" dirty="0"/>
              <a:t>בקשה שתיענה רק אם הקומפיילר יחליט שזה סביר!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/>
              <a:t>פונקציות פשוטות וקצרות.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he-IL" altLang="he-IL" sz="2400" dirty="0"/>
              <a:t>בלי תנאים, לולאות, מבני בקרה, קוד ארוך וכו'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he-IL" sz="2400" dirty="0"/>
              <a:t>inline</a:t>
            </a:r>
            <a:r>
              <a:rPr lang="he-IL" altLang="he-IL" sz="2400" dirty="0"/>
              <a:t> שלא נענה – פשוט התעלמות! </a:t>
            </a:r>
            <a:r>
              <a:rPr lang="he-IL" altLang="he-IL" sz="2400" b="1" dirty="0"/>
              <a:t> זה לא שגיאה!</a:t>
            </a:r>
            <a:endParaRPr lang="he-IL" altLang="he-IL" sz="2400" dirty="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he-IL" sz="2100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C3B2095-CABB-42B8-9CF8-D166E3F94044}" type="slidenum">
              <a:rPr lang="he-IL" altLang="he-IL" sz="75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he-IL" sz="7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56619" y="833907"/>
            <a:ext cx="10972800" cy="1066800"/>
          </a:xfrm>
        </p:spPr>
        <p:txBody>
          <a:bodyPr/>
          <a:lstStyle/>
          <a:p>
            <a:pPr algn="ctr" eaLnBrk="1" hangingPunct="1"/>
            <a:r>
              <a:rPr lang="en-US" altLang="he-IL" dirty="0" smtClean="0"/>
              <a:t>inline </a:t>
            </a:r>
            <a:r>
              <a:rPr lang="he-IL" altLang="he-IL" dirty="0" smtClean="0">
                <a:cs typeface="Times New Roman" panose="02020603050405020304" pitchFamily="18" charset="0"/>
              </a:rPr>
              <a:t> יתרונות מול חסרונות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254" y="2057402"/>
            <a:ext cx="8121151" cy="3374231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he-IL" altLang="he-IL" dirty="0"/>
              <a:t>יתרון: יעילות בזמן ריצה</a:t>
            </a:r>
            <a:r>
              <a:rPr lang="he-IL" altLang="he-IL" dirty="0" smtClean="0"/>
              <a:t>!</a:t>
            </a:r>
            <a:endParaRPr lang="en-US" altLang="he-IL" dirty="0" smtClean="0"/>
          </a:p>
          <a:p>
            <a:pPr marL="109537" indent="0" algn="just" eaLnBrk="1" hangingPunct="1">
              <a:buNone/>
            </a:pPr>
            <a:endParaRPr lang="he-IL" altLang="he-IL" dirty="0"/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he-IL" altLang="he-IL" dirty="0"/>
              <a:t>חסרונות: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he-IL" altLang="he-IL" sz="2400" dirty="0"/>
              <a:t>עלות בזמן קומפילציה.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he-IL" altLang="he-IL" sz="2400" dirty="0"/>
              <a:t>מגדיל מאוד את נפח הקוד.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he-IL" altLang="he-IL" sz="2400" dirty="0"/>
              <a:t>אי וודאות לגבי התוצאה הסופית! (התקבל? לא התקבל?)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he-IL" altLang="he-IL" sz="2400" dirty="0"/>
              <a:t>מצריך </a:t>
            </a:r>
            <a:r>
              <a:rPr lang="en-US" altLang="he-IL" sz="2400" dirty="0"/>
              <a:t>include</a:t>
            </a:r>
            <a:r>
              <a:rPr lang="he-IL" altLang="he-IL" sz="2400" dirty="0"/>
              <a:t> לספריית מערכת בקובץ ה-</a:t>
            </a:r>
            <a:r>
              <a:rPr lang="en-US" altLang="he-IL" sz="2400" dirty="0"/>
              <a:t>H</a:t>
            </a:r>
            <a:r>
              <a:rPr lang="he-IL" altLang="he-IL" sz="2400" dirty="0"/>
              <a:t> (כפילויות ב-</a:t>
            </a:r>
            <a:r>
              <a:rPr lang="en-US" altLang="he-IL" sz="2400" dirty="0"/>
              <a:t>include</a:t>
            </a:r>
            <a:r>
              <a:rPr lang="he-IL" altLang="he-IL" sz="2400" dirty="0"/>
              <a:t>)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he-IL" altLang="he-IL" sz="2400" dirty="0"/>
              <a:t>לפונקציה אין כתובת! </a:t>
            </a: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he-IL" altLang="he-IL" sz="2400" dirty="0"/>
              <a:t>פגיעה </a:t>
            </a:r>
            <a:r>
              <a:rPr lang="he-IL" altLang="he-IL" sz="2400" dirty="0" err="1"/>
              <a:t>בכימוס</a:t>
            </a:r>
            <a:r>
              <a:rPr lang="he-IL" altLang="he-IL" sz="2400" dirty="0"/>
              <a:t>!!! (המימוש חייב להיות בקובץ </a:t>
            </a:r>
            <a:r>
              <a:rPr lang="en-US" altLang="he-IL" sz="2400" dirty="0"/>
              <a:t>H</a:t>
            </a:r>
            <a:r>
              <a:rPr lang="he-IL" altLang="he-IL" sz="2400" dirty="0"/>
              <a:t>...)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8F94FF8-2211-47EE-BBB4-D14AE80C2FE8}" type="slidenum">
              <a:rPr lang="he-IL" altLang="he-IL" sz="75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he-IL" sz="7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5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775494"/>
            <a:ext cx="10972800" cy="1066800"/>
          </a:xfrm>
        </p:spPr>
        <p:txBody>
          <a:bodyPr/>
          <a:lstStyle/>
          <a:p>
            <a:pPr algn="ctr" eaLnBrk="1" hangingPunct="1"/>
            <a:r>
              <a:rPr lang="he-IL" altLang="he-IL" dirty="0" smtClean="0">
                <a:cs typeface="Times New Roman" panose="02020603050405020304" pitchFamily="18" charset="0"/>
              </a:rPr>
              <a:t>בקשת </a:t>
            </a:r>
            <a:r>
              <a:rPr lang="en-US" altLang="he-IL" dirty="0" smtClean="0"/>
              <a:t>inline</a:t>
            </a:r>
            <a:endParaRPr lang="he-IL" altLang="he-IL" dirty="0" smtClean="0"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he-IL" sz="3200" dirty="0"/>
              <a:t>Implicit inline</a:t>
            </a:r>
            <a:r>
              <a:rPr lang="he-IL" altLang="he-IL" sz="3200" dirty="0"/>
              <a:t> – מממשים את המתודה בתוך הצהרת המחלקה</a:t>
            </a:r>
            <a:r>
              <a:rPr lang="he-IL" altLang="he-IL" sz="3200" dirty="0" smtClean="0"/>
              <a:t>.</a:t>
            </a:r>
            <a:endParaRPr lang="en-US" altLang="he-IL" sz="3200" dirty="0" smtClean="0"/>
          </a:p>
          <a:p>
            <a:pPr marL="109537" indent="0" eaLnBrk="1" hangingPunct="1">
              <a:buNone/>
            </a:pPr>
            <a:endParaRPr lang="he-IL" altLang="he-IL" sz="32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he-IL" sz="3200" dirty="0"/>
              <a:t>Explicit inline</a:t>
            </a:r>
            <a:r>
              <a:rPr lang="he-IL" altLang="he-IL" sz="3200" dirty="0"/>
              <a:t> - המתודה ממומשת </a:t>
            </a:r>
            <a:r>
              <a:rPr lang="he-IL" altLang="he-IL" sz="3200" u="sng" dirty="0"/>
              <a:t>מחוץ</a:t>
            </a:r>
            <a:r>
              <a:rPr lang="he-IL" altLang="he-IL" sz="3200" dirty="0"/>
              <a:t> להצהרת המחלקה, אך: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he-IL" altLang="he-IL" sz="2800" dirty="0">
                <a:cs typeface="Arial" panose="020B0604020202020204" pitchFamily="34" charset="0"/>
              </a:rPr>
              <a:t>בקובץ ה-</a:t>
            </a:r>
            <a:r>
              <a:rPr lang="en-US" altLang="he-IL" sz="2800" dirty="0">
                <a:cs typeface="Arial" panose="020B0604020202020204" pitchFamily="34" charset="0"/>
              </a:rPr>
              <a:t>H</a:t>
            </a:r>
            <a:r>
              <a:rPr lang="he-IL" altLang="he-IL" sz="2800" dirty="0">
                <a:cs typeface="Arial" panose="020B0604020202020204" pitchFamily="34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he-IL" altLang="he-IL" sz="2800" dirty="0">
                <a:cs typeface="Arial" panose="020B0604020202020204" pitchFamily="34" charset="0"/>
              </a:rPr>
              <a:t>המילה השמורה </a:t>
            </a:r>
            <a:r>
              <a:rPr lang="en-US" altLang="he-IL" sz="2800" dirty="0">
                <a:cs typeface="Arial" panose="020B0604020202020204" pitchFamily="34" charset="0"/>
              </a:rPr>
              <a:t>inline</a:t>
            </a:r>
            <a:r>
              <a:rPr lang="he-IL" altLang="he-IL" sz="2800" dirty="0">
                <a:cs typeface="Arial" panose="020B0604020202020204" pitchFamily="34" charset="0"/>
              </a:rPr>
              <a:t> מופיעה לפני מימוש הפונקציה.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269509C-41F2-4C92-B225-FEFA023C19C6}" type="slidenum">
              <a:rPr lang="he-IL" altLang="he-IL" sz="75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he-IL" sz="7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893220" y="920354"/>
            <a:ext cx="6405563" cy="857250"/>
          </a:xfrm>
        </p:spPr>
        <p:txBody>
          <a:bodyPr/>
          <a:lstStyle/>
          <a:p>
            <a:pPr eaLnBrk="1" hangingPunct="1"/>
            <a:r>
              <a:rPr lang="he-IL" altLang="he-IL" smtClean="0">
                <a:cs typeface="Times New Roman" panose="02020603050405020304" pitchFamily="18" charset="0"/>
              </a:rPr>
              <a:t>דוגמה ל-</a:t>
            </a:r>
            <a:r>
              <a:rPr lang="en-US" altLang="he-IL" smtClean="0"/>
              <a:t>inline</a:t>
            </a:r>
            <a:endParaRPr lang="he-IL" altLang="he-IL" smtClean="0">
              <a:cs typeface="Times New Roman" panose="02020603050405020304" pitchFamily="18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18859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2288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25717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2914650" indent="-17145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6B52E16-44DF-4D01-A8FC-14290CD2A37B}" type="slidenum">
              <a:rPr lang="he-IL" altLang="he-IL" sz="750">
                <a:solidFill>
                  <a:prstClr val="black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he-IL" sz="75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3119438" y="1608536"/>
            <a:ext cx="7595785" cy="43862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//File: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TwoDigitNumber.h</a:t>
            </a:r>
            <a:endParaRPr lang="en-US" sz="1650" dirty="0">
              <a:solidFill>
                <a:prstClr val="black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650" dirty="0">
              <a:solidFill>
                <a:prstClr val="black"/>
              </a:solidFill>
              <a:latin typeface="Consolas" panose="020B0609020204030204" pitchFamily="49" charset="0"/>
              <a:cs typeface="Times New Roman" pitchFamily="18" charset="0"/>
            </a:endParaRPr>
          </a:p>
          <a:p>
            <a: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itchFamily="18" charset="0"/>
              </a:rPr>
              <a:t>#include &lt;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iostream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class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TwoDigitsNumber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{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private: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char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m_firstD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m_secondD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 //the digits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public: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void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setFirstDigit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(char d1) {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m_firstD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d1;}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void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setSecondDigit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(char d2) {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m_secondD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d2;}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void </a:t>
            </a:r>
            <a:r>
              <a:rPr lang="en-US" sz="165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();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};</a:t>
            </a:r>
          </a:p>
          <a:p>
            <a:pPr marL="257175" indent="-257175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defRPr/>
            </a:pPr>
            <a:endParaRPr lang="en-US" sz="165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650" b="1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inline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void 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TwoDigitsNumber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::</a:t>
            </a:r>
            <a:r>
              <a:rPr lang="en-US" sz="165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show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 {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&lt;&lt;“The number is: “&lt;&lt;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m_secondD</a:t>
            </a:r>
            <a:endParaRPr lang="en-US" sz="1650" dirty="0">
              <a:solidFill>
                <a:prstClr val="black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&lt;&lt;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m_firstD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&lt;&lt;</a:t>
            </a:r>
            <a:r>
              <a:rPr lang="en-US" sz="1650" dirty="0" err="1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endl</a:t>
            </a: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sz="1650" dirty="0">
                <a:solidFill>
                  <a:prstClr val="black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0043" y="4051749"/>
            <a:ext cx="2080022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2400" dirty="0">
                <a:solidFill>
                  <a:prstClr val="white"/>
                </a:solidFill>
              </a:rPr>
              <a:t>Implicit inline!</a:t>
            </a:r>
            <a:endParaRPr lang="he-IL" altLang="he-IL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02116" y="5560220"/>
            <a:ext cx="212288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he-IL" sz="2400">
                <a:solidFill>
                  <a:prstClr val="white"/>
                </a:solidFill>
              </a:rPr>
              <a:t>Explicit inline!</a:t>
            </a:r>
            <a:endParaRPr lang="he-IL" altLang="he-IL" sz="2400">
              <a:solidFill>
                <a:prstClr val="white"/>
              </a:solidFill>
            </a:endParaRPr>
          </a:p>
        </p:txBody>
      </p:sp>
      <p:sp>
        <p:nvSpPr>
          <p:cNvPr id="9" name="Right Brace 8"/>
          <p:cNvSpPr>
            <a:spLocks/>
          </p:cNvSpPr>
          <p:nvPr/>
        </p:nvSpPr>
        <p:spPr bwMode="auto">
          <a:xfrm>
            <a:off x="9650054" y="3362168"/>
            <a:ext cx="402431" cy="531019"/>
          </a:xfrm>
          <a:prstGeom prst="rightBrace">
            <a:avLst>
              <a:gd name="adj1" fmla="val 8339"/>
              <a:gd name="adj2" fmla="val 50000"/>
            </a:avLst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altLang="he-IL">
              <a:solidFill>
                <a:prstClr val="black"/>
              </a:solidFill>
            </a:endParaRPr>
          </a:p>
        </p:txBody>
      </p:sp>
      <p:cxnSp>
        <p:nvCxnSpPr>
          <p:cNvPr id="11" name="Elbow Connector 10"/>
          <p:cNvCxnSpPr>
            <a:cxnSpLocks noChangeShapeType="1"/>
          </p:cNvCxnSpPr>
          <p:nvPr/>
        </p:nvCxnSpPr>
        <p:spPr bwMode="auto">
          <a:xfrm rot="10800000" flipV="1">
            <a:off x="10052485" y="3609381"/>
            <a:ext cx="9525" cy="384572"/>
          </a:xfrm>
          <a:prstGeom prst="bentConnector4">
            <a:avLst>
              <a:gd name="adj1" fmla="val 28574"/>
              <a:gd name="adj2" fmla="val 84463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Elbow Connector 16"/>
          <p:cNvCxnSpPr>
            <a:cxnSpLocks noChangeShapeType="1"/>
          </p:cNvCxnSpPr>
          <p:nvPr/>
        </p:nvCxnSpPr>
        <p:spPr bwMode="auto">
          <a:xfrm>
            <a:off x="3176018" y="4840931"/>
            <a:ext cx="4169519" cy="1059275"/>
          </a:xfrm>
          <a:prstGeom prst="bentConnector3">
            <a:avLst>
              <a:gd name="adj1" fmla="val 16641"/>
            </a:avLst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02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4038" y="227014"/>
            <a:ext cx="854075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Polymorphism - </a:t>
            </a:r>
            <a:r>
              <a:rPr lang="en-US" sz="3600">
                <a:latin typeface="Comic Sans MS" pitchFamily="66" charset="0"/>
              </a:rPr>
              <a:t>Additional notes</a:t>
            </a:r>
            <a:endParaRPr lang="en-US" sz="3600" b="1"/>
          </a:p>
        </p:txBody>
      </p:sp>
      <p:sp>
        <p:nvSpPr>
          <p:cNvPr id="655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2EB1CA70-E250-4AB7-B0EC-055EF23D0649}" type="slidenum">
              <a:rPr lang="he-IL" altLang="he-IL" b="0" smtClean="0">
                <a:latin typeface="Arial" pitchFamily="34" charset="0"/>
              </a:rPr>
              <a:pPr eaLnBrk="1" hangingPunct="1"/>
              <a:t>7</a:t>
            </a:fld>
            <a:endParaRPr lang="en-US" altLang="he-IL" b="0" smtClean="0">
              <a:latin typeface="Arial" pitchFamily="34" charset="0"/>
            </a:endParaRPr>
          </a:p>
        </p:txBody>
      </p:sp>
      <p:sp>
        <p:nvSpPr>
          <p:cNvPr id="1003523" name="Rectangle 3"/>
          <p:cNvSpPr>
            <a:spLocks noChangeArrowheads="1"/>
          </p:cNvSpPr>
          <p:nvPr/>
        </p:nvSpPr>
        <p:spPr bwMode="auto">
          <a:xfrm>
            <a:off x="585788" y="1171575"/>
            <a:ext cx="9815512" cy="444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2400" dirty="0"/>
              <a:t>התכונה הווירטואלית הוא מורשת! זאת אומרת שאם מתודה הוגדרה כווירטואלית במחלקת בסיס היא תהיה ווירטואלית בכל הצאצאים שלה. ועדיין מומלץ לרשום את המילה </a:t>
            </a:r>
            <a:r>
              <a:rPr lang="en-US" sz="2400" dirty="0"/>
              <a:t>virtual</a:t>
            </a:r>
            <a:r>
              <a:rPr lang="he-IL" sz="2400" dirty="0"/>
              <a:t> לפני הצהרות המתודות בצאצאים (לשם קריאות).</a:t>
            </a:r>
            <a:endParaRPr lang="en-US" sz="2400" dirty="0"/>
          </a:p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2400" dirty="0"/>
              <a:t>אם אובייקטים מכילים דברים לא טריוויאליים או שיש חשש שהצאצאים שלהם יכילו דברים שכאלו – ההורס חייב להיות וירטואלי! (מדוע?)</a:t>
            </a:r>
            <a:r>
              <a:rPr lang="en-US" sz="2800" dirty="0"/>
              <a:t> </a:t>
            </a: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/>
            </a:pPr>
            <a:r>
              <a:rPr lang="he-IL" sz="2400" dirty="0"/>
              <a:t>כלל אצבע: אם מדובר בהורשה וירטואלית, אז חובה לממש </a:t>
            </a:r>
            <a:r>
              <a:rPr lang="en-US" sz="2400" dirty="0" err="1"/>
              <a:t>Dtor</a:t>
            </a:r>
            <a:r>
              <a:rPr lang="he-IL" sz="2400" dirty="0"/>
              <a:t> ווירטואלי במחלקת הבסיס (אפילו ריק!).</a:t>
            </a:r>
            <a:endParaRPr lang="en-US" sz="2400" dirty="0"/>
          </a:p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he-IL" sz="2800" dirty="0"/>
              <a:t>בנאי (</a:t>
            </a:r>
            <a:r>
              <a:rPr lang="en-US" sz="2800" dirty="0" err="1"/>
              <a:t>Ctor</a:t>
            </a:r>
            <a:r>
              <a:rPr lang="he-IL" sz="2800" dirty="0"/>
              <a:t>) לא יכול להיות ווירטואלי</a:t>
            </a:r>
            <a:r>
              <a:rPr lang="he-IL" sz="2800" dirty="0" smtClean="0"/>
              <a:t>! למה?</a:t>
            </a:r>
            <a:endParaRPr lang="en-US" sz="2800" dirty="0"/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/>
            </a:pPr>
            <a:r>
              <a:rPr lang="he-IL" sz="2400" dirty="0"/>
              <a:t>וירטואלי= יודעים כעת רק חלק מהאינפורמציה על האובייקט</a:t>
            </a: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/>
            </a:pPr>
            <a:r>
              <a:rPr lang="he-IL" sz="2400" dirty="0"/>
              <a:t>בבנאי= חייבים את מלוא האינפורמציה= כי צריך לדעת מה אנו יוצרים!</a:t>
            </a: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/>
            </a:pPr>
            <a:r>
              <a:rPr lang="he-IL" sz="2400" dirty="0" smtClean="0"/>
              <a:t>ומה </a:t>
            </a:r>
            <a:r>
              <a:rPr lang="he-IL" sz="2400" dirty="0"/>
              <a:t>לגבי בנאי העתקה (</a:t>
            </a:r>
            <a:r>
              <a:rPr lang="en-US" sz="2400" dirty="0" err="1"/>
              <a:t>CCtor</a:t>
            </a:r>
            <a:r>
              <a:rPr lang="he-IL" sz="2400" dirty="0"/>
              <a:t>)? איך ניתן להשיג את האפקט </a:t>
            </a:r>
            <a:r>
              <a:rPr lang="he-IL" sz="2400" dirty="0" smtClean="0"/>
              <a:t>הנ"ל?</a:t>
            </a: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/>
            </a:pPr>
            <a:r>
              <a:rPr lang="he-IL" altLang="he-IL" sz="2000" dirty="0" smtClean="0"/>
              <a:t>נעשה </a:t>
            </a:r>
            <a:r>
              <a:rPr lang="he-IL" altLang="he-IL" sz="2000" dirty="0"/>
              <a:t>זאת ע"י פונק </a:t>
            </a:r>
            <a:r>
              <a:rPr lang="en-US" altLang="he-IL" sz="2000" dirty="0"/>
              <a:t>clone()</a:t>
            </a:r>
            <a:r>
              <a:rPr lang="he-IL" altLang="he-IL" sz="2000" dirty="0" smtClean="0"/>
              <a:t>: מחזירה </a:t>
            </a:r>
            <a:r>
              <a:rPr lang="he-IL" altLang="he-IL" sz="2000" dirty="0"/>
              <a:t>מצביע </a:t>
            </a:r>
            <a:r>
              <a:rPr lang="he-IL" altLang="he-IL" sz="2000" dirty="0" smtClean="0"/>
              <a:t>לאובייקט </a:t>
            </a:r>
            <a:r>
              <a:rPr lang="he-IL" altLang="he-IL" sz="2000" dirty="0"/>
              <a:t>וקוראת לבנאי ההעתקה עם </a:t>
            </a:r>
            <a:r>
              <a:rPr lang="en-US" altLang="he-IL" sz="2000" dirty="0"/>
              <a:t>this:</a:t>
            </a:r>
          </a:p>
          <a:p>
            <a:pPr marL="800100" lvl="1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Clone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8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249251" y="2209800"/>
            <a:ext cx="91672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altLang="he-IL" sz="2800" dirty="0" smtClean="0"/>
              <a:t>למה בנאי לא יכול להיות וירטואלי?</a:t>
            </a:r>
          </a:p>
          <a:p>
            <a:r>
              <a:rPr lang="he-IL" altLang="he-IL" sz="2800" dirty="0" smtClean="0"/>
              <a:t>וירטואלי= יודעים כעת רק חלק מהאינפורמציה על האובייקט</a:t>
            </a:r>
          </a:p>
          <a:p>
            <a:r>
              <a:rPr lang="he-IL" altLang="he-IL" sz="2800" dirty="0" smtClean="0"/>
              <a:t>בבנאי= חייבים את מלוא האינפורמציה= כי צריך לדעת מה אנו יוצרים!</a:t>
            </a:r>
            <a:endParaRPr lang="en-US" altLang="he-IL" sz="2800" dirty="0" smtClean="0"/>
          </a:p>
          <a:p>
            <a:endParaRPr lang="en-US" altLang="he-IL" sz="2800" dirty="0" smtClean="0"/>
          </a:p>
          <a:p>
            <a:r>
              <a:rPr lang="he-IL" altLang="he-IL" sz="2800" dirty="0" smtClean="0"/>
              <a:t>ניתן</a:t>
            </a:r>
            <a:r>
              <a:rPr lang="he-IL" altLang="he-IL" sz="2800" baseline="0" dirty="0" smtClean="0"/>
              <a:t> לחשוב על אפשרות לקיום בנאי מעתיק ורטואלי. נעשה זאת ע"י פונק </a:t>
            </a:r>
            <a:r>
              <a:rPr lang="en-US" altLang="he-IL" sz="2800" baseline="0" dirty="0" smtClean="0"/>
              <a:t>clone()</a:t>
            </a:r>
            <a:r>
              <a:rPr lang="he-IL" altLang="he-IL" sz="2800" baseline="0" dirty="0" smtClean="0"/>
              <a:t>:</a:t>
            </a:r>
          </a:p>
          <a:p>
            <a:r>
              <a:rPr lang="he-IL" altLang="he-IL" sz="2800" dirty="0" smtClean="0"/>
              <a:t>פונקציה</a:t>
            </a:r>
            <a:r>
              <a:rPr lang="he-IL" altLang="he-IL" sz="2800" baseline="0" dirty="0" smtClean="0"/>
              <a:t> המחזיה מצביע לאובייק וקוראת לבנאי ההעתקה עם </a:t>
            </a:r>
            <a:r>
              <a:rPr lang="en-US" altLang="he-IL" sz="2800" baseline="0" dirty="0" smtClean="0"/>
              <a:t>this: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6027" y="6185088"/>
            <a:ext cx="6067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hlinkClick r:id="rId2"/>
              </a:rPr>
              <a:t>https://www.youtube.com/watch?v=UHP-DKrxgBs</a:t>
            </a:r>
            <a:endParaRPr lang="he-IL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87" y="663692"/>
            <a:ext cx="10972800" cy="1066800"/>
          </a:xfrm>
        </p:spPr>
        <p:txBody>
          <a:bodyPr/>
          <a:lstStyle/>
          <a:p>
            <a:pPr algn="ctr"/>
            <a:r>
              <a:rPr lang="en-US" dirty="0" smtClean="0"/>
              <a:t>Clone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/51</a:t>
            </a:r>
            <a:fld id="{3012C110-79C9-4875-894B-5787787637A1}" type="slidenum">
              <a:rPr lang="he-IL" smtClean="0"/>
              <a:pPr>
                <a:defRPr/>
              </a:pPr>
              <a:t>9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7565" y="1889496"/>
            <a:ext cx="4651513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he-IL" dirty="0" smtClean="0">
              <a:latin typeface="Consolas" panose="020B0609020204030204" pitchFamily="49" charset="0"/>
            </a:endParaRPr>
          </a:p>
          <a:p>
            <a:pPr algn="l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Dog{</a:t>
            </a:r>
            <a:endParaRPr lang="he-IL" sz="1400" dirty="0" smtClean="0">
              <a:latin typeface="Consolas" panose="020B0609020204030204" pitchFamily="49" charset="0"/>
            </a:endParaRP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::public Dog{};</a:t>
            </a: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foo(Dog *d){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 is a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 c = *new Dog(d); // c is a Dog!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//....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 with dog c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algn="l" rtl="0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d;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foo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(&amp;d);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e-IL" sz="1400" dirty="0" smtClean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0360" y="1730492"/>
            <a:ext cx="636435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Dog{</a:t>
            </a:r>
          </a:p>
          <a:p>
            <a:pPr algn="l" rtl="0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ublic:</a:t>
            </a:r>
          </a:p>
          <a:p>
            <a:pPr algn="l" rtl="0"/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Dog* clone(){return new Dog(*this);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::public Dog{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clone(){return new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(*this);}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foo(Dog *d){          // d is a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Dog*  c = *new Dog(d);  // c is a Dog!</a:t>
            </a:r>
          </a:p>
          <a:p>
            <a:pPr algn="l" rtl="0"/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Dog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c = d-&gt;clone();</a:t>
            </a:r>
            <a:endParaRPr lang="en-US" sz="1400" b="1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//....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 with dog c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 rtl="0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/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BullDog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d;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foo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(&amp;d);</a:t>
            </a:r>
          </a:p>
          <a:p>
            <a:pPr algn="l" rtl="0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e-IL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9">
      <a:dk1>
        <a:sysClr val="windowText" lastClr="000000"/>
      </a:dk1>
      <a:lt1>
        <a:sysClr val="window" lastClr="FFFFFF"/>
      </a:lt1>
      <a:dk2>
        <a:srgbClr val="003760"/>
      </a:dk2>
      <a:lt2>
        <a:srgbClr val="DEDEDE"/>
      </a:lt2>
      <a:accent1>
        <a:srgbClr val="53548A"/>
      </a:accent1>
      <a:accent2>
        <a:srgbClr val="3F3F3F"/>
      </a:accent2>
      <a:accent3>
        <a:srgbClr val="A04DA3"/>
      </a:accent3>
      <a:accent4>
        <a:srgbClr val="C4652D"/>
      </a:accent4>
      <a:accent5>
        <a:srgbClr val="8B5D3D"/>
      </a:accent5>
      <a:accent6>
        <a:srgbClr val="3F3F3F"/>
      </a:accent6>
      <a:hlink>
        <a:srgbClr val="FF0000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752</Words>
  <Application>Microsoft Office PowerPoint</Application>
  <PresentationFormat>Widescreen</PresentationFormat>
  <Paragraphs>218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Georgia</vt:lpstr>
      <vt:lpstr>Tahoma</vt:lpstr>
      <vt:lpstr>Times New Roman</vt:lpstr>
      <vt:lpstr>Trebuchet MS</vt:lpstr>
      <vt:lpstr>Wingdings</vt:lpstr>
      <vt:lpstr>Wingdings 2</vt:lpstr>
      <vt:lpstr>Urban</vt:lpstr>
      <vt:lpstr>inline</vt:lpstr>
      <vt:lpstr>Methods (Member Functions) </vt:lpstr>
      <vt:lpstr>מהו inline?</vt:lpstr>
      <vt:lpstr>inline  יתרונות מול חסרונות</vt:lpstr>
      <vt:lpstr>בקשת inline</vt:lpstr>
      <vt:lpstr>דוגמה ל-inline</vt:lpstr>
      <vt:lpstr>Polymorphism - Additional notes</vt:lpstr>
      <vt:lpstr>Clone </vt:lpstr>
      <vt:lpstr>Clone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</dc:title>
  <dc:creator>sicsic</dc:creator>
  <cp:lastModifiedBy>Owner</cp:lastModifiedBy>
  <cp:revision>9</cp:revision>
  <dcterms:created xsi:type="dcterms:W3CDTF">2019-06-06T07:34:15Z</dcterms:created>
  <dcterms:modified xsi:type="dcterms:W3CDTF">2019-06-07T13:47:56Z</dcterms:modified>
</cp:coreProperties>
</file>