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9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66"/>
    <a:srgbClr val="310FC1"/>
    <a:srgbClr val="FF3300"/>
    <a:srgbClr val="2A98E2"/>
    <a:srgbClr val="95C745"/>
    <a:srgbClr val="248DE4"/>
    <a:srgbClr val="C40C9D"/>
    <a:srgbClr val="C943AC"/>
    <a:srgbClr val="508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15" autoAdjust="0"/>
  </p:normalViewPr>
  <p:slideViewPr>
    <p:cSldViewPr>
      <p:cViewPr varScale="1">
        <p:scale>
          <a:sx n="76" d="100"/>
          <a:sy n="76" d="100"/>
        </p:scale>
        <p:origin x="140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5FB7-A4DA-4723-9D37-BCC2724408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8A17-39A1-4194-AAAA-FD77D5AE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log.co.il/&#1505;&#1508;&#1493;&#1512;&#1491;&#1497;/e_5872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8A17-39A1-4194-AAAA-FD77D5AE50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בכל רגע החלטה את מי להריץ בודקים למי יש </a:t>
            </a:r>
            <a:r>
              <a:rPr lang="en-US" dirty="0"/>
              <a:t>ETF</a:t>
            </a:r>
            <a:r>
              <a:rPr lang="he-IL" dirty="0"/>
              <a:t> הקצר ביותר ואותו מריצים למשך </a:t>
            </a:r>
            <a:r>
              <a:rPr lang="en-US" dirty="0"/>
              <a:t>C</a:t>
            </a:r>
            <a:r>
              <a:rPr lang="he-IL" dirty="0"/>
              <a:t> יחידות זמן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8A17-39A1-4194-AAAA-FD77D5AE50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worst-case execution time (WCET)</a:t>
            </a:r>
          </a:p>
          <a:p>
            <a:pPr fontAlgn="ctr"/>
            <a:r>
              <a:rPr lang="he-IL" dirty="0">
                <a:hlinkClick r:id="rId3" tooltip="משמעות סְפּוֹרָדִי - פירוש מורחב של סְפּוֹרָדִי"/>
              </a:rPr>
              <a:t>סְפּוֹרָדִי - </a:t>
            </a:r>
            <a:r>
              <a:rPr lang="he-IL" dirty="0">
                <a:effectLst/>
                <a:hlinkClick r:id="rId3" tooltip="משמעות סְפּוֹרָדִי - פירוש מורחב של סְפּוֹרָדִי"/>
              </a:rPr>
              <a:t>זכר</a:t>
            </a:r>
            <a:endParaRPr lang="he-IL" dirty="0">
              <a:effectLst/>
            </a:endParaRPr>
          </a:p>
          <a:p>
            <a:r>
              <a:rPr lang="he-IL" dirty="0"/>
              <a:t>מופיע בסדר לא קבוע ולא רצוף; אקראי; ארעי; רנדומלי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8A17-39A1-4194-AAAA-FD77D5AE50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FD-458B-49B6-B993-8965F3FCAA5A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969E-43E0-48D6-8301-59CD35A2EFC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6EE-1904-472D-B5AB-54F507B5B0A6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8016-5DBC-4D03-A2D8-C6A371C0C56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D260-E69F-4438-86DF-C2041C218F6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992-81B7-43FB-A3E6-0DAF4A47820A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C7D9-E0C7-43D9-9FF7-A31FCAE1A1D2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295-290F-4128-BBB5-46191553A9CF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958E-EF36-4A3C-9A1D-00F70F3989D2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B99-E9F6-499D-BC26-E824D457DA3A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DB8-409B-47B2-9723-11859423DF45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59BC-8DCA-453A-AC39-D3C6C448174E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baker/realtime/restricted/notes/edfschedul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itd.edu.in/~amarjeet/EmSys2013/UCLA-EE202a-L05-RateMonotonic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nuxfoundation.org/realtime/sta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tasystems.com/timing-analysis-downloads?gclid=CjwKCAiAjeSABhAPEiwAqfxURV5sap082ztO2ob70EdS9-qv_qRYhKjMG6zctRs9yrmjWYo7KfcL6hoCJXEQAvD_B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185080"/>
            <a:ext cx="708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2.1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September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99792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RT-OS-I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and RT-Scheduling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772400" cy="762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Iakobashvili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393214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Earliest Deadline First (EDF) - continued</a:t>
            </a:r>
            <a:endParaRPr lang="en-US" sz="2400" dirty="0"/>
          </a:p>
          <a:p>
            <a:endParaRPr lang="en-US" sz="1200" b="1" dirty="0"/>
          </a:p>
          <a:p>
            <a:r>
              <a:rPr lang="en-US" sz="2000" b="1" dirty="0"/>
              <a:t>EDF </a:t>
            </a:r>
            <a:r>
              <a:rPr lang="en-IL" sz="2000" b="1" dirty="0"/>
              <a:t>–</a:t>
            </a:r>
            <a:r>
              <a:rPr lang="en-US" sz="2000" b="1" dirty="0"/>
              <a:t> Transient Overload and Domino Effect</a:t>
            </a:r>
          </a:p>
          <a:p>
            <a:r>
              <a:rPr lang="en-US" sz="1800" dirty="0"/>
              <a:t>Arrival/Release time zero (0) for the tasks: </a:t>
            </a:r>
          </a:p>
          <a:p>
            <a:pPr lvl="1"/>
            <a:r>
              <a:rPr lang="en-US" sz="1800" b="1" dirty="0"/>
              <a:t>T1</a:t>
            </a:r>
            <a:r>
              <a:rPr lang="en-US" sz="1800" dirty="0"/>
              <a:t> (2,5,5), </a:t>
            </a:r>
            <a:r>
              <a:rPr lang="en-US" sz="1800" b="1" dirty="0"/>
              <a:t>T2</a:t>
            </a:r>
            <a:r>
              <a:rPr lang="en-US" sz="1800" dirty="0"/>
              <a:t> (2,6,6), </a:t>
            </a:r>
            <a:r>
              <a:rPr lang="en-US" sz="1800" b="1" dirty="0"/>
              <a:t>T3</a:t>
            </a:r>
            <a:r>
              <a:rPr lang="en-US" sz="1800" dirty="0"/>
              <a:t> (2,7,7) and </a:t>
            </a:r>
            <a:r>
              <a:rPr lang="en-US" sz="1800" b="1" dirty="0"/>
              <a:t>T4</a:t>
            </a:r>
            <a:r>
              <a:rPr lang="en-US" sz="1800" dirty="0"/>
              <a:t> (2,8,8)</a:t>
            </a:r>
          </a:p>
          <a:p>
            <a:pPr lvl="1"/>
            <a:r>
              <a:rPr lang="en-US" sz="1800" dirty="0"/>
              <a:t>U = 2/5 + 2/6 + 2/7 + 2/8 = 0.4 + 0.333 + 0.286 + 0.25 = </a:t>
            </a:r>
            <a:r>
              <a:rPr lang="en-US" sz="1800" b="1" dirty="0"/>
              <a:t>1.269</a:t>
            </a:r>
            <a:r>
              <a:rPr lang="en-US" sz="1800" dirty="0"/>
              <a:t> </a:t>
            </a:r>
            <a:r>
              <a:rPr lang="en-IL" sz="1800" dirty="0"/>
              <a:t>–</a:t>
            </a:r>
            <a:r>
              <a:rPr lang="en-US" sz="1800" dirty="0"/>
              <a:t> not feasible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1" y="3131640"/>
            <a:ext cx="7924800" cy="33998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284989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80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Optimal Algorithm - Definition</a:t>
            </a:r>
            <a:endParaRPr lang="en-US" sz="2400" dirty="0"/>
          </a:p>
          <a:p>
            <a:endParaRPr lang="en-US" sz="1800" b="1" dirty="0"/>
          </a:p>
          <a:p>
            <a:r>
              <a:rPr lang="en-US" sz="2000" dirty="0">
                <a:solidFill>
                  <a:srgbClr val="FF0000"/>
                </a:solidFill>
              </a:rPr>
              <a:t>For RT, “optimality” is a fundamental property of a scheduling </a:t>
            </a:r>
            <a:r>
              <a:rPr lang="en-US" sz="2000" dirty="0"/>
              <a:t>meaning that an </a:t>
            </a:r>
            <a:r>
              <a:rPr lang="en-US" sz="2000" b="1" dirty="0"/>
              <a:t>algorithm can meet all task deadlines when the total utilization demand does not exceed the capacity of the processors in the system.</a:t>
            </a:r>
          </a:p>
          <a:p>
            <a:endParaRPr lang="en-US" sz="2000" b="1" u="sng" dirty="0"/>
          </a:p>
          <a:p>
            <a:r>
              <a:rPr lang="en-US" sz="2000" dirty="0"/>
              <a:t>EDF is an optimal algorithm for the following conditions:</a:t>
            </a:r>
          </a:p>
          <a:p>
            <a:pPr lvl="1"/>
            <a:r>
              <a:rPr lang="en-US" sz="1700" dirty="0"/>
              <a:t>single processor</a:t>
            </a:r>
          </a:p>
          <a:p>
            <a:pPr lvl="1"/>
            <a:r>
              <a:rPr lang="en-US" sz="1700" dirty="0"/>
              <a:t>processor preemption is allowed</a:t>
            </a:r>
          </a:p>
          <a:p>
            <a:pPr lvl="1"/>
            <a:r>
              <a:rPr lang="en-US" sz="1700" dirty="0"/>
              <a:t>no contention for (non-</a:t>
            </a:r>
            <a:r>
              <a:rPr lang="en-US" sz="1700" dirty="0" err="1"/>
              <a:t>preemptable</a:t>
            </a:r>
            <a:r>
              <a:rPr lang="en-US" sz="1700" dirty="0"/>
              <a:t>) resources</a:t>
            </a:r>
          </a:p>
          <a:p>
            <a:pPr lvl="1"/>
            <a:r>
              <a:rPr lang="en-US" sz="1700" dirty="0"/>
              <a:t>arbitrary release times and arbitrary deadlines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700" dirty="0"/>
              <a:t>For the proof and more details:</a:t>
            </a:r>
          </a:p>
          <a:p>
            <a:pPr lvl="1"/>
            <a:r>
              <a:rPr lang="en-US" sz="1600" b="1" dirty="0">
                <a:hlinkClick r:id="rId2"/>
              </a:rPr>
              <a:t>http://www.cs.fsu.edu/~baker/realtime/restricted/notes/edfscheduling.html</a:t>
            </a:r>
            <a:r>
              <a:rPr lang="en-US" sz="1600" b="1" dirty="0"/>
              <a:t> </a:t>
            </a:r>
          </a:p>
          <a:p>
            <a:pPr marL="457200" lvl="1" indent="0">
              <a:buNone/>
            </a:pPr>
            <a:endParaRPr lang="en-US" sz="1600" b="1" dirty="0"/>
          </a:p>
          <a:p>
            <a:r>
              <a:rPr lang="en-US" sz="2000" dirty="0"/>
              <a:t>An optimal algorithm always has a feasible schedule if such schedule exists under any other algorithm.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12745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Recurrent Tasks</a:t>
            </a:r>
            <a:endParaRPr lang="en-US" sz="2400" dirty="0"/>
          </a:p>
          <a:p>
            <a:r>
              <a:rPr lang="en-US" sz="2200" dirty="0"/>
              <a:t>Same jobs released recurrently could be modeled by a recurrent task</a:t>
            </a:r>
          </a:p>
          <a:p>
            <a:endParaRPr lang="en-US" sz="2200" dirty="0"/>
          </a:p>
          <a:p>
            <a:r>
              <a:rPr lang="en-US" sz="2200" dirty="0"/>
              <a:t>Periodic Task </a:t>
            </a:r>
            <a:r>
              <a:rPr lang="en-US" sz="2200" dirty="0" err="1"/>
              <a:t>ti</a:t>
            </a:r>
            <a:r>
              <a:rPr lang="en-US" sz="2200" dirty="0"/>
              <a:t>: jobs are released periodically with period </a:t>
            </a:r>
            <a:r>
              <a:rPr lang="en-US" sz="2200" dirty="0" err="1"/>
              <a:t>Ti</a:t>
            </a:r>
            <a:endParaRPr lang="en-US" sz="2200" dirty="0"/>
          </a:p>
          <a:p>
            <a:pPr lvl="1"/>
            <a:r>
              <a:rPr lang="en-US" sz="1800" dirty="0"/>
              <a:t>A phase F indicates when the first job was released</a:t>
            </a:r>
          </a:p>
          <a:p>
            <a:pPr lvl="1"/>
            <a:r>
              <a:rPr lang="en-US" sz="1800" dirty="0"/>
              <a:t>A relative deadline Di for each job from task </a:t>
            </a:r>
            <a:r>
              <a:rPr lang="en-US" sz="1800" dirty="0" err="1"/>
              <a:t>ti</a:t>
            </a:r>
            <a:endParaRPr lang="en-US" sz="1800" dirty="0"/>
          </a:p>
          <a:p>
            <a:pPr lvl="1"/>
            <a:r>
              <a:rPr lang="en-US" sz="1800" dirty="0"/>
              <a:t>(F, C, T, D) is the characteristic function where C is taken as WCET (C=WCET)</a:t>
            </a:r>
          </a:p>
          <a:p>
            <a:pPr lvl="1"/>
            <a:endParaRPr lang="en-US" sz="1800" dirty="0"/>
          </a:p>
          <a:p>
            <a:r>
              <a:rPr lang="en-US" sz="2200" dirty="0"/>
              <a:t>Sporadic Task </a:t>
            </a:r>
            <a:r>
              <a:rPr lang="en-US" sz="2200" dirty="0" err="1"/>
              <a:t>ti</a:t>
            </a:r>
            <a:r>
              <a:rPr lang="en-US" sz="2200" dirty="0"/>
              <a:t>: jobs are released sporadically with </a:t>
            </a:r>
            <a:r>
              <a:rPr lang="en-US" sz="2200" dirty="0" err="1"/>
              <a:t>Ti</a:t>
            </a:r>
            <a:r>
              <a:rPr lang="en-US" sz="2200" dirty="0"/>
              <a:t> as the minimal time between two consecutive job releases</a:t>
            </a:r>
          </a:p>
          <a:p>
            <a:pPr lvl="1"/>
            <a:r>
              <a:rPr lang="en-US" sz="1800" dirty="0"/>
              <a:t>A relative deadline Di for each job from task </a:t>
            </a:r>
            <a:r>
              <a:rPr lang="en-US" sz="1800" dirty="0" err="1"/>
              <a:t>ti</a:t>
            </a:r>
            <a:endParaRPr lang="en-US" sz="1800" dirty="0"/>
          </a:p>
          <a:p>
            <a:pPr lvl="1"/>
            <a:r>
              <a:rPr lang="en-US" sz="1800" dirty="0"/>
              <a:t>(C, T, D) is the characteristic function where C is taken as WCET</a:t>
            </a:r>
          </a:p>
          <a:p>
            <a:pPr lvl="1"/>
            <a:endParaRPr lang="en-US" sz="1800" dirty="0"/>
          </a:p>
          <a:p>
            <a:r>
              <a:rPr lang="en-US" sz="2200" dirty="0"/>
              <a:t>Aperiodic Task: Identical jobs released arbitrarily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Iakobashvili, robert@ghotit.com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8B87F-2874-4841-A109-CC3A76F1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6488"/>
            <a:ext cx="2851450" cy="13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Recurrent Tasks - Monotonic Scheduling </a:t>
            </a:r>
            <a:r>
              <a:rPr lang="en-US" sz="2800" dirty="0" err="1">
                <a:solidFill>
                  <a:srgbClr val="FF0066"/>
                </a:solidFill>
                <a:latin typeface="Body"/>
              </a:rPr>
              <a:t>Algos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FF0000"/>
                </a:solidFill>
              </a:rPr>
              <a:t>“rate monotonic” </a:t>
            </a:r>
            <a:r>
              <a:rPr lang="en-US" sz="2400" dirty="0"/>
              <a:t>derives from a method of assigning priorities to a set of tasks as a monotonic function of their rates.</a:t>
            </a:r>
          </a:p>
          <a:p>
            <a:endParaRPr lang="en-US" sz="2400" dirty="0"/>
          </a:p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rgbClr val="FF0000"/>
                </a:solidFill>
              </a:rPr>
              <a:t>monotonic</a:t>
            </a:r>
            <a:r>
              <a:rPr lang="en-US" sz="2400" dirty="0"/>
              <a:t> if and only if:</a:t>
            </a:r>
          </a:p>
          <a:p>
            <a:pPr lvl="1"/>
            <a:r>
              <a:rPr lang="en-US" sz="2000" dirty="0"/>
              <a:t>it is either entirely non-increasing</a:t>
            </a:r>
          </a:p>
          <a:p>
            <a:pPr lvl="1"/>
            <a:r>
              <a:rPr lang="en-US" sz="2000" dirty="0"/>
              <a:t>It is entirely non-decreasing.</a:t>
            </a:r>
          </a:p>
          <a:p>
            <a:endParaRPr lang="en-US" sz="2400" dirty="0"/>
          </a:p>
          <a:p>
            <a:r>
              <a:rPr lang="en-US" sz="2400" dirty="0"/>
              <a:t>Scheduling and feasibility for:</a:t>
            </a:r>
          </a:p>
          <a:p>
            <a:pPr lvl="1"/>
            <a:r>
              <a:rPr lang="en-US" sz="2000" dirty="0"/>
              <a:t>Static Priority Scheduling: RM and DM</a:t>
            </a:r>
          </a:p>
          <a:p>
            <a:pPr lvl="1"/>
            <a:r>
              <a:rPr lang="en-US" sz="2000" dirty="0"/>
              <a:t>Dynamic Priority Scheduling: EDF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200346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38398"/>
            <a:ext cx="8229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Rate-Monotonic (RM)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Scheduling </a:t>
            </a:r>
          </a:p>
          <a:p>
            <a:pPr marL="0" indent="0" algn="ctr">
              <a:buNone/>
            </a:pPr>
            <a:r>
              <a:rPr lang="en-US" sz="2000" dirty="0"/>
              <a:t>Liu and </a:t>
            </a:r>
            <a:r>
              <a:rPr lang="en-US" sz="2000" dirty="0" err="1"/>
              <a:t>Layland</a:t>
            </a:r>
            <a:r>
              <a:rPr lang="en-US" sz="2000" dirty="0"/>
              <a:t>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task with a smaller period has higher priority.</a:t>
            </a:r>
          </a:p>
          <a:p>
            <a:r>
              <a:rPr lang="en-US" sz="2000" dirty="0"/>
              <a:t>Example using T(C,T,D): T1 = (1,6,6), T2=(2,8,8) and T3(4,12, 12)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93628" y="5715024"/>
            <a:ext cx="7408256" cy="457200"/>
            <a:chOff x="897544" y="4114800"/>
            <a:chExt cx="7354952" cy="48124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24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22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90600" y="2699228"/>
            <a:ext cx="7419979" cy="3152422"/>
            <a:chOff x="826841" y="3142134"/>
            <a:chExt cx="7419979" cy="315242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38564" y="3781230"/>
              <a:ext cx="7408256" cy="457200"/>
              <a:chOff x="897544" y="4114800"/>
              <a:chExt cx="7354952" cy="48124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543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933450" y="4176725"/>
                <a:ext cx="7124700" cy="5715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73380" y="4158762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59763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128466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72634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297476" y="413385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886200" y="4139713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495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105400" y="412799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7150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3246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934200" y="4114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5815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97544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422878" y="4288263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987607" y="427963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20451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163029" y="4253279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917089" y="4245173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14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306948" y="4231664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729205" y="4253279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125851" y="4233497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18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502702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16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51345" y="420487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24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335351" y="423166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22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755606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6841" y="4981913"/>
              <a:ext cx="7408256" cy="457200"/>
              <a:chOff x="897544" y="4114800"/>
              <a:chExt cx="7354952" cy="48124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7543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933450" y="4176725"/>
                <a:ext cx="7124700" cy="5715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73380" y="4158762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59763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128466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72634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297476" y="413385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3886200" y="4139713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495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5105400" y="412799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57150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3246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6934200" y="4114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805815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897544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422878" y="4288263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987607" y="427963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620451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163029" y="4253279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917089" y="4245173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14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306948" y="4231664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729205" y="4253279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125851" y="4233497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18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502702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16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7851345" y="420487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24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335351" y="423166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22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606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>
            <a:xfrm>
              <a:off x="932535" y="3371690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698202" y="3333405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482750" y="3314700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314612" y="3306662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8039342" y="3306662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914950" y="4572373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255889" y="4572373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5679211" y="4534088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8039342" y="4488887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932535" y="5761156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495023" y="5746865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8039342" y="5690504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/>
            <p:cNvGrpSpPr/>
            <p:nvPr/>
          </p:nvGrpSpPr>
          <p:grpSpPr>
            <a:xfrm>
              <a:off x="920812" y="3153404"/>
              <a:ext cx="388248" cy="718317"/>
              <a:chOff x="920812" y="3153404"/>
              <a:chExt cx="388248" cy="718317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969607" y="3484665"/>
                <a:ext cx="264347" cy="38705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20812" y="3153404"/>
                <a:ext cx="388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T1</a:t>
                </a:r>
              </a:p>
            </p:txBody>
          </p:sp>
        </p:grpSp>
        <p:sp>
          <p:nvSpPr>
            <p:cNvPr id="261" name="Rectangle 260"/>
            <p:cNvSpPr/>
            <p:nvPr/>
          </p:nvSpPr>
          <p:spPr>
            <a:xfrm>
              <a:off x="2715787" y="3484665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510334" y="3472482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47614" y="3459867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678134" y="3176341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450071" y="3164128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285663" y="3142134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694280" y="4667250"/>
              <a:ext cx="566199" cy="387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270959" y="4667250"/>
              <a:ext cx="548479" cy="387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748291" y="4395149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T2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335316" y="4384357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T2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233955" y="4372501"/>
              <a:ext cx="586806" cy="681805"/>
              <a:chOff x="1233955" y="4372501"/>
              <a:chExt cx="586806" cy="681805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1233955" y="4667250"/>
                <a:ext cx="586806" cy="387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311540" y="4372501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T2</a:t>
                </a:r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3022647" y="5841843"/>
              <a:ext cx="216417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787207" y="5827363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1810538" y="5579503"/>
              <a:ext cx="870080" cy="659142"/>
              <a:chOff x="1810538" y="5579503"/>
              <a:chExt cx="870080" cy="659142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1810538" y="5851589"/>
                <a:ext cx="870080" cy="387056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2094618" y="5579503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T3</a:t>
                </a: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2914621" y="5558950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013100" y="555616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6586124" y="5522445"/>
              <a:ext cx="388248" cy="683008"/>
              <a:chOff x="6586124" y="5522445"/>
              <a:chExt cx="388248" cy="683008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6675174" y="5818397"/>
                <a:ext cx="210148" cy="387056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6586124" y="5522445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T3</a:t>
                </a: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DEDB575A-5F85-40B0-86BC-398F66C1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6488"/>
            <a:ext cx="2851450" cy="1322895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6249F2B8-2D04-4868-8A3E-78A21738D7FA}"/>
              </a:ext>
            </a:extLst>
          </p:cNvPr>
          <p:cNvSpPr/>
          <p:nvPr/>
        </p:nvSpPr>
        <p:spPr>
          <a:xfrm>
            <a:off x="2788216" y="2736146"/>
            <a:ext cx="474301" cy="84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8215FDA-91FF-482A-A707-019A21C71CA5}"/>
              </a:ext>
            </a:extLst>
          </p:cNvPr>
          <p:cNvCxnSpPr>
            <a:cxnSpLocks/>
            <a:stCxn id="131" idx="7"/>
            <a:endCxn id="133" idx="1"/>
          </p:cNvCxnSpPr>
          <p:nvPr/>
        </p:nvCxnSpPr>
        <p:spPr>
          <a:xfrm flipV="1">
            <a:off x="3193057" y="431987"/>
            <a:ext cx="3057914" cy="2427540"/>
          </a:xfrm>
          <a:prstGeom prst="straightConnector1">
            <a:avLst/>
          </a:prstGeom>
          <a:ln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516A947-587F-4372-B2F7-5B4EC66995A7}"/>
              </a:ext>
            </a:extLst>
          </p:cNvPr>
          <p:cNvSpPr txBox="1"/>
          <p:nvPr/>
        </p:nvSpPr>
        <p:spPr>
          <a:xfrm>
            <a:off x="6250971" y="16488"/>
            <a:ext cx="2884123" cy="83099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ל </a:t>
            </a:r>
            <a:r>
              <a:rPr lang="en-US" sz="1600" dirty="0"/>
              <a:t>T1</a:t>
            </a:r>
            <a:r>
              <a:rPr lang="he-IL" sz="1600" dirty="0"/>
              <a:t> </a:t>
            </a:r>
            <a:r>
              <a:rPr lang="en-US" sz="1600" dirty="0"/>
              <a:t> </a:t>
            </a:r>
            <a:r>
              <a:rPr lang="he-IL" sz="1600" dirty="0"/>
              <a:t>זמן מחזור קצר הוא בעדיפות</a:t>
            </a:r>
          </a:p>
          <a:p>
            <a:pPr algn="r" rtl="1"/>
            <a:r>
              <a:rPr lang="en-US" sz="1600" dirty="0"/>
              <a:t>T3</a:t>
            </a:r>
            <a:r>
              <a:rPr lang="he-IL" sz="1600" dirty="0"/>
              <a:t> נקטע לאחר 3 כי ל1</a:t>
            </a:r>
            <a:r>
              <a:rPr lang="en-US" sz="1600" dirty="0"/>
              <a:t>T</a:t>
            </a:r>
            <a:r>
              <a:rPr lang="he-IL" sz="1600" dirty="0"/>
              <a:t> עדיפות</a:t>
            </a:r>
            <a:endParaRPr lang="en-US" sz="1600" dirty="0"/>
          </a:p>
          <a:p>
            <a:pPr algn="r" rtl="1"/>
            <a:r>
              <a:rPr lang="he-IL" sz="1600" dirty="0"/>
              <a:t>לכן </a:t>
            </a:r>
            <a:r>
              <a:rPr lang="en-US" sz="1600" dirty="0"/>
              <a:t>T1</a:t>
            </a:r>
            <a:r>
              <a:rPr lang="he-IL" sz="1600" dirty="0"/>
              <a:t> נבחר להרצה</a:t>
            </a:r>
          </a:p>
        </p:txBody>
      </p:sp>
    </p:spTree>
    <p:extLst>
      <p:ext uri="{BB962C8B-B14F-4D97-AF65-F5344CB8AC3E}">
        <p14:creationId xmlns:p14="http://schemas.microsoft.com/office/powerpoint/2010/main" val="56633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Deadline-Monotonic (DM) Scheduling</a:t>
            </a:r>
            <a:endParaRPr lang="en-US" sz="2400" dirty="0"/>
          </a:p>
          <a:p>
            <a:r>
              <a:rPr lang="en-US" sz="2000" dirty="0"/>
              <a:t>Leung and Whitehead: </a:t>
            </a:r>
            <a:br>
              <a:rPr lang="en-US" sz="2000" dirty="0"/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task with 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smaller relative deadline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higher priority.</a:t>
            </a:r>
          </a:p>
          <a:p>
            <a:r>
              <a:rPr lang="en-US" sz="1600" b="1" dirty="0">
                <a:highlight>
                  <a:srgbClr val="FFFF00"/>
                </a:highlight>
                <a:latin typeface="Body"/>
              </a:rPr>
              <a:t>D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relative deadline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the time length since arrival till the absolute deadline: (d - a)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/>
              <a:t>Example using T(C,T,</a:t>
            </a:r>
            <a:r>
              <a:rPr lang="en-US" sz="2000" dirty="0">
                <a:highlight>
                  <a:srgbClr val="FFFF00"/>
                </a:highlight>
              </a:rPr>
              <a:t>D</a:t>
            </a:r>
            <a:r>
              <a:rPr lang="en-US" sz="2000" dirty="0"/>
              <a:t>): T1 = (2,8,</a:t>
            </a:r>
            <a:r>
              <a:rPr lang="en-US" sz="2000" dirty="0">
                <a:highlight>
                  <a:srgbClr val="FFFF00"/>
                </a:highlight>
              </a:rPr>
              <a:t>4</a:t>
            </a:r>
            <a:r>
              <a:rPr lang="en-US" sz="2000" dirty="0"/>
              <a:t>), T2=(1,6,</a:t>
            </a:r>
            <a:r>
              <a:rPr lang="en-US" sz="2000" dirty="0">
                <a:highlight>
                  <a:srgbClr val="FFFF00"/>
                </a:highlight>
              </a:rPr>
              <a:t>6</a:t>
            </a:r>
            <a:r>
              <a:rPr lang="en-US" sz="2000" dirty="0"/>
              <a:t>) and T3(4,12, </a:t>
            </a:r>
            <a:r>
              <a:rPr lang="en-US" sz="2000" dirty="0">
                <a:highlight>
                  <a:srgbClr val="FFFF00"/>
                </a:highlight>
              </a:rPr>
              <a:t>12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987" y="3992007"/>
            <a:ext cx="7408256" cy="457200"/>
            <a:chOff x="897544" y="4114800"/>
            <a:chExt cx="7354952" cy="4812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67164" y="5162082"/>
            <a:ext cx="7408256" cy="457200"/>
            <a:chOff x="897544" y="4114800"/>
            <a:chExt cx="7354952" cy="48124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7164" y="6454791"/>
            <a:ext cx="7408256" cy="457200"/>
            <a:chOff x="897544" y="4114800"/>
            <a:chExt cx="7354952" cy="4812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1143550" y="365750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484042" y="3123339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07726" y="308582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285372" y="305907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720186" y="5654411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91938" y="5619282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484042" y="3644323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07726" y="3619986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291938" y="3612304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143550" y="4814398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39977" y="6116853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273391" y="6145740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4664563" y="4399501"/>
            <a:ext cx="55623" cy="825962"/>
            <a:chOff x="4435963" y="4399501"/>
            <a:chExt cx="55623" cy="825962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4703306" y="616627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533813" y="3328617"/>
            <a:ext cx="554377" cy="708024"/>
            <a:chOff x="970257" y="3364568"/>
            <a:chExt cx="554377" cy="708024"/>
          </a:xfrm>
        </p:grpSpPr>
        <p:sp>
          <p:nvSpPr>
            <p:cNvPr id="134" name="Rectangle 133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188322" y="3363957"/>
            <a:ext cx="554377" cy="708024"/>
            <a:chOff x="970257" y="3364568"/>
            <a:chExt cx="554377" cy="708024"/>
          </a:xfrm>
        </p:grpSpPr>
        <p:sp>
          <p:nvSpPr>
            <p:cNvPr id="141" name="Rectangle 140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971516" y="3319319"/>
            <a:ext cx="554377" cy="708024"/>
            <a:chOff x="970257" y="3364568"/>
            <a:chExt cx="554377" cy="708024"/>
          </a:xfrm>
        </p:grpSpPr>
        <p:sp>
          <p:nvSpPr>
            <p:cNvPr id="144" name="Rectangle 143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715015" y="4559123"/>
            <a:ext cx="388248" cy="658213"/>
            <a:chOff x="1486415" y="4559123"/>
            <a:chExt cx="388248" cy="658213"/>
          </a:xfrm>
        </p:grpSpPr>
        <p:sp>
          <p:nvSpPr>
            <p:cNvPr id="153" name="Rectangle 152"/>
            <p:cNvSpPr/>
            <p:nvPr/>
          </p:nvSpPr>
          <p:spPr>
            <a:xfrm>
              <a:off x="1573711" y="4831535"/>
              <a:ext cx="258772" cy="38580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86415" y="455912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T2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895857" y="4422731"/>
            <a:ext cx="55623" cy="825962"/>
            <a:chOff x="4435963" y="4399501"/>
            <a:chExt cx="55623" cy="825962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505740" y="4376159"/>
            <a:ext cx="55623" cy="825962"/>
            <a:chOff x="4435963" y="4399501"/>
            <a:chExt cx="55623" cy="825962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8254025" y="4423026"/>
            <a:ext cx="55623" cy="825962"/>
            <a:chOff x="4435963" y="4399501"/>
            <a:chExt cx="55623" cy="825962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2973874" y="4818926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004164" y="454651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717247" y="4831183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4726239" y="455906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561852" y="4818926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53295" y="453440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2061083" y="5848463"/>
            <a:ext cx="870080" cy="659142"/>
            <a:chOff x="1810538" y="5579503"/>
            <a:chExt cx="870080" cy="659142"/>
          </a:xfrm>
        </p:grpSpPr>
        <p:sp>
          <p:nvSpPr>
            <p:cNvPr id="183" name="Rectangle 182"/>
            <p:cNvSpPr/>
            <p:nvPr/>
          </p:nvSpPr>
          <p:spPr>
            <a:xfrm>
              <a:off x="1810538" y="5851589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094618" y="557950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027739" y="5825389"/>
            <a:ext cx="870080" cy="659142"/>
            <a:chOff x="1810538" y="5579503"/>
            <a:chExt cx="870080" cy="659142"/>
          </a:xfrm>
        </p:grpSpPr>
        <p:sp>
          <p:nvSpPr>
            <p:cNvPr id="186" name="Rectangle 185"/>
            <p:cNvSpPr/>
            <p:nvPr/>
          </p:nvSpPr>
          <p:spPr>
            <a:xfrm>
              <a:off x="1810538" y="5851589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094618" y="557950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203321" y="5827606"/>
            <a:ext cx="388248" cy="683008"/>
            <a:chOff x="6586124" y="5522445"/>
            <a:chExt cx="388248" cy="683008"/>
          </a:xfrm>
        </p:grpSpPr>
        <p:sp>
          <p:nvSpPr>
            <p:cNvPr id="189" name="Rectangle 188"/>
            <p:cNvSpPr/>
            <p:nvPr/>
          </p:nvSpPr>
          <p:spPr>
            <a:xfrm>
              <a:off x="6675174" y="5818397"/>
              <a:ext cx="210148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86124" y="552244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831722" y="5815591"/>
            <a:ext cx="388248" cy="683008"/>
            <a:chOff x="6586124" y="5522445"/>
            <a:chExt cx="388248" cy="683008"/>
          </a:xfrm>
        </p:grpSpPr>
        <p:sp>
          <p:nvSpPr>
            <p:cNvPr id="192" name="Rectangle 191"/>
            <p:cNvSpPr/>
            <p:nvPr/>
          </p:nvSpPr>
          <p:spPr>
            <a:xfrm>
              <a:off x="6675174" y="5818397"/>
              <a:ext cx="210148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86124" y="552244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T3</a:t>
              </a:r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2291711" y="3624136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91498" y="364028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47570" y="359247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60CBA7-44C2-408B-8D6B-5BAC7604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6200" y="16488"/>
            <a:ext cx="2851450" cy="1322895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B32C46B-40C3-4BDB-87C0-89997BFEFB91}"/>
              </a:ext>
            </a:extLst>
          </p:cNvPr>
          <p:cNvSpPr/>
          <p:nvPr/>
        </p:nvSpPr>
        <p:spPr>
          <a:xfrm>
            <a:off x="817484" y="1076366"/>
            <a:ext cx="304800" cy="273794"/>
          </a:xfrm>
          <a:prstGeom prst="ellipse">
            <a:avLst/>
          </a:prstGeom>
          <a:solidFill>
            <a:srgbClr val="FFFF00">
              <a:alpha val="2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highlight>
                <a:srgbClr val="FFFF00"/>
              </a:highlight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885A720-EF57-4610-A70E-4E0B970398BF}"/>
              </a:ext>
            </a:extLst>
          </p:cNvPr>
          <p:cNvCxnSpPr>
            <a:cxnSpLocks/>
          </p:cNvCxnSpPr>
          <p:nvPr/>
        </p:nvCxnSpPr>
        <p:spPr>
          <a:xfrm>
            <a:off x="1091183" y="3629398"/>
            <a:ext cx="121564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12D624E-FF35-4257-AE7B-3A01413A6F06}"/>
              </a:ext>
            </a:extLst>
          </p:cNvPr>
          <p:cNvSpPr txBox="1"/>
          <p:nvPr/>
        </p:nvSpPr>
        <p:spPr>
          <a:xfrm>
            <a:off x="1581680" y="343590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D=4</a:t>
            </a:r>
            <a:endParaRPr lang="LID4096" sz="1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9D2CAA3-9854-41E7-8DD9-B61B4E354709}"/>
              </a:ext>
            </a:extLst>
          </p:cNvPr>
          <p:cNvCxnSpPr>
            <a:cxnSpLocks/>
          </p:cNvCxnSpPr>
          <p:nvPr/>
        </p:nvCxnSpPr>
        <p:spPr>
          <a:xfrm>
            <a:off x="3472330" y="3358635"/>
            <a:ext cx="121564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8129935-8F52-4D7C-8959-03E97BF7FA33}"/>
              </a:ext>
            </a:extLst>
          </p:cNvPr>
          <p:cNvSpPr txBox="1"/>
          <p:nvPr/>
        </p:nvSpPr>
        <p:spPr>
          <a:xfrm>
            <a:off x="3962827" y="31651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D=4</a:t>
            </a:r>
            <a:endParaRPr lang="LID4096" sz="10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02B6D2-F7AF-4197-8B1F-73A672FA3E46}"/>
              </a:ext>
            </a:extLst>
          </p:cNvPr>
          <p:cNvCxnSpPr>
            <a:cxnSpLocks/>
          </p:cNvCxnSpPr>
          <p:nvPr/>
        </p:nvCxnSpPr>
        <p:spPr>
          <a:xfrm>
            <a:off x="5914841" y="3323915"/>
            <a:ext cx="121564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BC68965-AF0B-4C1F-8B87-2D62861509D6}"/>
              </a:ext>
            </a:extLst>
          </p:cNvPr>
          <p:cNvSpPr txBox="1"/>
          <p:nvPr/>
        </p:nvSpPr>
        <p:spPr>
          <a:xfrm>
            <a:off x="6405338" y="31304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D=4</a:t>
            </a:r>
            <a:endParaRPr lang="LID4096" sz="1000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02BBC15-DB05-4643-AF97-F65F0D8C8225}"/>
              </a:ext>
            </a:extLst>
          </p:cNvPr>
          <p:cNvCxnSpPr>
            <a:cxnSpLocks/>
          </p:cNvCxnSpPr>
          <p:nvPr/>
        </p:nvCxnSpPr>
        <p:spPr>
          <a:xfrm flipV="1">
            <a:off x="1147769" y="4590051"/>
            <a:ext cx="1769532" cy="9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2E9BCE3-CB68-4A1F-B879-DE0E1188E903}"/>
              </a:ext>
            </a:extLst>
          </p:cNvPr>
          <p:cNvSpPr txBox="1"/>
          <p:nvPr/>
        </p:nvSpPr>
        <p:spPr>
          <a:xfrm>
            <a:off x="1850584" y="4377527"/>
            <a:ext cx="39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D=6</a:t>
            </a:r>
            <a:endParaRPr lang="LID4096" sz="10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9414475-2137-4EC9-9580-E22B5536AEA2}"/>
              </a:ext>
            </a:extLst>
          </p:cNvPr>
          <p:cNvCxnSpPr>
            <a:cxnSpLocks/>
          </p:cNvCxnSpPr>
          <p:nvPr/>
        </p:nvCxnSpPr>
        <p:spPr>
          <a:xfrm flipV="1">
            <a:off x="2942287" y="4585495"/>
            <a:ext cx="1769532" cy="9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5002A86-B90F-43FD-B74A-F8F281456B64}"/>
              </a:ext>
            </a:extLst>
          </p:cNvPr>
          <p:cNvSpPr txBox="1"/>
          <p:nvPr/>
        </p:nvSpPr>
        <p:spPr>
          <a:xfrm>
            <a:off x="3645102" y="4372971"/>
            <a:ext cx="39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D=6</a:t>
            </a:r>
            <a:endParaRPr lang="LID4096" sz="1000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2C46973-E65C-4700-964B-7D8B27712EA7}"/>
              </a:ext>
            </a:extLst>
          </p:cNvPr>
          <p:cNvCxnSpPr>
            <a:cxnSpLocks/>
          </p:cNvCxnSpPr>
          <p:nvPr/>
        </p:nvCxnSpPr>
        <p:spPr>
          <a:xfrm flipV="1">
            <a:off x="4736805" y="4580939"/>
            <a:ext cx="1769532" cy="9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80B6189-03D8-40F4-A42D-FB6209898F40}"/>
              </a:ext>
            </a:extLst>
          </p:cNvPr>
          <p:cNvSpPr txBox="1"/>
          <p:nvPr/>
        </p:nvSpPr>
        <p:spPr>
          <a:xfrm>
            <a:off x="5439620" y="4368415"/>
            <a:ext cx="39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D=6</a:t>
            </a:r>
            <a:endParaRPr lang="LID4096" sz="1000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990193D-9062-439E-8C8E-588AAE07B10C}"/>
              </a:ext>
            </a:extLst>
          </p:cNvPr>
          <p:cNvCxnSpPr>
            <a:cxnSpLocks/>
          </p:cNvCxnSpPr>
          <p:nvPr/>
        </p:nvCxnSpPr>
        <p:spPr>
          <a:xfrm flipV="1">
            <a:off x="6531323" y="4576383"/>
            <a:ext cx="1769532" cy="9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E0E6E3F-ADE7-4BC5-8C14-D01763D9A9A6}"/>
              </a:ext>
            </a:extLst>
          </p:cNvPr>
          <p:cNvSpPr txBox="1"/>
          <p:nvPr/>
        </p:nvSpPr>
        <p:spPr>
          <a:xfrm>
            <a:off x="7234138" y="4363859"/>
            <a:ext cx="39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D=6</a:t>
            </a:r>
            <a:endParaRPr lang="LID4096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D071ECB-4E91-4F9E-8B55-A920D1BA1113}"/>
              </a:ext>
            </a:extLst>
          </p:cNvPr>
          <p:cNvCxnSpPr>
            <a:cxnSpLocks/>
          </p:cNvCxnSpPr>
          <p:nvPr/>
        </p:nvCxnSpPr>
        <p:spPr>
          <a:xfrm flipV="1">
            <a:off x="1169596" y="5847516"/>
            <a:ext cx="352190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2DC9A90-1B13-4BCC-A53A-054BB6878D96}"/>
              </a:ext>
            </a:extLst>
          </p:cNvPr>
          <p:cNvSpPr txBox="1"/>
          <p:nvPr/>
        </p:nvSpPr>
        <p:spPr>
          <a:xfrm>
            <a:off x="2680927" y="5605156"/>
            <a:ext cx="4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D=12</a:t>
            </a:r>
            <a:endParaRPr lang="LID4096" sz="1000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9EACE6D-9585-49DD-9E32-E451D6F55921}"/>
              </a:ext>
            </a:extLst>
          </p:cNvPr>
          <p:cNvCxnSpPr>
            <a:cxnSpLocks/>
          </p:cNvCxnSpPr>
          <p:nvPr/>
        </p:nvCxnSpPr>
        <p:spPr>
          <a:xfrm flipV="1">
            <a:off x="4758586" y="5848652"/>
            <a:ext cx="352190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39F808-4908-4F00-BFD6-C3E308933CFA}"/>
              </a:ext>
            </a:extLst>
          </p:cNvPr>
          <p:cNvSpPr txBox="1"/>
          <p:nvPr/>
        </p:nvSpPr>
        <p:spPr>
          <a:xfrm>
            <a:off x="6269917" y="5606292"/>
            <a:ext cx="4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D=12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39363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RM/DM </a:t>
            </a:r>
            <a:r>
              <a:rPr lang="en-US" sz="2800" dirty="0" err="1">
                <a:solidFill>
                  <a:srgbClr val="FF0066"/>
                </a:solidFill>
                <a:latin typeface="Body"/>
              </a:rPr>
              <a:t>Schedulability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and Optimality</a:t>
            </a:r>
            <a:endParaRPr lang="en-US" sz="2400" dirty="0"/>
          </a:p>
          <a:p>
            <a:r>
              <a:rPr lang="en-US" sz="2400" dirty="0"/>
              <a:t>Example using T(C,T,D): T1 = (2,5,5), T2=(4,7,7)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U = 2/5 + 4/7 = 0.97 - Schedulable, but missing the deadline</a:t>
            </a:r>
          </a:p>
          <a:p>
            <a:r>
              <a:rPr lang="en-US" sz="2200" dirty="0"/>
              <a:t>U &lt; 1 is not enough for RM. However, its fine by EDF. </a:t>
            </a:r>
          </a:p>
          <a:p>
            <a:r>
              <a:rPr lang="en-US" sz="2200" dirty="0"/>
              <a:t>So, is RM an optimal algorithm?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932001" y="2899297"/>
            <a:ext cx="6304575" cy="457200"/>
            <a:chOff x="875732" y="2924638"/>
            <a:chExt cx="6304575" cy="457200"/>
          </a:xfrm>
        </p:grpSpPr>
        <p:grpSp>
          <p:nvGrpSpPr>
            <p:cNvPr id="198" name="Group 197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32001" y="3847934"/>
            <a:ext cx="6304575" cy="457200"/>
            <a:chOff x="875732" y="2924638"/>
            <a:chExt cx="6304575" cy="457200"/>
          </a:xfrm>
        </p:grpSpPr>
        <p:grpSp>
          <p:nvGrpSpPr>
            <p:cNvPr id="201" name="Group 200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>
            <a:off x="1008387" y="2519594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8387" y="344595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1042348" y="2290532"/>
            <a:ext cx="560856" cy="679181"/>
            <a:chOff x="1042348" y="2290532"/>
            <a:chExt cx="560856" cy="679181"/>
          </a:xfrm>
        </p:grpSpPr>
        <p:sp>
          <p:nvSpPr>
            <p:cNvPr id="235" name="Rectangle 234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cxnSp>
        <p:nvCxnSpPr>
          <p:cNvPr id="250" name="Straight Connector 249"/>
          <p:cNvCxnSpPr/>
          <p:nvPr/>
        </p:nvCxnSpPr>
        <p:spPr>
          <a:xfrm>
            <a:off x="2438400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637163" y="3539753"/>
            <a:ext cx="782059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784296" y="322480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3082278" y="3533271"/>
            <a:ext cx="499122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930876" y="2511351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20993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048000" y="3480063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170353" y="3445955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2491975" y="2290120"/>
            <a:ext cx="560856" cy="679181"/>
            <a:chOff x="1042348" y="2290532"/>
            <a:chExt cx="560856" cy="679181"/>
          </a:xfrm>
        </p:grpSpPr>
        <p:sp>
          <p:nvSpPr>
            <p:cNvPr id="261" name="Rectangle 260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987522" y="2265735"/>
            <a:ext cx="560856" cy="679181"/>
            <a:chOff x="1042348" y="2290532"/>
            <a:chExt cx="560856" cy="679181"/>
          </a:xfrm>
        </p:grpSpPr>
        <p:sp>
          <p:nvSpPr>
            <p:cNvPr id="264" name="Rectangle 263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591205" y="2253075"/>
            <a:ext cx="560856" cy="679181"/>
            <a:chOff x="1042348" y="2290532"/>
            <a:chExt cx="560856" cy="679181"/>
          </a:xfrm>
        </p:grpSpPr>
        <p:sp>
          <p:nvSpPr>
            <p:cNvPr id="267" name="Rectangle 266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T1</a:t>
              </a: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169179" y="318543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992705" y="4190499"/>
            <a:ext cx="252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Missing the deadline for T2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5F3601-FB82-4B21-AB67-4C4E32571120}"/>
              </a:ext>
            </a:extLst>
          </p:cNvPr>
          <p:cNvSpPr/>
          <p:nvPr/>
        </p:nvSpPr>
        <p:spPr>
          <a:xfrm>
            <a:off x="2892922" y="3408765"/>
            <a:ext cx="845527" cy="60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E452E3-5D2D-4DC3-AF02-A2A948BB5178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016747" y="3924589"/>
            <a:ext cx="128711" cy="347308"/>
          </a:xfrm>
          <a:prstGeom prst="straightConnector1">
            <a:avLst/>
          </a:prstGeom>
          <a:ln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FB2580-BAEA-473B-BE28-23B856F3747C}"/>
              </a:ext>
            </a:extLst>
          </p:cNvPr>
          <p:cNvCxnSpPr>
            <a:stCxn id="255" idx="0"/>
            <a:endCxn id="255" idx="2"/>
          </p:cNvCxnSpPr>
          <p:nvPr/>
        </p:nvCxnSpPr>
        <p:spPr>
          <a:xfrm>
            <a:off x="3331839" y="3533271"/>
            <a:ext cx="0" cy="387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257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RM/DM </a:t>
            </a:r>
            <a:r>
              <a:rPr lang="en-US" sz="2800" dirty="0" err="1">
                <a:solidFill>
                  <a:srgbClr val="FF0066"/>
                </a:solidFill>
                <a:latin typeface="Body"/>
              </a:rPr>
              <a:t>Schedulability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and Optimality </a:t>
            </a:r>
            <a:r>
              <a:rPr lang="en-IL" sz="2800" dirty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Continued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1700" dirty="0"/>
              <a:t>Liu and </a:t>
            </a:r>
            <a:r>
              <a:rPr lang="en-US" sz="1700" dirty="0" err="1"/>
              <a:t>Layland</a:t>
            </a:r>
            <a:r>
              <a:rPr lang="en-US" sz="1700" dirty="0"/>
              <a:t>, </a:t>
            </a:r>
            <a:r>
              <a:rPr lang="en-US" sz="1700" i="1" dirty="0"/>
              <a:t>"Scheduling algorithms for multiprogramming in a hard real-time environment", Journal of the ACM,   1973, 20 (1): 46–61</a:t>
            </a:r>
            <a:r>
              <a:rPr lang="en-US" sz="1700" dirty="0"/>
              <a:t>, proved that for RM the bound is:</a:t>
            </a:r>
          </a:p>
          <a:p>
            <a:pPr lvl="1"/>
            <a:r>
              <a:rPr lang="en-US" sz="1900" b="1" dirty="0">
                <a:solidFill>
                  <a:srgbClr val="310FC1"/>
                </a:solidFill>
              </a:rPr>
              <a:t>n (2 </a:t>
            </a:r>
            <a:r>
              <a:rPr lang="en-US" sz="1900" b="1" baseline="30000" dirty="0">
                <a:solidFill>
                  <a:srgbClr val="310FC1"/>
                </a:solidFill>
              </a:rPr>
              <a:t>1/n</a:t>
            </a:r>
            <a:r>
              <a:rPr lang="en-US" sz="1900" b="1" dirty="0">
                <a:solidFill>
                  <a:srgbClr val="310FC1"/>
                </a:solidFill>
              </a:rPr>
              <a:t> -1) &gt;= 0.693</a:t>
            </a:r>
            <a:r>
              <a:rPr lang="en-US" sz="1900" dirty="0"/>
              <a:t>, n </a:t>
            </a:r>
            <a:r>
              <a:rPr lang="en-IL" sz="1900" dirty="0"/>
              <a:t>–</a:t>
            </a:r>
            <a:r>
              <a:rPr lang="en-US" sz="1900" dirty="0"/>
              <a:t> number of independent </a:t>
            </a:r>
            <a:r>
              <a:rPr lang="en-US" sz="1900" dirty="0" err="1"/>
              <a:t>preemptable</a:t>
            </a:r>
            <a:r>
              <a:rPr lang="en-US" sz="1900" dirty="0"/>
              <a:t> periodic tasks</a:t>
            </a:r>
          </a:p>
          <a:p>
            <a:pPr lvl="1"/>
            <a:endParaRPr lang="en-US" sz="1900" dirty="0"/>
          </a:p>
          <a:p>
            <a:r>
              <a:rPr lang="en-US" sz="1900" dirty="0"/>
              <a:t>Let </a:t>
            </a:r>
            <a:r>
              <a:rPr lang="en-US" sz="1900" b="1" dirty="0">
                <a:solidFill>
                  <a:srgbClr val="310FC1"/>
                </a:solidFill>
              </a:rPr>
              <a:t>U = </a:t>
            </a:r>
            <a:r>
              <a:rPr lang="en-IL" sz="1900" b="1" dirty="0">
                <a:solidFill>
                  <a:srgbClr val="310FC1"/>
                </a:solidFill>
              </a:rPr>
              <a:t>∑</a:t>
            </a:r>
            <a:r>
              <a:rPr lang="en-US" sz="1900" b="1" dirty="0">
                <a:solidFill>
                  <a:srgbClr val="310FC1"/>
                </a:solidFill>
              </a:rPr>
              <a:t> (Ci/Pi)</a:t>
            </a:r>
            <a:r>
              <a:rPr lang="en-US" sz="1900" b="1" dirty="0"/>
              <a:t> and</a:t>
            </a:r>
            <a:r>
              <a:rPr lang="en-US" sz="1900" b="1" dirty="0">
                <a:solidFill>
                  <a:srgbClr val="310FC1"/>
                </a:solidFill>
              </a:rPr>
              <a:t> B(n) = n (2 </a:t>
            </a:r>
            <a:r>
              <a:rPr lang="en-US" sz="1900" b="1" baseline="30000" dirty="0">
                <a:solidFill>
                  <a:srgbClr val="310FC1"/>
                </a:solidFill>
              </a:rPr>
              <a:t>1/n</a:t>
            </a:r>
            <a:r>
              <a:rPr lang="en-US" sz="1900" b="1" dirty="0">
                <a:solidFill>
                  <a:srgbClr val="310FC1"/>
                </a:solidFill>
              </a:rPr>
              <a:t> -1).</a:t>
            </a:r>
          </a:p>
          <a:p>
            <a:r>
              <a:rPr lang="en-US" sz="2400" dirty="0"/>
              <a:t> </a:t>
            </a:r>
            <a:r>
              <a:rPr lang="en-US" sz="2200" dirty="0"/>
              <a:t>Three possible outcomes:</a:t>
            </a:r>
          </a:p>
          <a:p>
            <a:pPr lvl="1"/>
            <a:r>
              <a:rPr lang="en-US" sz="2000" dirty="0">
                <a:solidFill>
                  <a:srgbClr val="310FC1"/>
                </a:solidFill>
              </a:rPr>
              <a:t>0 &lt;= U &lt;= B(n):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schedulable</a:t>
            </a:r>
          </a:p>
          <a:p>
            <a:pPr lvl="1"/>
            <a:r>
              <a:rPr lang="en-US" sz="2000" dirty="0">
                <a:solidFill>
                  <a:srgbClr val="310FC1"/>
                </a:solidFill>
              </a:rPr>
              <a:t>B(n) &lt; U &lt;=1: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no conclusion</a:t>
            </a:r>
          </a:p>
          <a:p>
            <a:pPr lvl="1"/>
            <a:r>
              <a:rPr lang="en-US" sz="2000" dirty="0">
                <a:solidFill>
                  <a:srgbClr val="310FC1"/>
                </a:solidFill>
              </a:rPr>
              <a:t>1 &lt; U:</a:t>
            </a: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overload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1900" dirty="0"/>
              <a:t>Utilization test is too conservative. Precise/Exact test exists but beyond the scope. Just a spoiler: Worst-case response time for each task </a:t>
            </a:r>
            <a:r>
              <a:rPr lang="en-US" sz="1900" dirty="0" err="1"/>
              <a:t>Ri</a:t>
            </a:r>
            <a:r>
              <a:rPr lang="en-US" sz="1900" dirty="0"/>
              <a:t> &lt;= Di</a:t>
            </a:r>
          </a:p>
          <a:p>
            <a:endParaRPr lang="en-US" sz="1900" dirty="0"/>
          </a:p>
          <a:p>
            <a:r>
              <a:rPr lang="en-US" sz="1900" dirty="0"/>
              <a:t>RM is an optimal algorithm. For the proof and more details: </a:t>
            </a:r>
            <a:r>
              <a:rPr lang="en-US" sz="1700" dirty="0">
                <a:hlinkClick r:id="rId2"/>
              </a:rPr>
              <a:t>https://www.iiitd.edu.in/~amarjeet/EmSys2013/UCLA-EE202a-L05-RateMonotonic.pdf</a:t>
            </a:r>
            <a:endParaRPr lang="en-US" sz="17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72925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RM vs EDF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11469"/>
              </p:ext>
            </p:extLst>
          </p:nvPr>
        </p:nvGraphicFramePr>
        <p:xfrm>
          <a:off x="914400" y="1508126"/>
          <a:ext cx="7620000" cy="483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0934719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343127363"/>
                    </a:ext>
                  </a:extLst>
                </a:gridCol>
              </a:tblGrid>
              <a:tr h="460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10345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/>
                        <a:t>Low overhead of scheduling: O(1) with priority sorting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overhead of scheduling: O(log n) with AVL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22955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  <a:r>
                        <a:rPr lang="en-US" sz="1600" baseline="0" dirty="0"/>
                        <a:t> static-priority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  <a:r>
                        <a:rPr lang="en-US" sz="1600" baseline="0" dirty="0"/>
                        <a:t> dynamic priority. Optimal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40348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/>
                        <a:t>The exact schedulability test is complex,</a:t>
                      </a:r>
                      <a:r>
                        <a:rPr lang="en-US" sz="1600" baseline="0" dirty="0"/>
                        <a:t> but boundary test is simple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Schedulability test is easy (D</a:t>
                      </a:r>
                      <a:r>
                        <a:rPr lang="en-US" sz="1600" baseline="0" dirty="0"/>
                        <a:t> == </a:t>
                      </a:r>
                      <a:r>
                        <a:rPr lang="en-US" sz="1600" dirty="0"/>
                        <a:t>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1975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/>
                        <a:t>Least upper bound</a:t>
                      </a:r>
                      <a:r>
                        <a:rPr lang="en-US" sz="1600" baseline="0" dirty="0"/>
                        <a:t> of U: 0.693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Least upper bound</a:t>
                      </a:r>
                      <a:r>
                        <a:rPr lang="en-US" sz="1600" baseline="0" dirty="0"/>
                        <a:t> of U: 1.0 </a:t>
                      </a:r>
                      <a:r>
                        <a:rPr lang="en-US" sz="1600" dirty="0"/>
                        <a:t>(D</a:t>
                      </a:r>
                      <a:r>
                        <a:rPr lang="en-US" sz="1600" baseline="0" dirty="0"/>
                        <a:t> == </a:t>
                      </a:r>
                      <a:r>
                        <a:rPr lang="en-US" sz="1600" dirty="0"/>
                        <a:t>T)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78045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r>
                        <a:rPr lang="en-US" sz="1600" dirty="0"/>
                        <a:t>In general, requires more preemption.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general,</a:t>
                      </a:r>
                      <a:r>
                        <a:rPr lang="en-US" sz="1600" baseline="0" dirty="0"/>
                        <a:t> requires less preemption.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03188"/>
                  </a:ext>
                </a:extLst>
              </a:tr>
              <a:tr h="840381">
                <a:tc>
                  <a:txBody>
                    <a:bodyPr/>
                    <a:lstStyle/>
                    <a:p>
                      <a:r>
                        <a:rPr lang="en-US" sz="1600" dirty="0"/>
                        <a:t>Practice:</a:t>
                      </a:r>
                      <a:r>
                        <a:rPr lang="en-US" sz="1600" baseline="0" dirty="0"/>
                        <a:t> easy to implement.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Practice: Complex to implement due</a:t>
                      </a:r>
                      <a:r>
                        <a:rPr lang="en-US" sz="1600" baseline="0" dirty="0"/>
                        <a:t> to dynamic priorities, but there are known industry designs (Linux).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28810"/>
                  </a:ext>
                </a:extLst>
              </a:tr>
              <a:tr h="839084">
                <a:tc>
                  <a:txBody>
                    <a:bodyPr/>
                    <a:lstStyle/>
                    <a:p>
                      <a:r>
                        <a:rPr lang="en-US" sz="1600" dirty="0"/>
                        <a:t>Rather stable. Even if some lower priority tasks</a:t>
                      </a:r>
                      <a:r>
                        <a:rPr lang="en-US" sz="1600" baseline="0" dirty="0"/>
                        <a:t> fail to meet the deadlines, others still can do it.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stable. If a task fails to meet its</a:t>
                      </a:r>
                      <a:r>
                        <a:rPr lang="en-US" sz="1600" baseline="0" dirty="0"/>
                        <a:t> deadline, the system may fail due to domino effect. Admission control is desired.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285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319549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General vs RT Systems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RT systems:</a:t>
            </a:r>
          </a:p>
          <a:p>
            <a:pPr lvl="1"/>
            <a:r>
              <a:rPr lang="en-US" sz="1600" dirty="0"/>
              <a:t>Timing guarantees</a:t>
            </a:r>
          </a:p>
          <a:p>
            <a:pPr lvl="1"/>
            <a:r>
              <a:rPr lang="en-US" sz="1600" dirty="0"/>
              <a:t>Worst case is under scrutiny</a:t>
            </a:r>
          </a:p>
          <a:p>
            <a:r>
              <a:rPr lang="en-US" sz="2400" dirty="0"/>
              <a:t>General purpose systems:</a:t>
            </a:r>
          </a:p>
          <a:p>
            <a:pPr lvl="1"/>
            <a:r>
              <a:rPr lang="en-US" sz="1600" dirty="0"/>
              <a:t>High throughput</a:t>
            </a:r>
          </a:p>
          <a:p>
            <a:pPr lvl="1"/>
            <a:r>
              <a:rPr lang="en-US" sz="1600" dirty="0"/>
              <a:t>Fairness</a:t>
            </a:r>
          </a:p>
          <a:p>
            <a:pPr lvl="1"/>
            <a:r>
              <a:rPr lang="en-US" sz="1600" dirty="0"/>
              <a:t>Average-case is considered</a:t>
            </a:r>
          </a:p>
          <a:p>
            <a:r>
              <a:rPr lang="en-US" sz="2400" dirty="0"/>
              <a:t>Vanilla Linux (from www.kernel.org):</a:t>
            </a:r>
          </a:p>
          <a:p>
            <a:pPr lvl="1"/>
            <a:r>
              <a:rPr lang="en-US" sz="1600" dirty="0"/>
              <a:t>General-purpose OS</a:t>
            </a:r>
          </a:p>
          <a:p>
            <a:pPr lvl="1"/>
            <a:r>
              <a:rPr lang="en-US" sz="1600" dirty="0"/>
              <a:t>A broad range of functionalities</a:t>
            </a:r>
          </a:p>
          <a:p>
            <a:pPr lvl="1"/>
            <a:r>
              <a:rPr lang="en-US" sz="1600" dirty="0"/>
              <a:t>Optimized for average-case</a:t>
            </a:r>
          </a:p>
          <a:p>
            <a:pPr lvl="1"/>
            <a:r>
              <a:rPr lang="en-US" sz="1600" b="1" dirty="0">
                <a:solidFill>
                  <a:srgbClr val="310FC1"/>
                </a:solidFill>
              </a:rPr>
              <a:t>Latency could be high and unbounded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3358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1816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Definitions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310FC1"/>
                </a:solidFill>
              </a:rPr>
              <a:t>RT-OS</a:t>
            </a:r>
            <a:r>
              <a:rPr lang="en-US" sz="2400" dirty="0"/>
              <a:t> means that results to come within specific </a:t>
            </a:r>
            <a:r>
              <a:rPr lang="en-US" sz="2400" dirty="0">
                <a:solidFill>
                  <a:srgbClr val="FF0000"/>
                </a:solidFill>
              </a:rPr>
              <a:t>deadlines.</a:t>
            </a:r>
          </a:p>
          <a:p>
            <a:pPr marL="0" indent="0">
              <a:buNone/>
            </a:pPr>
            <a:endParaRPr lang="en-US" sz="2400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3300"/>
                </a:solidFill>
              </a:rPr>
              <a:t>Classified by consequences of not meeting the deadlines:</a:t>
            </a:r>
          </a:p>
          <a:p>
            <a:r>
              <a:rPr lang="en-US" sz="2400" i="1" dirty="0"/>
              <a:t>A </a:t>
            </a:r>
            <a:r>
              <a:rPr lang="en-US" sz="2400" i="1" dirty="0">
                <a:solidFill>
                  <a:srgbClr val="310FC1"/>
                </a:solidFill>
              </a:rPr>
              <a:t>Safety-Critical System</a:t>
            </a:r>
            <a:r>
              <a:rPr lang="en-US" sz="2400" i="1" dirty="0"/>
              <a:t> </a:t>
            </a:r>
            <a:r>
              <a:rPr lang="en-US" sz="2400" dirty="0"/>
              <a:t>is a type of </a:t>
            </a:r>
            <a:r>
              <a:rPr lang="en-US" sz="2400" dirty="0">
                <a:solidFill>
                  <a:srgbClr val="310FC1"/>
                </a:solidFill>
              </a:rPr>
              <a:t>RT-OS</a:t>
            </a:r>
            <a:r>
              <a:rPr lang="en-US" sz="2400" dirty="0"/>
              <a:t> with </a:t>
            </a:r>
            <a:r>
              <a:rPr lang="en-US" sz="2400" b="1" dirty="0"/>
              <a:t>catastrophic consequences</a:t>
            </a:r>
          </a:p>
          <a:p>
            <a:r>
              <a:rPr lang="en-US" sz="2400" i="1" dirty="0"/>
              <a:t>A </a:t>
            </a:r>
            <a:r>
              <a:rPr lang="en-US" sz="2400" i="1" dirty="0">
                <a:solidFill>
                  <a:srgbClr val="310FC1"/>
                </a:solidFill>
              </a:rPr>
              <a:t>Hard RT System</a:t>
            </a:r>
            <a:r>
              <a:rPr lang="en-US" sz="2400" i="1" dirty="0"/>
              <a:t> </a:t>
            </a:r>
            <a:r>
              <a:rPr lang="en-US" sz="2400" dirty="0"/>
              <a:t>guarantees meeting the deadlines for all RT-Tasks. </a:t>
            </a:r>
            <a:r>
              <a:rPr lang="en-US" sz="2400" b="1" dirty="0"/>
              <a:t>No value of a result after the deadline</a:t>
            </a:r>
          </a:p>
          <a:p>
            <a:r>
              <a:rPr lang="en-US" sz="2400" i="1" dirty="0"/>
              <a:t>A </a:t>
            </a:r>
            <a:r>
              <a:rPr lang="en-US" sz="2400" i="1" dirty="0">
                <a:solidFill>
                  <a:srgbClr val="310FC1"/>
                </a:solidFill>
              </a:rPr>
              <a:t>Soft RT System</a:t>
            </a:r>
            <a:r>
              <a:rPr lang="en-US" sz="2400" i="1" dirty="0"/>
              <a:t> </a:t>
            </a:r>
            <a:r>
              <a:rPr lang="en-US" sz="2400" dirty="0"/>
              <a:t>provides prioritization of RT-Tasks over non-RT tasks. It meets most deadlines most of the time. There is still </a:t>
            </a:r>
            <a:r>
              <a:rPr lang="en-US" sz="2400" b="1" dirty="0"/>
              <a:t>value of a result after the deadline</a:t>
            </a:r>
          </a:p>
          <a:p>
            <a:endParaRPr lang="en-US" sz="2400" i="1" dirty="0"/>
          </a:p>
          <a:p>
            <a:r>
              <a:rPr lang="en-US" sz="2400" i="1" dirty="0"/>
              <a:t>Embedded System != RT-OS</a:t>
            </a:r>
          </a:p>
          <a:p>
            <a:r>
              <a:rPr lang="en-US" sz="2400" i="1" dirty="0"/>
              <a:t>Hard-RT: </a:t>
            </a:r>
            <a:r>
              <a:rPr lang="en-US" sz="2400" i="1" dirty="0" err="1"/>
              <a:t>VxWorks</a:t>
            </a:r>
            <a:r>
              <a:rPr lang="en-US" sz="2400" i="1" dirty="0"/>
              <a:t>, QNX (Blackberry, Infotainment for Automotive), </a:t>
            </a:r>
            <a:r>
              <a:rPr lang="en-US" sz="2400" i="1" dirty="0" err="1"/>
              <a:t>LynxOS</a:t>
            </a:r>
            <a:r>
              <a:rPr lang="en-US" sz="2400" i="1" dirty="0"/>
              <a:t> (military), </a:t>
            </a:r>
            <a:r>
              <a:rPr lang="en-US" sz="2400" i="1" dirty="0" err="1"/>
              <a:t>eCos</a:t>
            </a:r>
            <a:r>
              <a:rPr lang="en-US" sz="2400" i="1" dirty="0"/>
              <a:t>, </a:t>
            </a:r>
            <a:r>
              <a:rPr lang="en-US" sz="2400" i="1" dirty="0" err="1"/>
              <a:t>GreenHills</a:t>
            </a:r>
            <a:r>
              <a:rPr lang="en-US" sz="2400" i="1" dirty="0"/>
              <a:t> Integrity (avionics)</a:t>
            </a:r>
          </a:p>
          <a:p>
            <a:r>
              <a:rPr lang="en-US" sz="2400" i="1" dirty="0"/>
              <a:t>Soft-RT: RT-Linux, Windows-CE.</a:t>
            </a:r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397540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Why Linux is not a RT System?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HW-interaction is done by kernel:</a:t>
            </a:r>
          </a:p>
          <a:p>
            <a:pPr lvl="1"/>
            <a:r>
              <a:rPr lang="en-US" sz="2000" dirty="0"/>
              <a:t>However, most user applications are running in user-space</a:t>
            </a:r>
          </a:p>
          <a:p>
            <a:pPr lvl="1"/>
            <a:endParaRPr lang="en-US" sz="2000" dirty="0"/>
          </a:p>
          <a:p>
            <a:r>
              <a:rPr lang="en-US" sz="2400" dirty="0"/>
              <a:t>Kernel is not preempted by user-tasks:</a:t>
            </a:r>
          </a:p>
          <a:p>
            <a:pPr lvl="1"/>
            <a:r>
              <a:rPr lang="en-US" sz="2000" dirty="0"/>
              <a:t>If the highest priority user thread is scheduled, it cannot preempt kernel activities </a:t>
            </a:r>
          </a:p>
          <a:p>
            <a:pPr lvl="1"/>
            <a:r>
              <a:rPr lang="en-US" sz="2000" dirty="0"/>
              <a:t>Latency above 100 </a:t>
            </a:r>
            <a:r>
              <a:rPr lang="en-US" sz="2000" dirty="0" err="1"/>
              <a:t>msec</a:t>
            </a:r>
            <a:r>
              <a:rPr lang="en-US" sz="2000" dirty="0"/>
              <a:t> is a reality</a:t>
            </a:r>
          </a:p>
          <a:p>
            <a:pPr lvl="1"/>
            <a:endParaRPr lang="en-US" sz="2000" dirty="0"/>
          </a:p>
          <a:p>
            <a:r>
              <a:rPr lang="en-US" sz="2400" dirty="0"/>
              <a:t>Linux is using classic time-sharing scheduling algorithms.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167996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How to make from vanilla Linux a Real-Time OS?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Who is </a:t>
            </a:r>
            <a:r>
              <a:rPr lang="en-US" sz="2400" dirty="0">
                <a:solidFill>
                  <a:srgbClr val="C00000"/>
                </a:solidFill>
              </a:rPr>
              <a:t>Ingo Molnar</a:t>
            </a:r>
            <a:r>
              <a:rPr lang="en-US" sz="2400" dirty="0"/>
              <a:t>?</a:t>
            </a:r>
          </a:p>
          <a:p>
            <a:r>
              <a:rPr lang="en-US" sz="2400" dirty="0"/>
              <a:t>CONFIG_PREEMPT_RT patch from </a:t>
            </a:r>
            <a:r>
              <a:rPr lang="en-US" sz="1800" dirty="0">
                <a:hlinkClick r:id="rId2"/>
              </a:rPr>
              <a:t>https://wiki.linuxfoundation.org/realtime/start</a:t>
            </a:r>
            <a:endParaRPr lang="en-US" sz="1800" dirty="0"/>
          </a:p>
          <a:p>
            <a:r>
              <a:rPr lang="en-US" sz="2400" dirty="0"/>
              <a:t>“Reduce” the special status of kernel tasks:</a:t>
            </a:r>
          </a:p>
          <a:p>
            <a:pPr lvl="1"/>
            <a:r>
              <a:rPr lang="en-US" sz="1800" dirty="0"/>
              <a:t>Outside of spinlocks and interrupts, kernel could be preempted</a:t>
            </a:r>
          </a:p>
          <a:p>
            <a:pPr lvl="1"/>
            <a:r>
              <a:rPr lang="en-US" sz="1800" dirty="0"/>
              <a:t>Worst-case latency drops to </a:t>
            </a:r>
            <a:r>
              <a:rPr lang="en-US" sz="1800" b="1" dirty="0">
                <a:solidFill>
                  <a:srgbClr val="310FC1"/>
                </a:solidFill>
              </a:rPr>
              <a:t>1 -10 </a:t>
            </a:r>
            <a:r>
              <a:rPr lang="en-US" sz="1800" dirty="0" err="1">
                <a:solidFill>
                  <a:srgbClr val="310FC1"/>
                </a:solidFill>
              </a:rPr>
              <a:t>msec</a:t>
            </a:r>
            <a:endParaRPr lang="en-US" sz="1800" dirty="0">
              <a:solidFill>
                <a:srgbClr val="310FC1"/>
              </a:solidFill>
            </a:endParaRPr>
          </a:p>
          <a:p>
            <a:r>
              <a:rPr lang="en-US" sz="2400" dirty="0"/>
              <a:t>Preemptible locking rtmutex:</a:t>
            </a:r>
          </a:p>
          <a:p>
            <a:pPr lvl="1"/>
            <a:r>
              <a:rPr lang="en-US" sz="2000" dirty="0" err="1"/>
              <a:t>rtmutexes</a:t>
            </a:r>
            <a:r>
              <a:rPr lang="en-US" sz="2000" dirty="0"/>
              <a:t> are using </a:t>
            </a:r>
            <a:r>
              <a:rPr lang="en-US" sz="2000" b="1" dirty="0">
                <a:solidFill>
                  <a:srgbClr val="FF3300"/>
                </a:solidFill>
              </a:rPr>
              <a:t>priority inheritance protocol</a:t>
            </a:r>
          </a:p>
          <a:p>
            <a:r>
              <a:rPr lang="en-US" sz="2400" dirty="0"/>
              <a:t>Linux semaphores and spinlocks upgraded:</a:t>
            </a:r>
          </a:p>
          <a:p>
            <a:pPr lvl="1"/>
            <a:r>
              <a:rPr lang="en-US" sz="2000" dirty="0"/>
              <a:t>Now using </a:t>
            </a:r>
            <a:r>
              <a:rPr lang="en-US" sz="2000" b="1" dirty="0">
                <a:solidFill>
                  <a:srgbClr val="FF3300"/>
                </a:solidFill>
              </a:rPr>
              <a:t>priority inheritance protocol</a:t>
            </a:r>
          </a:p>
          <a:p>
            <a:r>
              <a:rPr lang="en-US" sz="2400" dirty="0"/>
              <a:t>More spinlocks to decrease latency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105745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How to make from vanilla Linux a Real-Time OS?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Interrupt handlers:</a:t>
            </a:r>
          </a:p>
          <a:p>
            <a:pPr lvl="1"/>
            <a:r>
              <a:rPr lang="en-US" sz="2000" dirty="0"/>
              <a:t>Converted to pre-emptible kernel threads</a:t>
            </a:r>
          </a:p>
          <a:p>
            <a:r>
              <a:rPr lang="en-US" sz="2400" dirty="0"/>
              <a:t>High resolution POSIX timers implemented for user-space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Linux for Soft Real-Time </a:t>
            </a:r>
            <a:r>
              <a:rPr lang="en-US" sz="2400" dirty="0"/>
              <a:t>starts to be an option. </a:t>
            </a:r>
            <a:r>
              <a:rPr lang="en-US" sz="2000" dirty="0"/>
              <a:t>Still, application developers should care about:</a:t>
            </a:r>
          </a:p>
          <a:p>
            <a:pPr lvl="1"/>
            <a:r>
              <a:rPr lang="en-US" sz="1800" dirty="0"/>
              <a:t>Preventing paging (lock all pages allocated by </a:t>
            </a:r>
            <a:r>
              <a:rPr lang="en-US" sz="1800" dirty="0" err="1"/>
              <a:t>mlockall</a:t>
            </a:r>
            <a:r>
              <a:rPr lang="en-US" sz="1800" dirty="0"/>
              <a:t>())</a:t>
            </a:r>
          </a:p>
          <a:p>
            <a:pPr lvl="1"/>
            <a:r>
              <a:rPr lang="en-US" sz="1800" dirty="0"/>
              <a:t>Start all threads at the program start and touch all page threads</a:t>
            </a:r>
          </a:p>
          <a:p>
            <a:pPr lvl="1"/>
            <a:r>
              <a:rPr lang="en-US" sz="1800" dirty="0"/>
              <a:t>Don’t use system calls like mmap2 leading to page faults</a:t>
            </a:r>
          </a:p>
          <a:p>
            <a:pPr lvl="1"/>
            <a:r>
              <a:rPr lang="en-US" sz="1800" dirty="0"/>
              <a:t>Make all allocations to memory pools at the program start</a:t>
            </a:r>
          </a:p>
          <a:p>
            <a:pPr lvl="1"/>
            <a:r>
              <a:rPr lang="en-US" sz="1800" dirty="0"/>
              <a:t>DMA activities</a:t>
            </a:r>
          </a:p>
          <a:p>
            <a:pPr lvl="1"/>
            <a:r>
              <a:rPr lang="en-US" sz="1800" dirty="0"/>
              <a:t>Firmware housekeeping activities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45373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Linux Scheduling</a:t>
            </a:r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SCHED_OTHER / SCHED_NORMAL</a:t>
            </a:r>
          </a:p>
          <a:p>
            <a:pPr lvl="1"/>
            <a:r>
              <a:rPr lang="en-US" sz="1800" dirty="0"/>
              <a:t>Standard Round-Robin time-sharing policy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SCHED_BATCH</a:t>
            </a:r>
          </a:p>
          <a:p>
            <a:pPr lvl="1"/>
            <a:r>
              <a:rPr lang="en-US" sz="1800" dirty="0"/>
              <a:t>Round-Robin. Tasks are assumed to be non-interactive and CPU-bound with default slice of 1.5 sec. Cache-friendly policy.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SCHED_IDLE</a:t>
            </a:r>
          </a:p>
          <a:p>
            <a:pPr lvl="1"/>
            <a:r>
              <a:rPr lang="en-US" sz="1800" dirty="0"/>
              <a:t>Round-Robin with higher slice given to low-priority tasks</a:t>
            </a:r>
          </a:p>
          <a:p>
            <a:r>
              <a:rPr lang="en-US" sz="2200" dirty="0">
                <a:solidFill>
                  <a:srgbClr val="310FC1"/>
                </a:solidFill>
              </a:rPr>
              <a:t>SCHED_FIFO</a:t>
            </a:r>
          </a:p>
          <a:p>
            <a:pPr lvl="1"/>
            <a:r>
              <a:rPr lang="en-US" sz="1800" dirty="0"/>
              <a:t>POSIX RT-class. FIFO without time-slicing</a:t>
            </a:r>
          </a:p>
          <a:p>
            <a:r>
              <a:rPr lang="en-US" sz="2200" dirty="0">
                <a:solidFill>
                  <a:srgbClr val="310FC1"/>
                </a:solidFill>
              </a:rPr>
              <a:t>SCHED_RR</a:t>
            </a:r>
          </a:p>
          <a:p>
            <a:pPr lvl="1"/>
            <a:r>
              <a:rPr lang="en-US" sz="1800" dirty="0"/>
              <a:t>POSIX RT-class. RR time-slices with preemption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42120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Linux Scheduling </a:t>
            </a:r>
            <a:r>
              <a:rPr lang="en-IL" sz="2800" dirty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SCHED_DEADLINE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3300"/>
                </a:solidFill>
              </a:rPr>
              <a:t>SCHED_DEADLINE</a:t>
            </a:r>
            <a:r>
              <a:rPr lang="en-US" sz="2400" dirty="0"/>
              <a:t> </a:t>
            </a:r>
            <a:r>
              <a:rPr lang="en-IL" sz="2400" dirty="0"/>
              <a:t>–</a:t>
            </a:r>
            <a:r>
              <a:rPr lang="en-US" sz="2400" dirty="0"/>
              <a:t> a new policy delivered by the patch</a:t>
            </a:r>
          </a:p>
          <a:p>
            <a:pPr lvl="1"/>
            <a:r>
              <a:rPr lang="en-US" sz="2000" dirty="0"/>
              <a:t>EDF scheduler</a:t>
            </a:r>
          </a:p>
          <a:p>
            <a:r>
              <a:rPr lang="en-US" sz="2400" dirty="0">
                <a:solidFill>
                  <a:srgbClr val="FF3300"/>
                </a:solidFill>
              </a:rPr>
              <a:t>Constant Bandwidth Server (CBS) </a:t>
            </a:r>
            <a:r>
              <a:rPr lang="en-US" sz="2400" dirty="0"/>
              <a:t>Scheduling to help with:</a:t>
            </a:r>
          </a:p>
          <a:p>
            <a:pPr lvl="1"/>
            <a:r>
              <a:rPr lang="en-US" sz="2000" dirty="0"/>
              <a:t>Stability of EDF</a:t>
            </a:r>
          </a:p>
          <a:p>
            <a:pPr lvl="1"/>
            <a:r>
              <a:rPr lang="en-US" sz="2000" dirty="0"/>
              <a:t>Domino Effect prevention</a:t>
            </a:r>
          </a:p>
          <a:p>
            <a:r>
              <a:rPr lang="en-US" sz="2400" dirty="0"/>
              <a:t>CBS makes:</a:t>
            </a:r>
          </a:p>
          <a:p>
            <a:pPr lvl="1"/>
            <a:r>
              <a:rPr lang="en-US" sz="2000" dirty="0"/>
              <a:t>Admission Control</a:t>
            </a:r>
          </a:p>
          <a:p>
            <a:pPr lvl="1"/>
            <a:r>
              <a:rPr lang="en-US" sz="2000" dirty="0"/>
              <a:t>Task CPU utilization accounts</a:t>
            </a:r>
          </a:p>
          <a:p>
            <a:pPr lvl="1"/>
            <a:r>
              <a:rPr lang="en-US" sz="2000" dirty="0"/>
              <a:t>Complex accounts seems to be working</a:t>
            </a:r>
          </a:p>
          <a:p>
            <a:pPr lvl="1"/>
            <a:r>
              <a:rPr lang="en-US" sz="2000" dirty="0"/>
              <a:t>“Soft” tasks are more constrained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891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Features and Memory-Addressing</a:t>
            </a:r>
          </a:p>
          <a:p>
            <a:endParaRPr lang="en-US" sz="2400" dirty="0"/>
          </a:p>
          <a:p>
            <a:r>
              <a:rPr lang="en-US" sz="2400" dirty="0"/>
              <a:t>Less features than in Desktop/Server OS:</a:t>
            </a:r>
          </a:p>
          <a:p>
            <a:pPr lvl="1"/>
            <a:r>
              <a:rPr lang="en-US" sz="2000" dirty="0"/>
              <a:t>Some RT-OSes are single-purpose, i.e. packet switching or routing, directing a missile, GPS interfacing and shortest path calculation</a:t>
            </a:r>
          </a:p>
          <a:p>
            <a:pPr lvl="1"/>
            <a:r>
              <a:rPr lang="en-US" sz="2000" dirty="0"/>
              <a:t>No user-interfacing with UI</a:t>
            </a:r>
          </a:p>
          <a:p>
            <a:pPr lvl="1"/>
            <a:r>
              <a:rPr lang="en-US" sz="2000" dirty="0"/>
              <a:t>Limited hardware capabilities</a:t>
            </a:r>
          </a:p>
          <a:p>
            <a:pPr lvl="1"/>
            <a:endParaRPr lang="en-US" sz="2000" dirty="0"/>
          </a:p>
          <a:p>
            <a:r>
              <a:rPr lang="en-US" sz="2400" i="1" dirty="0"/>
              <a:t>Memory Addressing:</a:t>
            </a:r>
          </a:p>
          <a:p>
            <a:pPr lvl="1"/>
            <a:r>
              <a:rPr lang="en-US" sz="2000" i="1" dirty="0"/>
              <a:t>Real Addressing</a:t>
            </a:r>
            <a:r>
              <a:rPr lang="en-US" sz="2000" dirty="0"/>
              <a:t> working with physical addresses </a:t>
            </a:r>
            <a:r>
              <a:rPr lang="en-IL" sz="2000" dirty="0"/>
              <a:t>–</a:t>
            </a:r>
            <a:r>
              <a:rPr lang="en-US" sz="2000" dirty="0"/>
              <a:t> very rare nowadays</a:t>
            </a:r>
          </a:p>
          <a:p>
            <a:pPr lvl="1"/>
            <a:r>
              <a:rPr lang="en-US" sz="2000" i="1" dirty="0"/>
              <a:t>Relocation Addressing </a:t>
            </a:r>
            <a:r>
              <a:rPr lang="en-IL" sz="2000" dirty="0"/>
              <a:t>–</a:t>
            </a:r>
            <a:r>
              <a:rPr lang="en-US" sz="2000" dirty="0"/>
              <a:t> adding a relocation register value for translation</a:t>
            </a:r>
          </a:p>
          <a:p>
            <a:pPr lvl="1"/>
            <a:r>
              <a:rPr lang="en-US" sz="2000" i="1" dirty="0"/>
              <a:t>Full VM</a:t>
            </a:r>
            <a:r>
              <a:rPr lang="en-US" sz="2000" dirty="0"/>
              <a:t> implementation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12947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Implementation Requirements</a:t>
            </a:r>
            <a:endParaRPr lang="en-US" sz="2400" dirty="0"/>
          </a:p>
          <a:p>
            <a:r>
              <a:rPr lang="en-US" sz="2800" dirty="0"/>
              <a:t>Preemptive kernel</a:t>
            </a:r>
          </a:p>
          <a:p>
            <a:r>
              <a:rPr lang="en-US" sz="2800" dirty="0"/>
              <a:t>Priority-based preemptive scheduler</a:t>
            </a:r>
          </a:p>
          <a:p>
            <a:r>
              <a:rPr lang="en-US" sz="2800" dirty="0"/>
              <a:t>Low </a:t>
            </a:r>
            <a:r>
              <a:rPr lang="en-US" sz="2800" dirty="0">
                <a:solidFill>
                  <a:srgbClr val="C00000"/>
                </a:solidFill>
              </a:rPr>
              <a:t>latency</a:t>
            </a:r>
          </a:p>
          <a:p>
            <a:r>
              <a:rPr lang="en-US" sz="2800" dirty="0"/>
              <a:t>Minimized </a:t>
            </a:r>
            <a:r>
              <a:rPr lang="en-US" sz="2800" dirty="0">
                <a:solidFill>
                  <a:srgbClr val="C00000"/>
                </a:solidFill>
              </a:rPr>
              <a:t>jitter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(maximized </a:t>
            </a:r>
            <a:r>
              <a:rPr lang="en-US" sz="2800" dirty="0">
                <a:solidFill>
                  <a:srgbClr val="C00000"/>
                </a:solidFill>
              </a:rPr>
              <a:t>predictability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 i.e. variations of packet latency or deviation from true periodicity in relation to a reference clock signal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r>
              <a:rPr lang="en-US" sz="2000" i="1" dirty="0">
                <a:solidFill>
                  <a:srgbClr val="C00000"/>
                </a:solidFill>
              </a:rPr>
              <a:t>Event Latency </a:t>
            </a:r>
            <a:r>
              <a:rPr lang="en-IL" sz="2000" dirty="0"/>
              <a:t>–</a:t>
            </a:r>
            <a:r>
              <a:rPr lang="en-US" sz="2000" dirty="0"/>
              <a:t> time from an event comes till the action is done (car brake applied -&gt; car fully stops).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Interrupt Latency </a:t>
            </a:r>
            <a:r>
              <a:rPr lang="en-IL" sz="2000" dirty="0"/>
              <a:t>–</a:t>
            </a:r>
            <a:r>
              <a:rPr lang="en-US" sz="2000" dirty="0"/>
              <a:t> time from when an interrupts comes till the start of the ISR function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Dispatch Latency of Scheduler </a:t>
            </a:r>
            <a:r>
              <a:rPr lang="en-IL" sz="2000" dirty="0"/>
              <a:t>–</a:t>
            </a:r>
            <a:r>
              <a:rPr lang="en-US" sz="2000" dirty="0"/>
              <a:t> time required by Scheduler to stop one task and start another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2306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RT Isn’t Fair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600" dirty="0">
                <a:solidFill>
                  <a:srgbClr val="C00000"/>
                </a:solidFill>
              </a:rPr>
              <a:t>The main goal of an RT-Scheduler is to meet the deadlines for all scheduled RT-tasks. </a:t>
            </a:r>
          </a:p>
          <a:p>
            <a:r>
              <a:rPr lang="en-US" sz="2600" dirty="0"/>
              <a:t>Forget about:</a:t>
            </a:r>
          </a:p>
          <a:p>
            <a:pPr lvl="1"/>
            <a:r>
              <a:rPr lang="en-US" sz="2200" i="1" dirty="0"/>
              <a:t>maximum CPU-utilization</a:t>
            </a:r>
          </a:p>
          <a:p>
            <a:pPr lvl="1"/>
            <a:r>
              <a:rPr lang="en-US" sz="2200" i="1" dirty="0"/>
              <a:t>best throughput</a:t>
            </a:r>
          </a:p>
          <a:p>
            <a:pPr lvl="1"/>
            <a:r>
              <a:rPr lang="en-US" sz="2200" i="1" dirty="0"/>
              <a:t>minimum average turnaround</a:t>
            </a:r>
          </a:p>
          <a:p>
            <a:pPr lvl="1"/>
            <a:r>
              <a:rPr lang="en-US" sz="2200" i="1" dirty="0"/>
              <a:t>response and waiting times </a:t>
            </a:r>
          </a:p>
          <a:p>
            <a:pPr marL="0" lvl="1" indent="0">
              <a:buNone/>
            </a:pPr>
            <a:r>
              <a:rPr lang="en-US" sz="2600" dirty="0"/>
              <a:t>      all are less relevant or irrelevant.</a:t>
            </a:r>
          </a:p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If you have a deadline for your OS-assignment today</a:t>
            </a:r>
            <a:r>
              <a:rPr lang="en-US" sz="2600" dirty="0"/>
              <a:t>, there’s no time and no bandwidth for fairness. You are doing the most urgent task to meet the deadline.</a:t>
            </a:r>
            <a:endParaRPr lang="en-US" sz="2600" i="1" dirty="0"/>
          </a:p>
          <a:p>
            <a:r>
              <a:rPr lang="en-US" sz="2600" i="1" dirty="0"/>
              <a:t>Fairness never helps you to meet the deadline.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400038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RT Scheduling Policies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800" dirty="0"/>
              <a:t>Which Scheduling Algorithm guarantees meeting all deadlines for a given </a:t>
            </a:r>
            <a:r>
              <a:rPr lang="en-US" sz="2800" dirty="0" err="1"/>
              <a:t>taskset</a:t>
            </a:r>
            <a:r>
              <a:rPr lang="en-US" sz="2800" dirty="0"/>
              <a:t>?</a:t>
            </a:r>
          </a:p>
          <a:p>
            <a:r>
              <a:rPr lang="en-US" sz="2800" dirty="0"/>
              <a:t>How to prove that a given Scheduling Algorithm will work for a certain workload?</a:t>
            </a:r>
          </a:p>
          <a:p>
            <a:r>
              <a:rPr lang="en-US" sz="2800" i="1" dirty="0"/>
              <a:t>What is the meaning of the term </a:t>
            </a:r>
            <a:r>
              <a:rPr lang="en-US" sz="2800" i="1" dirty="0">
                <a:solidFill>
                  <a:srgbClr val="FF0000"/>
                </a:solidFill>
              </a:rPr>
              <a:t>“optimal algorithm” </a:t>
            </a:r>
            <a:r>
              <a:rPr lang="en-US" sz="2800" i="1" dirty="0"/>
              <a:t>for RT-Scheduling?</a:t>
            </a: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258244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Job Timing </a:t>
            </a:r>
            <a:r>
              <a:rPr lang="en-IL" sz="2800" dirty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Definitions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1800" dirty="0">
              <a:latin typeface="Body"/>
            </a:endParaRPr>
          </a:p>
          <a:p>
            <a:r>
              <a:rPr lang="en-US" sz="1600" b="1" dirty="0">
                <a:latin typeface="Body"/>
              </a:rPr>
              <a:t>a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arrival (release) time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when job is ready for exec</a:t>
            </a:r>
          </a:p>
          <a:p>
            <a:r>
              <a:rPr lang="en-US" sz="1600" b="1" dirty="0">
                <a:latin typeface="Body"/>
              </a:rPr>
              <a:t>d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absolute deadline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when the job to be completed</a:t>
            </a:r>
          </a:p>
          <a:p>
            <a:r>
              <a:rPr lang="en-US" sz="1600" b="1" dirty="0">
                <a:latin typeface="Body"/>
              </a:rPr>
              <a:t>s / f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when the job starts/finishes</a:t>
            </a:r>
          </a:p>
          <a:p>
            <a:r>
              <a:rPr lang="en-US" sz="1600" b="1" dirty="0">
                <a:latin typeface="Body"/>
              </a:rPr>
              <a:t>C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computation time or </a:t>
            </a:r>
            <a:r>
              <a:rPr lang="en-US" sz="1600" i="1" dirty="0">
                <a:latin typeface="Body"/>
                <a:hlinkClick r:id="rId3"/>
              </a:rPr>
              <a:t>Worst Case Execution</a:t>
            </a:r>
            <a:r>
              <a:rPr lang="en-US" sz="1600" dirty="0">
                <a:latin typeface="Body"/>
                <a:hlinkClick r:id="rId3"/>
              </a:rPr>
              <a:t> </a:t>
            </a:r>
            <a:r>
              <a:rPr lang="en-US" sz="1600" i="1" dirty="0">
                <a:latin typeface="Body"/>
                <a:hlinkClick r:id="rId3"/>
              </a:rPr>
              <a:t>Time (WCET)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the time length necessary for CPU to compete the job without interruptions</a:t>
            </a:r>
          </a:p>
          <a:p>
            <a:r>
              <a:rPr lang="en-US" sz="1600" b="1" dirty="0">
                <a:latin typeface="Body"/>
              </a:rPr>
              <a:t>R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response time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the time length since arrival till job finishes: (f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a)</a:t>
            </a:r>
          </a:p>
          <a:p>
            <a:r>
              <a:rPr lang="en-US" sz="1600" b="1" dirty="0">
                <a:latin typeface="Body"/>
              </a:rPr>
              <a:t>D</a:t>
            </a:r>
            <a:r>
              <a:rPr lang="en-US" sz="1600" dirty="0">
                <a:latin typeface="Body"/>
              </a:rPr>
              <a:t>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relative deadline </a:t>
            </a:r>
            <a:r>
              <a:rPr lang="en-IL" sz="1600" dirty="0">
                <a:latin typeface="Body"/>
              </a:rPr>
              <a:t>–</a:t>
            </a:r>
            <a:r>
              <a:rPr lang="en-US" sz="1600" dirty="0">
                <a:latin typeface="Body"/>
              </a:rPr>
              <a:t> the time length since arrival till the absolute deadline: (d - a)</a:t>
            </a:r>
          </a:p>
          <a:p>
            <a:r>
              <a:rPr lang="en-US" sz="1600" dirty="0">
                <a:solidFill>
                  <a:srgbClr val="310FC1"/>
                </a:solidFill>
                <a:latin typeface="Body"/>
              </a:rPr>
              <a:t>Missing the Deadline: if </a:t>
            </a:r>
            <a:r>
              <a:rPr lang="en-US" sz="1600" b="1" dirty="0">
                <a:solidFill>
                  <a:srgbClr val="310FC1"/>
                </a:solidFill>
                <a:latin typeface="Body"/>
              </a:rPr>
              <a:t>R &gt; D </a:t>
            </a:r>
            <a:r>
              <a:rPr lang="en-US" sz="1600" dirty="0">
                <a:solidFill>
                  <a:srgbClr val="310FC1"/>
                </a:solidFill>
                <a:latin typeface="Body"/>
              </a:rPr>
              <a:t>or </a:t>
            </a:r>
            <a:r>
              <a:rPr lang="en-US" sz="1600" b="1" dirty="0">
                <a:solidFill>
                  <a:srgbClr val="310FC1"/>
                </a:solidFill>
                <a:latin typeface="Body"/>
              </a:rPr>
              <a:t>f &gt; 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85224" y="2776240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28624" y="26083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93804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193804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62400" y="2357140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2400" y="1752600"/>
            <a:ext cx="0" cy="60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4215" y="1752600"/>
            <a:ext cx="0" cy="60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84849" y="1783563"/>
            <a:ext cx="115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C=WCET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62400" y="2152895"/>
            <a:ext cx="1611815" cy="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1485" y="2776240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88800" y="2783919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5577" y="2757435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3685" y="2776240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399" y="3178033"/>
            <a:ext cx="0" cy="5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62600" y="3126767"/>
            <a:ext cx="0" cy="32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00399" y="3300894"/>
            <a:ext cx="2373815" cy="10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4024" y="2980396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US" sz="12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37714" y="3176050"/>
            <a:ext cx="0" cy="5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95288" y="3628061"/>
            <a:ext cx="3053112" cy="26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30989" y="3329216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US" sz="1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</p:spTree>
    <p:extLst>
      <p:ext uri="{BB962C8B-B14F-4D97-AF65-F5344CB8AC3E}">
        <p14:creationId xmlns:p14="http://schemas.microsoft.com/office/powerpoint/2010/main" val="83569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Job Timing - Definitions 1(Continued)</a:t>
            </a:r>
            <a:endParaRPr lang="en-US" sz="24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400" dirty="0"/>
              <a:t>Total Utilization of all RT-Tasks:  </a:t>
            </a:r>
            <a:r>
              <a:rPr lang="en-US" sz="2400" b="1" dirty="0"/>
              <a:t>U = </a:t>
            </a:r>
            <a:r>
              <a:rPr lang="en-IL" sz="2400" b="1" dirty="0"/>
              <a:t>∑</a:t>
            </a:r>
            <a:r>
              <a:rPr lang="en-US" sz="2400" b="1" dirty="0"/>
              <a:t> (Ci/Pi). </a:t>
            </a:r>
          </a:p>
          <a:p>
            <a:pPr lvl="1"/>
            <a:r>
              <a:rPr lang="en-US" sz="2000" dirty="0"/>
              <a:t>P is activation </a:t>
            </a:r>
            <a:r>
              <a:rPr lang="en-US" sz="2000" b="1" dirty="0"/>
              <a:t>period</a:t>
            </a:r>
            <a:r>
              <a:rPr lang="en-US" sz="2000" dirty="0"/>
              <a:t> usually equal to relative deadline D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If </a:t>
            </a:r>
            <a:r>
              <a:rPr lang="en-US" sz="2400" b="1" dirty="0"/>
              <a:t>U &gt; number of CPUs</a:t>
            </a:r>
            <a:r>
              <a:rPr lang="en-US" sz="2400" dirty="0"/>
              <a:t>, the scheduler cannot meet all deadlines </a:t>
            </a:r>
            <a:r>
              <a:rPr lang="en-IL" sz="2400" dirty="0"/>
              <a:t>–</a:t>
            </a:r>
            <a:r>
              <a:rPr lang="en-US" sz="2400" dirty="0"/>
              <a:t> the load is too high.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RT-Task is characterized by: </a:t>
            </a:r>
            <a:r>
              <a:rPr lang="en-US" sz="2400" b="1" dirty="0"/>
              <a:t>Task (C, D, P)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198CB-4CF7-423C-A3ED-17CC66AB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4953000"/>
            <a:ext cx="2819400" cy="13080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CAD0CD-A9FA-43A9-B233-2584E90CDCD2}"/>
              </a:ext>
            </a:extLst>
          </p:cNvPr>
          <p:cNvCxnSpPr/>
          <p:nvPr/>
        </p:nvCxnSpPr>
        <p:spPr>
          <a:xfrm>
            <a:off x="5562600" y="4800600"/>
            <a:ext cx="1371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98C42-1656-44F8-8BAD-CE5AF699CC15}"/>
              </a:ext>
            </a:extLst>
          </p:cNvPr>
          <p:cNvCxnSpPr/>
          <p:nvPr/>
        </p:nvCxnSpPr>
        <p:spPr>
          <a:xfrm>
            <a:off x="5867400" y="4800600"/>
            <a:ext cx="990600" cy="126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87DE6-4650-4B7F-8202-CD02BAD95F5A}"/>
              </a:ext>
            </a:extLst>
          </p:cNvPr>
          <p:cNvCxnSpPr/>
          <p:nvPr/>
        </p:nvCxnSpPr>
        <p:spPr>
          <a:xfrm>
            <a:off x="6172200" y="4800600"/>
            <a:ext cx="762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E85ED2-EF8E-42DB-98F6-7E350FC92713}"/>
              </a:ext>
            </a:extLst>
          </p:cNvPr>
          <p:cNvCxnSpPr>
            <a:cxnSpLocks/>
          </p:cNvCxnSpPr>
          <p:nvPr/>
        </p:nvCxnSpPr>
        <p:spPr>
          <a:xfrm>
            <a:off x="1371600" y="27432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D209A5-AE0D-455D-A4C1-439846BFD188}"/>
              </a:ext>
            </a:extLst>
          </p:cNvPr>
          <p:cNvCxnSpPr/>
          <p:nvPr/>
        </p:nvCxnSpPr>
        <p:spPr>
          <a:xfrm flipH="1">
            <a:off x="1447800" y="2362200"/>
            <a:ext cx="4648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0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80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Earliest Deadline First (EDF)</a:t>
            </a:r>
            <a:endParaRPr lang="en-US" sz="2400" dirty="0"/>
          </a:p>
          <a:p>
            <a:r>
              <a:rPr lang="en-US" sz="1800" dirty="0"/>
              <a:t>EDF </a:t>
            </a:r>
            <a:r>
              <a:rPr lang="en-IL" sz="1800" dirty="0"/>
              <a:t>–</a:t>
            </a:r>
            <a:r>
              <a:rPr lang="en-US" sz="1800" dirty="0"/>
              <a:t> no assumption on periodicity of tasks:</a:t>
            </a:r>
          </a:p>
          <a:p>
            <a:pPr lvl="1"/>
            <a:r>
              <a:rPr lang="en-US" sz="1800" dirty="0"/>
              <a:t>periodic tasks, aperiodic tasks or a mix of periodic and aperiodic tasks</a:t>
            </a:r>
          </a:p>
          <a:p>
            <a:r>
              <a:rPr lang="en-US" sz="1800" dirty="0"/>
              <a:t>Arrival/Release time zero (0) for the tasks: </a:t>
            </a:r>
          </a:p>
          <a:p>
            <a:pPr lvl="1"/>
            <a:r>
              <a:rPr lang="en-US" sz="1800" b="1" dirty="0"/>
              <a:t>T1</a:t>
            </a:r>
            <a:r>
              <a:rPr lang="en-US" sz="1800" dirty="0"/>
              <a:t> (1,4,4), </a:t>
            </a:r>
            <a:r>
              <a:rPr lang="en-US" sz="1800" b="1" dirty="0"/>
              <a:t>T2</a:t>
            </a:r>
            <a:r>
              <a:rPr lang="en-US" sz="1800" dirty="0"/>
              <a:t> (2,6,6) and </a:t>
            </a:r>
            <a:r>
              <a:rPr lang="en-US" sz="1800" b="1" dirty="0"/>
              <a:t>T3</a:t>
            </a:r>
            <a:r>
              <a:rPr lang="en-US" sz="1800" dirty="0"/>
              <a:t> (3,8,8)</a:t>
            </a:r>
          </a:p>
          <a:p>
            <a:pPr lvl="1"/>
            <a:r>
              <a:rPr lang="en-US" sz="1800" b="1" dirty="0"/>
              <a:t>Task (C, D, P), U = </a:t>
            </a:r>
            <a:r>
              <a:rPr lang="en-IL" sz="1800" b="1" dirty="0"/>
              <a:t>∑</a:t>
            </a:r>
            <a:r>
              <a:rPr lang="en-US" sz="1800" b="1" dirty="0"/>
              <a:t> (Ci/Pi)</a:t>
            </a:r>
            <a:endParaRPr lang="en-US" sz="1800" dirty="0"/>
          </a:p>
          <a:p>
            <a:pPr lvl="1"/>
            <a:r>
              <a:rPr lang="en-US" sz="1800" dirty="0"/>
              <a:t>U = 1/4 + 2/6 + 3/8 = 0.250 + 0.333 + 0.375 = </a:t>
            </a:r>
            <a:r>
              <a:rPr lang="en-US" sz="1800" b="1" dirty="0"/>
              <a:t>0.958</a:t>
            </a:r>
            <a:r>
              <a:rPr lang="en-US" sz="1800" dirty="0"/>
              <a:t> – feasible for 1 CPU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0" y="3429000"/>
            <a:ext cx="8418860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Iakobashvili</a:t>
            </a:r>
            <a:r>
              <a:rPr lang="en-US" dirty="0"/>
              <a:t>, robert@ghotit.com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4C0F8-F356-4F1E-9AD9-68A03F7F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6488"/>
            <a:ext cx="2851450" cy="1322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EE80EB-DED1-43A9-A010-698DB33C2823}"/>
              </a:ext>
            </a:extLst>
          </p:cNvPr>
          <p:cNvSpPr txBox="1"/>
          <p:nvPr/>
        </p:nvSpPr>
        <p:spPr>
          <a:xfrm>
            <a:off x="1570277" y="437635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D=6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33EF3-2827-4660-B95B-E407BE75C04A}"/>
              </a:ext>
            </a:extLst>
          </p:cNvPr>
          <p:cNvSpPr txBox="1"/>
          <p:nvPr/>
        </p:nvSpPr>
        <p:spPr>
          <a:xfrm>
            <a:off x="1850161" y="52694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D=8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F41B-6E73-47D2-B6CF-83DED8D056DB}"/>
              </a:ext>
            </a:extLst>
          </p:cNvPr>
          <p:cNvCxnSpPr>
            <a:cxnSpLocks/>
          </p:cNvCxnSpPr>
          <p:nvPr/>
        </p:nvCxnSpPr>
        <p:spPr>
          <a:xfrm>
            <a:off x="990600" y="3766066"/>
            <a:ext cx="1066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8273FA-0D82-4AAB-B86E-91FFEB6BB568}"/>
              </a:ext>
            </a:extLst>
          </p:cNvPr>
          <p:cNvSpPr txBox="1"/>
          <p:nvPr/>
        </p:nvSpPr>
        <p:spPr>
          <a:xfrm>
            <a:off x="1295400" y="34955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D=4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475BE-D7E9-4CFB-94BC-128EDECFBB2B}"/>
              </a:ext>
            </a:extLst>
          </p:cNvPr>
          <p:cNvCxnSpPr>
            <a:cxnSpLocks/>
          </p:cNvCxnSpPr>
          <p:nvPr/>
        </p:nvCxnSpPr>
        <p:spPr>
          <a:xfrm>
            <a:off x="990600" y="4656702"/>
            <a:ext cx="16764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E4916-5CB3-45AA-9359-1DB814CDB2C0}"/>
              </a:ext>
            </a:extLst>
          </p:cNvPr>
          <p:cNvCxnSpPr>
            <a:cxnSpLocks/>
          </p:cNvCxnSpPr>
          <p:nvPr/>
        </p:nvCxnSpPr>
        <p:spPr>
          <a:xfrm>
            <a:off x="990600" y="5547338"/>
            <a:ext cx="23622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2A34C2-8402-43AD-AA46-387BAA6CA713}"/>
              </a:ext>
            </a:extLst>
          </p:cNvPr>
          <p:cNvCxnSpPr>
            <a:cxnSpLocks/>
          </p:cNvCxnSpPr>
          <p:nvPr/>
        </p:nvCxnSpPr>
        <p:spPr>
          <a:xfrm>
            <a:off x="914400" y="3962400"/>
            <a:ext cx="121564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979AA6-CDC5-4E3E-83C8-DBF29E9600E2}"/>
              </a:ext>
            </a:extLst>
          </p:cNvPr>
          <p:cNvSpPr txBox="1"/>
          <p:nvPr/>
        </p:nvSpPr>
        <p:spPr>
          <a:xfrm>
            <a:off x="1404897" y="376890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ETF=4</a:t>
            </a:r>
            <a:endParaRPr lang="LID4096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461346-A5AF-4A29-BCD6-AF310C615BFE}"/>
              </a:ext>
            </a:extLst>
          </p:cNvPr>
          <p:cNvCxnSpPr>
            <a:cxnSpLocks/>
          </p:cNvCxnSpPr>
          <p:nvPr/>
        </p:nvCxnSpPr>
        <p:spPr>
          <a:xfrm>
            <a:off x="1219200" y="4877559"/>
            <a:ext cx="15418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75A0B7-0896-4CDD-9964-F95C772794EE}"/>
              </a:ext>
            </a:extLst>
          </p:cNvPr>
          <p:cNvSpPr txBox="1"/>
          <p:nvPr/>
        </p:nvSpPr>
        <p:spPr>
          <a:xfrm>
            <a:off x="2035858" y="468406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ETF=5</a:t>
            </a:r>
            <a:endParaRPr lang="LID4096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E361B7-C197-4BBF-B969-C5BDA781AD56}"/>
              </a:ext>
            </a:extLst>
          </p:cNvPr>
          <p:cNvCxnSpPr>
            <a:cxnSpLocks/>
          </p:cNvCxnSpPr>
          <p:nvPr/>
        </p:nvCxnSpPr>
        <p:spPr>
          <a:xfrm>
            <a:off x="1850161" y="5792718"/>
            <a:ext cx="15418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9C51E-79F2-4B1A-A39C-7CDA57FE2F25}"/>
              </a:ext>
            </a:extLst>
          </p:cNvPr>
          <p:cNvSpPr txBox="1"/>
          <p:nvPr/>
        </p:nvSpPr>
        <p:spPr>
          <a:xfrm>
            <a:off x="2793048" y="558235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ETF=5</a:t>
            </a:r>
            <a:endParaRPr lang="LID4096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B7B2-AE60-45EA-B44F-FB8B456A6C81}"/>
              </a:ext>
            </a:extLst>
          </p:cNvPr>
          <p:cNvCxnSpPr>
            <a:cxnSpLocks/>
          </p:cNvCxnSpPr>
          <p:nvPr/>
        </p:nvCxnSpPr>
        <p:spPr>
          <a:xfrm>
            <a:off x="2784145" y="3962912"/>
            <a:ext cx="60782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91C53D-B3C9-4667-B143-2773CE5761F6}"/>
              </a:ext>
            </a:extLst>
          </p:cNvPr>
          <p:cNvSpPr txBox="1"/>
          <p:nvPr/>
        </p:nvSpPr>
        <p:spPr>
          <a:xfrm>
            <a:off x="2893113" y="375897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</a:t>
            </a:r>
            <a:r>
              <a:rPr lang="he-IL" sz="1000" dirty="0"/>
              <a:t>2</a:t>
            </a:r>
            <a:endParaRPr lang="LID4096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097CBB-34C1-47D5-8AC3-75FFF450B0FA}"/>
              </a:ext>
            </a:extLst>
          </p:cNvPr>
          <p:cNvCxnSpPr>
            <a:cxnSpLocks/>
          </p:cNvCxnSpPr>
          <p:nvPr/>
        </p:nvCxnSpPr>
        <p:spPr>
          <a:xfrm>
            <a:off x="3124200" y="4843491"/>
            <a:ext cx="15418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14C090-AB08-4787-A4A1-4A13838FEDCB}"/>
              </a:ext>
            </a:extLst>
          </p:cNvPr>
          <p:cNvSpPr txBox="1"/>
          <p:nvPr/>
        </p:nvSpPr>
        <p:spPr>
          <a:xfrm>
            <a:off x="3940858" y="4649998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ETF=5</a:t>
            </a:r>
            <a:endParaRPr lang="LID4096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E258A6-E3D8-4353-BF2E-E019FCAC8D64}"/>
              </a:ext>
            </a:extLst>
          </p:cNvPr>
          <p:cNvCxnSpPr>
            <a:cxnSpLocks/>
          </p:cNvCxnSpPr>
          <p:nvPr/>
        </p:nvCxnSpPr>
        <p:spPr>
          <a:xfrm>
            <a:off x="4038600" y="5715000"/>
            <a:ext cx="1852667" cy="110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C8DE32-D0A5-4B1E-B357-4D3F46366A50}"/>
              </a:ext>
            </a:extLst>
          </p:cNvPr>
          <p:cNvSpPr txBox="1"/>
          <p:nvPr/>
        </p:nvSpPr>
        <p:spPr>
          <a:xfrm>
            <a:off x="5292347" y="5515689"/>
            <a:ext cx="49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ETF=</a:t>
            </a:r>
            <a:r>
              <a:rPr lang="he-IL" sz="1000" dirty="0"/>
              <a:t>6</a:t>
            </a:r>
            <a:endParaRPr lang="LID4096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CD2A1-C9A6-484B-9927-0F15F09C0386}"/>
              </a:ext>
            </a:extLst>
          </p:cNvPr>
          <p:cNvCxnSpPr>
            <a:cxnSpLocks/>
          </p:cNvCxnSpPr>
          <p:nvPr/>
        </p:nvCxnSpPr>
        <p:spPr>
          <a:xfrm>
            <a:off x="3733800" y="3970002"/>
            <a:ext cx="8969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27AA94-D659-4BF0-96D3-8E5DFA1421AF}"/>
              </a:ext>
            </a:extLst>
          </p:cNvPr>
          <p:cNvSpPr txBox="1"/>
          <p:nvPr/>
        </p:nvSpPr>
        <p:spPr>
          <a:xfrm>
            <a:off x="4131901" y="376606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ETF=</a:t>
            </a:r>
            <a:r>
              <a:rPr lang="he-IL" sz="1000" dirty="0"/>
              <a:t>3</a:t>
            </a:r>
            <a:endParaRPr lang="LID4096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9A52F1-39DD-4A4E-BA63-CE02BA850644}"/>
              </a:ext>
            </a:extLst>
          </p:cNvPr>
          <p:cNvSpPr/>
          <p:nvPr/>
        </p:nvSpPr>
        <p:spPr>
          <a:xfrm>
            <a:off x="3657600" y="3766066"/>
            <a:ext cx="474301" cy="60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E639DB-9A7B-4247-B1C3-8F4BC47CB21F}"/>
              </a:ext>
            </a:extLst>
          </p:cNvPr>
          <p:cNvCxnSpPr>
            <a:cxnSpLocks/>
            <a:stCxn id="45" idx="7"/>
            <a:endCxn id="48" idx="1"/>
          </p:cNvCxnSpPr>
          <p:nvPr/>
        </p:nvCxnSpPr>
        <p:spPr>
          <a:xfrm flipV="1">
            <a:off x="4062441" y="2577247"/>
            <a:ext cx="2336098" cy="1277320"/>
          </a:xfrm>
          <a:prstGeom prst="straightConnector1">
            <a:avLst/>
          </a:prstGeom>
          <a:ln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18CAA7-1ABE-40D2-A44C-82EB75DC8980}"/>
              </a:ext>
            </a:extLst>
          </p:cNvPr>
          <p:cNvSpPr txBox="1"/>
          <p:nvPr/>
        </p:nvSpPr>
        <p:spPr>
          <a:xfrm>
            <a:off x="6398539" y="2023249"/>
            <a:ext cx="2297424" cy="110799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ל </a:t>
            </a:r>
            <a:r>
              <a:rPr lang="en-US" sz="1600" dirty="0"/>
              <a:t>T1</a:t>
            </a:r>
            <a:r>
              <a:rPr lang="he-IL" sz="1600" dirty="0"/>
              <a:t> </a:t>
            </a:r>
            <a:r>
              <a:rPr lang="en-US" sz="1600" dirty="0"/>
              <a:t> </a:t>
            </a:r>
            <a:r>
              <a:rPr lang="he-IL" sz="1600" dirty="0"/>
              <a:t>נשאר רק 3 עד ל</a:t>
            </a:r>
            <a:r>
              <a:rPr lang="en-US" sz="1600" dirty="0"/>
              <a:t>D</a:t>
            </a:r>
            <a:endParaRPr lang="he-IL" sz="1600" dirty="0"/>
          </a:p>
          <a:p>
            <a:pPr algn="r" rtl="1"/>
            <a:r>
              <a:rPr lang="he-IL" sz="1600" dirty="0"/>
              <a:t>ל </a:t>
            </a:r>
            <a:r>
              <a:rPr lang="en-US" sz="1600" dirty="0"/>
              <a:t>T2</a:t>
            </a:r>
            <a:r>
              <a:rPr lang="he-IL" sz="1600" dirty="0"/>
              <a:t> נשאר 5 </a:t>
            </a:r>
            <a:r>
              <a:rPr lang="he-IL" sz="1600" dirty="0" err="1"/>
              <a:t>יח</a:t>
            </a:r>
            <a:r>
              <a:rPr lang="he-IL" sz="1600" dirty="0"/>
              <a:t> זמן עד ל</a:t>
            </a:r>
            <a:r>
              <a:rPr lang="en-US" sz="1600" dirty="0"/>
              <a:t>D</a:t>
            </a:r>
            <a:endParaRPr lang="he-IL" sz="1600" dirty="0"/>
          </a:p>
          <a:p>
            <a:pPr algn="r" rtl="1"/>
            <a:r>
              <a:rPr lang="he-IL" sz="1600" dirty="0"/>
              <a:t>ל </a:t>
            </a:r>
            <a:r>
              <a:rPr lang="en-US" sz="1600" dirty="0"/>
              <a:t>T3</a:t>
            </a:r>
            <a:r>
              <a:rPr lang="he-IL" sz="1600" dirty="0"/>
              <a:t> נשאר </a:t>
            </a:r>
            <a:r>
              <a:rPr lang="en-US" sz="1600" dirty="0"/>
              <a:t>7</a:t>
            </a:r>
            <a:r>
              <a:rPr lang="he-IL" sz="1600" dirty="0"/>
              <a:t> </a:t>
            </a:r>
            <a:r>
              <a:rPr lang="he-IL" sz="1600" dirty="0" err="1"/>
              <a:t>יח</a:t>
            </a:r>
            <a:r>
              <a:rPr lang="he-IL" sz="1600" dirty="0"/>
              <a:t> זמן עד ל</a:t>
            </a:r>
            <a:r>
              <a:rPr lang="en-US" sz="1600" dirty="0"/>
              <a:t>D</a:t>
            </a:r>
          </a:p>
          <a:p>
            <a:pPr algn="r" rtl="1"/>
            <a:r>
              <a:rPr lang="he-IL" sz="1600" dirty="0"/>
              <a:t>לכן </a:t>
            </a:r>
            <a:r>
              <a:rPr lang="en-US" sz="1600" dirty="0"/>
              <a:t>T1</a:t>
            </a:r>
            <a:r>
              <a:rPr lang="he-IL" sz="1600" dirty="0"/>
              <a:t> נבחר להרצה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FB0B5F-8742-4FB9-92CB-14E74EBACA0F}"/>
              </a:ext>
            </a:extLst>
          </p:cNvPr>
          <p:cNvSpPr txBox="1"/>
          <p:nvPr/>
        </p:nvSpPr>
        <p:spPr>
          <a:xfrm>
            <a:off x="1254508" y="4631338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C=</a:t>
            </a:r>
            <a:r>
              <a:rPr lang="he-IL" sz="1000" dirty="0"/>
              <a:t>2</a:t>
            </a:r>
            <a:endParaRPr lang="LID4096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C465B9-808E-4B54-9421-757033B7759C}"/>
              </a:ext>
            </a:extLst>
          </p:cNvPr>
          <p:cNvSpPr txBox="1"/>
          <p:nvPr/>
        </p:nvSpPr>
        <p:spPr>
          <a:xfrm>
            <a:off x="2071715" y="5546497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C=</a:t>
            </a:r>
            <a:r>
              <a:rPr lang="he-IL" sz="1000" dirty="0"/>
              <a:t>3</a:t>
            </a:r>
            <a:endParaRPr lang="LID4096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EE2008-67DD-4FD0-9CE4-F79892BDE879}"/>
              </a:ext>
            </a:extLst>
          </p:cNvPr>
          <p:cNvSpPr txBox="1"/>
          <p:nvPr/>
        </p:nvSpPr>
        <p:spPr>
          <a:xfrm>
            <a:off x="869052" y="3763738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C=</a:t>
            </a:r>
            <a:r>
              <a:rPr lang="he-IL" sz="1000" dirty="0"/>
              <a:t>1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26402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</TotalTime>
  <Words>2522</Words>
  <Application>Microsoft Office PowerPoint</Application>
  <PresentationFormat>On-screen Show (4:3)</PresentationFormat>
  <Paragraphs>475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Body</vt:lpstr>
      <vt:lpstr>Calibri</vt:lpstr>
      <vt:lpstr>Times New Roman</vt:lpstr>
      <vt:lpstr>Office Theme</vt:lpstr>
      <vt:lpstr>RT-OS-I   Basics and RT-Scheduling</vt:lpstr>
      <vt:lpstr>RT-Basics</vt:lpstr>
      <vt:lpstr>RT-Basics</vt:lpstr>
      <vt:lpstr>RT-Basics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Linux and Real-Time</vt:lpstr>
      <vt:lpstr>Linux and Real-Time</vt:lpstr>
      <vt:lpstr>Linux and Real-Time</vt:lpstr>
      <vt:lpstr>Linux and Real-Time</vt:lpstr>
      <vt:lpstr>Linux and Real-Time</vt:lpstr>
      <vt:lpstr>Linux and Real-Time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Cyber-Bet Presentation</dc:title>
  <dc:creator>Robert Iakobashvili</dc:creator>
  <cp:lastModifiedBy>Gal Technologies Office</cp:lastModifiedBy>
  <cp:revision>488</cp:revision>
  <dcterms:created xsi:type="dcterms:W3CDTF">2012-03-21T08:02:07Z</dcterms:created>
  <dcterms:modified xsi:type="dcterms:W3CDTF">2021-02-02T09:51:00Z</dcterms:modified>
</cp:coreProperties>
</file>