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89" r:id="rId4"/>
    <p:sldId id="279" r:id="rId5"/>
    <p:sldId id="280" r:id="rId6"/>
    <p:sldId id="281" r:id="rId7"/>
    <p:sldId id="282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C9D"/>
    <a:srgbClr val="C943AC"/>
    <a:srgbClr val="310FC1"/>
    <a:srgbClr val="FF3300"/>
    <a:srgbClr val="2A98E2"/>
    <a:srgbClr val="95C745"/>
    <a:srgbClr val="248DE4"/>
    <a:srgbClr val="FF0066"/>
    <a:srgbClr val="50824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5FB7-A4DA-4723-9D37-BCC27244085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8A17-39A1-4194-AAAA-FD77D5AE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FD-458B-49B6-B993-8965F3FCAA5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969E-43E0-48D6-8301-59CD35A2EFC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6EE-1904-472D-B5AB-54F507B5B0A6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8016-5DBC-4D03-A2D8-C6A371C0C56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D260-E69F-4438-86DF-C2041C218F67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992-81B7-43FB-A3E6-0DAF4A47820A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C7D9-E0C7-43D9-9FF7-A31FCAE1A1D2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295-290F-4128-BBB5-46191553A9CF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958E-EF36-4A3C-9A1D-00F70F3989D2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B99-E9F6-499D-BC26-E824D457DA3A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DB8-409B-47B2-9723-11859423DF45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59BC-8DCA-453A-AC39-D3C6C448174E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e.stackexchange.com/questions/9178/how-did-nasa-remotely-fix-the-code-on-the-mars-pathfi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185080"/>
            <a:ext cx="708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2.2, December, 2020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1"/>
            <a:ext cx="7772400" cy="1905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RT-OS-II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RT-Synchronization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772400" cy="76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Iakobashvili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robert@ghotit.com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1</a:t>
            </a:r>
            <a:endParaRPr lang="en-US" sz="1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 1: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7000"/>
              </p:ext>
            </p:extLst>
          </p:nvPr>
        </p:nvGraphicFramePr>
        <p:xfrm>
          <a:off x="533400" y="2362200"/>
          <a:ext cx="73914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27">
                  <a:extLst>
                    <a:ext uri="{9D8B030D-6E8A-4147-A177-3AD203B41FA5}">
                      <a16:colId xmlns:a16="http://schemas.microsoft.com/office/drawing/2014/main" val="2184321758"/>
                    </a:ext>
                  </a:extLst>
                </a:gridCol>
                <a:gridCol w="1252436">
                  <a:extLst>
                    <a:ext uri="{9D8B030D-6E8A-4147-A177-3AD203B41FA5}">
                      <a16:colId xmlns:a16="http://schemas.microsoft.com/office/drawing/2014/main" val="898350300"/>
                    </a:ext>
                  </a:extLst>
                </a:gridCol>
                <a:gridCol w="1214337">
                  <a:extLst>
                    <a:ext uri="{9D8B030D-6E8A-4147-A177-3AD203B41FA5}">
                      <a16:colId xmlns:a16="http://schemas.microsoft.com/office/drawing/2014/main" val="40516527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79977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46364781"/>
                    </a:ext>
                  </a:extLst>
                </a:gridCol>
              </a:tblGrid>
              <a:tr h="412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baseline="0" dirty="0" smtClean="0"/>
                        <a:t> Ceiling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84258"/>
                  </a:ext>
                </a:extLst>
              </a:tr>
              <a:tr h="1584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(S1)</a:t>
                      </a:r>
                    </a:p>
                    <a:p>
                      <a:pPr algn="ctr"/>
                      <a:r>
                        <a:rPr lang="en-US" sz="1800" dirty="0" smtClean="0"/>
                        <a:t>lock (S2)</a:t>
                      </a:r>
                    </a:p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</a:p>
                    <a:p>
                      <a:pPr algn="ctr"/>
                      <a:r>
                        <a:rPr lang="en-US" sz="1800" dirty="0" smtClean="0"/>
                        <a:t>unlock (S2)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ceil(S1)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ceil(S2)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85516"/>
                  </a:ext>
                </a:extLst>
              </a:tr>
              <a:tr h="1584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(S2)</a:t>
                      </a:r>
                    </a:p>
                    <a:p>
                      <a:pPr algn="ctr"/>
                      <a:r>
                        <a:rPr lang="en-US" sz="1800" dirty="0" smtClean="0"/>
                        <a:t>lock (S1)</a:t>
                      </a:r>
                    </a:p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</a:p>
                    <a:p>
                      <a:pPr algn="ctr"/>
                      <a:r>
                        <a:rPr lang="en-US" sz="1800" dirty="0" smtClean="0"/>
                        <a:t>unlock (S2)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0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1 - Continued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28032" y="5789660"/>
            <a:ext cx="7077768" cy="15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28032" y="2328424"/>
            <a:ext cx="7410" cy="3444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1187" y="2442567"/>
            <a:ext cx="201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attempts to lock S1, and blocked by B on S2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406" y="4953000"/>
            <a:ext cx="43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773" y="3273917"/>
            <a:ext cx="47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86051" y="5797705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5605" y="5791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4605" y="5791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7473" y="579650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9317" y="578966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31468" y="5773174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726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674307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753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49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3270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511170" y="597779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235442" y="5222664"/>
            <a:ext cx="1070163" cy="33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97564" y="3537067"/>
            <a:ext cx="538586" cy="18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746931" y="5797705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64747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58735" y="4897708"/>
            <a:ext cx="52425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24304" y="1505375"/>
            <a:ext cx="2728143" cy="338554"/>
            <a:chOff x="2524304" y="1505375"/>
            <a:chExt cx="2728143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3355672" y="1505375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CS1 (S1)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4304" y="1599812"/>
              <a:ext cx="894751" cy="2062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25928" y="1520824"/>
            <a:ext cx="2721773" cy="338554"/>
            <a:chOff x="2524304" y="1799476"/>
            <a:chExt cx="2721773" cy="338554"/>
          </a:xfrm>
        </p:grpSpPr>
        <p:sp>
          <p:nvSpPr>
            <p:cNvPr id="60" name="Rectangle 59"/>
            <p:cNvSpPr/>
            <p:nvPr/>
          </p:nvSpPr>
          <p:spPr>
            <a:xfrm>
              <a:off x="2524304" y="1856659"/>
              <a:ext cx="894751" cy="19091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49302" y="1799476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CS2 (S2)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2282749" y="3535527"/>
            <a:ext cx="7411" cy="13951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3561" y="3535527"/>
            <a:ext cx="0" cy="1690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36150" y="2863235"/>
            <a:ext cx="0" cy="672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43561" y="5222664"/>
            <a:ext cx="2033239" cy="33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864728" y="4888969"/>
            <a:ext cx="200419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36149" y="4558382"/>
            <a:ext cx="631324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992612" y="4025334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locks S1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57255" y="4018830"/>
            <a:ext cx="110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unlocks S1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636149" y="4290551"/>
            <a:ext cx="0" cy="2678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267473" y="4317719"/>
            <a:ext cx="0" cy="2678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68829" y="424974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locks S2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61054" y="4484981"/>
            <a:ext cx="7873" cy="401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643223" y="4235463"/>
            <a:ext cx="121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unlocks S2</a:t>
            </a:r>
            <a:endParaRPr lang="en-US" sz="14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769461" y="4480404"/>
            <a:ext cx="7873" cy="401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859181" y="3491946"/>
            <a:ext cx="3288520" cy="323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876800" y="3544090"/>
            <a:ext cx="0" cy="1690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870232" y="3193763"/>
            <a:ext cx="2022188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613670" y="2863235"/>
            <a:ext cx="52425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065763" y="598020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32223" y="5780647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786815" y="596764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T9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937369" y="5796503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109241" y="260685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S1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859181" y="2863235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81826" y="2603411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S1</a:t>
            </a:r>
            <a:endParaRPr lang="en-US" sz="14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6895625" y="2862137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36804" y="2314482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S2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51766" y="2320837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S2</a:t>
            </a:r>
            <a:endParaRPr lang="en-US" sz="14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621750" y="2557150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131369" y="2542202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262101" y="5217362"/>
            <a:ext cx="602627" cy="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243315" y="3538526"/>
            <a:ext cx="3607985" cy="187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777834" y="5214823"/>
            <a:ext cx="3428302" cy="1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1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T1</a:t>
            </a:r>
            <a:r>
              <a:rPr lang="en-US" sz="1800" dirty="0"/>
              <a:t> –</a:t>
            </a:r>
            <a:r>
              <a:rPr lang="en-US" sz="1800" dirty="0" smtClean="0"/>
              <a:t> “B” tries </a:t>
            </a:r>
            <a:r>
              <a:rPr lang="en-US" sz="1800" dirty="0"/>
              <a:t>to lock </a:t>
            </a:r>
            <a:r>
              <a:rPr lang="en-US" sz="1800" dirty="0" smtClean="0"/>
              <a:t>S2</a:t>
            </a:r>
            <a:r>
              <a:rPr lang="en-US" sz="1800" dirty="0"/>
              <a:t>. It succeeds since no lock is </a:t>
            </a:r>
            <a:r>
              <a:rPr lang="en-US" sz="1800" dirty="0" smtClean="0"/>
              <a:t>held by </a:t>
            </a:r>
            <a:r>
              <a:rPr lang="en-US" sz="1800" dirty="0"/>
              <a:t>another task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T2</a:t>
            </a:r>
            <a:r>
              <a:rPr lang="en-US" sz="1800" dirty="0"/>
              <a:t> </a:t>
            </a:r>
            <a:r>
              <a:rPr lang="en-US" sz="1800" dirty="0" smtClean="0"/>
              <a:t>– “A” starts to run and preempts “B”</a:t>
            </a:r>
          </a:p>
          <a:p>
            <a:r>
              <a:rPr lang="en-US" sz="1800" dirty="0" smtClean="0"/>
              <a:t>T3 – “A” </a:t>
            </a:r>
            <a:r>
              <a:rPr lang="en-US" sz="1800" dirty="0"/>
              <a:t>tries to lock </a:t>
            </a:r>
            <a:r>
              <a:rPr lang="en-US" sz="1800" dirty="0" smtClean="0"/>
              <a:t>S1</a:t>
            </a:r>
            <a:r>
              <a:rPr lang="en-US" sz="1800" dirty="0"/>
              <a:t>. </a:t>
            </a:r>
            <a:r>
              <a:rPr lang="en-US" sz="1800" dirty="0" smtClean="0"/>
              <a:t>It </a:t>
            </a:r>
            <a:r>
              <a:rPr lang="en-US" sz="1800" dirty="0"/>
              <a:t>fails since </a:t>
            </a:r>
            <a:r>
              <a:rPr lang="en-US" sz="1800" dirty="0" smtClean="0"/>
              <a:t>“A’s” </a:t>
            </a:r>
            <a:r>
              <a:rPr lang="en-US" sz="1800" dirty="0"/>
              <a:t>priority </a:t>
            </a:r>
            <a:r>
              <a:rPr lang="en-US" sz="1800" dirty="0" smtClean="0"/>
              <a:t>(</a:t>
            </a:r>
            <a:r>
              <a:rPr lang="en-US" sz="1800" dirty="0"/>
              <a:t>3</a:t>
            </a:r>
            <a:r>
              <a:rPr lang="en-US" sz="1800" dirty="0" smtClean="0"/>
              <a:t>) </a:t>
            </a:r>
            <a:r>
              <a:rPr lang="en-US" sz="1800" dirty="0"/>
              <a:t>is </a:t>
            </a:r>
            <a:r>
              <a:rPr lang="en-US" sz="1800" dirty="0" smtClean="0"/>
              <a:t>not strictly </a:t>
            </a:r>
            <a:r>
              <a:rPr lang="en-US" sz="1800" dirty="0"/>
              <a:t>higher than the ceiling of </a:t>
            </a:r>
            <a:r>
              <a:rPr lang="en-US" sz="1800" dirty="0" smtClean="0"/>
              <a:t>S2 (3) held </a:t>
            </a:r>
            <a:r>
              <a:rPr lang="en-US" sz="1800" dirty="0"/>
              <a:t>by </a:t>
            </a:r>
            <a:r>
              <a:rPr lang="en-US" sz="1800" dirty="0" smtClean="0"/>
              <a:t>“B”</a:t>
            </a:r>
          </a:p>
          <a:p>
            <a:pPr lvl="1"/>
            <a:r>
              <a:rPr lang="en-US" sz="1600" dirty="0" smtClean="0"/>
              <a:t>“A” </a:t>
            </a:r>
            <a:r>
              <a:rPr lang="en-US" sz="1600" dirty="0"/>
              <a:t>is blocked by </a:t>
            </a:r>
            <a:r>
              <a:rPr lang="en-US" sz="1600" dirty="0" smtClean="0"/>
              <a:t>“B” … on s2 and the </a:t>
            </a:r>
            <a:r>
              <a:rPr lang="en-US" sz="1600" dirty="0"/>
              <a:t>priority of </a:t>
            </a:r>
            <a:r>
              <a:rPr lang="en-US" sz="1600" dirty="0" smtClean="0"/>
              <a:t>“B” </a:t>
            </a:r>
            <a:r>
              <a:rPr lang="en-US" sz="1600" dirty="0"/>
              <a:t>is raised to 3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T4</a:t>
            </a:r>
            <a:r>
              <a:rPr lang="en-US" sz="1800" dirty="0"/>
              <a:t> – “B” tries to lock </a:t>
            </a:r>
            <a:r>
              <a:rPr lang="en-US" sz="1800" dirty="0" smtClean="0"/>
              <a:t>s1</a:t>
            </a:r>
            <a:r>
              <a:rPr lang="en-US" sz="1800" dirty="0"/>
              <a:t>. </a:t>
            </a:r>
            <a:r>
              <a:rPr lang="en-US" sz="1800" dirty="0" smtClean="0"/>
              <a:t>It </a:t>
            </a:r>
            <a:r>
              <a:rPr lang="en-US" sz="1800" dirty="0"/>
              <a:t>succeeds since there are </a:t>
            </a:r>
            <a:r>
              <a:rPr lang="en-US" sz="1800" dirty="0" smtClean="0"/>
              <a:t>no locks </a:t>
            </a:r>
            <a:r>
              <a:rPr lang="en-US" sz="1800" dirty="0"/>
              <a:t>held by any other tasks. The </a:t>
            </a:r>
            <a:r>
              <a:rPr lang="en-US" sz="1800" dirty="0" smtClean="0"/>
              <a:t>priority inversion </a:t>
            </a:r>
            <a:r>
              <a:rPr lang="en-US" sz="1800" b="1" dirty="0" smtClean="0"/>
              <a:t>is bounded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T5 </a:t>
            </a:r>
            <a:r>
              <a:rPr lang="en-US" sz="1800" dirty="0"/>
              <a:t>– “B”</a:t>
            </a:r>
            <a:r>
              <a:rPr lang="en-US" sz="1800" dirty="0" smtClean="0"/>
              <a:t> unlocks S1 </a:t>
            </a:r>
          </a:p>
          <a:p>
            <a:r>
              <a:rPr lang="en-US" sz="1800" dirty="0" smtClean="0"/>
              <a:t>T6 </a:t>
            </a:r>
            <a:r>
              <a:rPr lang="en-US" sz="1800" dirty="0"/>
              <a:t>– “B” unlocks </a:t>
            </a:r>
            <a:r>
              <a:rPr lang="en-US" sz="1800" dirty="0" smtClean="0"/>
              <a:t>S2</a:t>
            </a:r>
          </a:p>
          <a:p>
            <a:pPr lvl="1"/>
            <a:r>
              <a:rPr lang="en-US" sz="1600" dirty="0"/>
              <a:t>The priority of </a:t>
            </a:r>
            <a:r>
              <a:rPr lang="en-US" sz="1600" dirty="0" smtClean="0"/>
              <a:t>“B” </a:t>
            </a:r>
            <a:r>
              <a:rPr lang="en-US" sz="1600" dirty="0"/>
              <a:t>is lowered to its assigned priority </a:t>
            </a:r>
            <a:r>
              <a:rPr lang="en-US" sz="1600" dirty="0" smtClean="0"/>
              <a:t>(2)</a:t>
            </a:r>
            <a:endParaRPr lang="en-US" sz="1600" dirty="0"/>
          </a:p>
          <a:p>
            <a:r>
              <a:rPr lang="en-US" sz="1800" dirty="0" smtClean="0"/>
              <a:t>T6 – </a:t>
            </a:r>
            <a:r>
              <a:rPr lang="en-US" sz="1800" dirty="0"/>
              <a:t>“A” preempts “B”, attempts to lock S1 and </a:t>
            </a:r>
            <a:r>
              <a:rPr lang="en-US" sz="1800" dirty="0" smtClean="0"/>
              <a:t>succeeds</a:t>
            </a:r>
          </a:p>
          <a:p>
            <a:r>
              <a:rPr lang="en-US" sz="1800" dirty="0" smtClean="0"/>
              <a:t>T7 </a:t>
            </a:r>
            <a:r>
              <a:rPr lang="en-US" sz="1800" dirty="0"/>
              <a:t>– “A”</a:t>
            </a:r>
            <a:r>
              <a:rPr lang="en-US" sz="1800" dirty="0" smtClean="0"/>
              <a:t> tries </a:t>
            </a:r>
            <a:r>
              <a:rPr lang="en-US" sz="1800" dirty="0"/>
              <a:t>to lock S</a:t>
            </a:r>
            <a:r>
              <a:rPr lang="en-US" sz="1800" dirty="0" smtClean="0"/>
              <a:t>2</a:t>
            </a:r>
            <a:r>
              <a:rPr lang="en-US" sz="1800" dirty="0"/>
              <a:t>. Succeeds</a:t>
            </a:r>
            <a:endParaRPr lang="en-US" sz="1800" dirty="0" smtClean="0"/>
          </a:p>
          <a:p>
            <a:r>
              <a:rPr lang="en-US" sz="1800" dirty="0" smtClean="0"/>
              <a:t>T8 </a:t>
            </a:r>
            <a:r>
              <a:rPr lang="en-US" sz="1800" dirty="0"/>
              <a:t>– “A” </a:t>
            </a:r>
            <a:r>
              <a:rPr lang="en-US" sz="1800" dirty="0" smtClean="0"/>
              <a:t>unlocks </a:t>
            </a:r>
            <a:r>
              <a:rPr lang="en-US" sz="1800" dirty="0"/>
              <a:t>S2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T9 </a:t>
            </a:r>
            <a:r>
              <a:rPr lang="en-US" sz="1800" dirty="0"/>
              <a:t>– “A” unlocks </a:t>
            </a:r>
            <a:r>
              <a:rPr lang="en-US" sz="1800" dirty="0" smtClean="0"/>
              <a:t>S1.</a:t>
            </a:r>
            <a:endParaRPr lang="en-US" sz="18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2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/>
              <a:t>Example </a:t>
            </a:r>
            <a:r>
              <a:rPr lang="en-US" sz="2400" dirty="0" smtClean="0"/>
              <a:t>2: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11862"/>
              </p:ext>
            </p:extLst>
          </p:nvPr>
        </p:nvGraphicFramePr>
        <p:xfrm>
          <a:off x="609600" y="2057400"/>
          <a:ext cx="7543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27">
                  <a:extLst>
                    <a:ext uri="{9D8B030D-6E8A-4147-A177-3AD203B41FA5}">
                      <a16:colId xmlns:a16="http://schemas.microsoft.com/office/drawing/2014/main" val="2184321758"/>
                    </a:ext>
                  </a:extLst>
                </a:gridCol>
                <a:gridCol w="1252436">
                  <a:extLst>
                    <a:ext uri="{9D8B030D-6E8A-4147-A177-3AD203B41FA5}">
                      <a16:colId xmlns:a16="http://schemas.microsoft.com/office/drawing/2014/main" val="898350300"/>
                    </a:ext>
                  </a:extLst>
                </a:gridCol>
                <a:gridCol w="1214337">
                  <a:extLst>
                    <a:ext uri="{9D8B030D-6E8A-4147-A177-3AD203B41FA5}">
                      <a16:colId xmlns:a16="http://schemas.microsoft.com/office/drawing/2014/main" val="40516527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579977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46364781"/>
                    </a:ext>
                  </a:extLst>
                </a:gridCol>
              </a:tblGrid>
              <a:tr h="5026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baseline="0" dirty="0" smtClean="0"/>
                        <a:t> Ceiling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84258"/>
                  </a:ext>
                </a:extLst>
              </a:tr>
              <a:tr h="10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(S1)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ceil(S1)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ceil(S2)</a:t>
                      </a:r>
                      <a:r>
                        <a:rPr lang="en-US" sz="1800" baseline="0" dirty="0" smtClean="0"/>
                        <a:t> –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ceil(S3)</a:t>
                      </a:r>
                      <a:r>
                        <a:rPr lang="en-US" sz="1800" baseline="0" dirty="0" smtClean="0"/>
                        <a:t> –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85516"/>
                  </a:ext>
                </a:extLst>
              </a:tr>
              <a:tr h="10517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(S2) …</a:t>
                      </a:r>
                    </a:p>
                    <a:p>
                      <a:pPr algn="ctr"/>
                      <a:r>
                        <a:rPr lang="en-US" sz="1800" dirty="0" smtClean="0"/>
                        <a:t>lock (S3)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(S3) …</a:t>
                      </a:r>
                    </a:p>
                    <a:p>
                      <a:pPr algn="ctr"/>
                      <a:r>
                        <a:rPr lang="en-US" sz="1800" dirty="0" smtClean="0"/>
                        <a:t>unlock (S2)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01849"/>
                  </a:ext>
                </a:extLst>
              </a:tr>
              <a:tr h="871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lock (S3) …</a:t>
                      </a:r>
                    </a:p>
                    <a:p>
                      <a:pPr algn="ctr"/>
                      <a:r>
                        <a:rPr lang="en-US" sz="1800" dirty="0" smtClean="0"/>
                        <a:t>lock (S2) 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unlock (S2) 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unlock (S3) …</a:t>
                      </a:r>
                    </a:p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7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2 - Continued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79233" y="5989778"/>
            <a:ext cx="7122736" cy="113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03536" y="2011157"/>
            <a:ext cx="10358" cy="39786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860218"/>
            <a:ext cx="85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0623" y="3348916"/>
            <a:ext cx="201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attempts to lock S2, and blocked by B on S2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957" y="3725721"/>
            <a:ext cx="43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295" y="2416147"/>
            <a:ext cx="47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65961" y="5846248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726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452891" y="596212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8829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49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90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864990" y="594370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2086821" y="4028190"/>
            <a:ext cx="538586" cy="18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96187" y="5935292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7842" y="5232546"/>
            <a:ext cx="401287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51001" y="1507687"/>
            <a:ext cx="2272291" cy="338554"/>
            <a:chOff x="1401818" y="1529164"/>
            <a:chExt cx="2272291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777334" y="152916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CS3 (S3)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1818" y="1593422"/>
              <a:ext cx="468308" cy="2294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76874" y="1510054"/>
            <a:ext cx="2403522" cy="338554"/>
            <a:chOff x="3676874" y="1510054"/>
            <a:chExt cx="2403522" cy="338554"/>
          </a:xfrm>
        </p:grpSpPr>
        <p:sp>
          <p:nvSpPr>
            <p:cNvPr id="60" name="Rectangle 59"/>
            <p:cNvSpPr/>
            <p:nvPr/>
          </p:nvSpPr>
          <p:spPr>
            <a:xfrm>
              <a:off x="3676874" y="1588050"/>
              <a:ext cx="590599" cy="2207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83621" y="151005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CS2 (S2)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2103860" y="3535527"/>
            <a:ext cx="10661" cy="1674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2633280" y="4010023"/>
            <a:ext cx="22785" cy="1495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42446" y="3794356"/>
            <a:ext cx="6811" cy="2328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633457" y="5541218"/>
            <a:ext cx="763303" cy="26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57602" y="4908522"/>
            <a:ext cx="355410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56064" y="5227365"/>
            <a:ext cx="725532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283526" y="2198738"/>
            <a:ext cx="289089" cy="1220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971809" y="2183231"/>
            <a:ext cx="253802" cy="1384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36293" y="476173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 locks S3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362512" y="4682674"/>
            <a:ext cx="316686" cy="2706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45944" y="4760997"/>
            <a:ext cx="121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 unlocks S3</a:t>
            </a:r>
            <a:endParaRPr lang="en-US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5643548" y="3988661"/>
            <a:ext cx="2051424" cy="78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223933" y="3388587"/>
            <a:ext cx="444663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650663" y="3713110"/>
            <a:ext cx="1585722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496898" y="594634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40364" y="5944695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31881" y="1937495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S1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805363" y="1933420"/>
            <a:ext cx="120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S1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767934" y="4431228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 locks S2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667046" y="4417587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 unlocks S2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1150211" y="4012785"/>
            <a:ext cx="4511131" cy="16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92508" y="1507687"/>
            <a:ext cx="2408771" cy="338554"/>
            <a:chOff x="6202495" y="1529164"/>
            <a:chExt cx="2408771" cy="338554"/>
          </a:xfrm>
        </p:grpSpPr>
        <p:sp>
          <p:nvSpPr>
            <p:cNvPr id="67" name="Rectangle 66"/>
            <p:cNvSpPr/>
            <p:nvPr/>
          </p:nvSpPr>
          <p:spPr>
            <a:xfrm>
              <a:off x="6202495" y="1594999"/>
              <a:ext cx="590599" cy="220783"/>
            </a:xfrm>
            <a:prstGeom prst="rect">
              <a:avLst/>
            </a:prstGeom>
            <a:solidFill>
              <a:srgbClr val="C943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14491" y="152916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CS1 (S1)</a:t>
              </a:r>
              <a:endParaRPr lang="en-US" sz="16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14199" y="5220859"/>
            <a:ext cx="43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3457" y="583062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16405" y="584022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96760" y="582756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3361604" y="2628614"/>
            <a:ext cx="19992" cy="2891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268816" y="2630674"/>
            <a:ext cx="2865278" cy="10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572615" y="2308744"/>
            <a:ext cx="401287" cy="306301"/>
          </a:xfrm>
          <a:prstGeom prst="rect">
            <a:avLst/>
          </a:prstGeom>
          <a:solidFill>
            <a:srgbClr val="C40C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201872" y="5540146"/>
            <a:ext cx="937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371600" y="2628614"/>
            <a:ext cx="854011" cy="54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4228910" y="2614610"/>
            <a:ext cx="19992" cy="2891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234641" y="5516943"/>
            <a:ext cx="1446353" cy="122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256315" y="5184271"/>
            <a:ext cx="1417471" cy="3211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234641" y="582756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03269" y="5836859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36804" y="583500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4999978" y="4657105"/>
            <a:ext cx="280495" cy="2822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1743475" y="4999938"/>
            <a:ext cx="10874" cy="2394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656690" y="4942146"/>
            <a:ext cx="9304" cy="282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235401" y="580665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726517" y="581622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712480" y="3301584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locks S2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221517" y="3297542"/>
            <a:ext cx="108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unlocks S2</a:t>
            </a:r>
            <a:endParaRPr lang="en-US" sz="14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368095" y="3549706"/>
            <a:ext cx="288049" cy="2061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7240836" y="3531194"/>
            <a:ext cx="226764" cy="1678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276048" y="2954771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locks S3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549498" y="2941520"/>
            <a:ext cx="114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unlocks S3</a:t>
            </a:r>
            <a:endParaRPr lang="en-US" sz="1400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5961158" y="3249297"/>
            <a:ext cx="258036" cy="1360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6668596" y="3204454"/>
            <a:ext cx="226764" cy="1678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236385" y="5844805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772400" y="580665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7702087" y="3986289"/>
            <a:ext cx="22785" cy="1495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1247582" y="5485427"/>
            <a:ext cx="6514161" cy="56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19296" y="5473939"/>
            <a:ext cx="540499" cy="19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457910" y="5943709"/>
            <a:ext cx="5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008466" y="5940229"/>
            <a:ext cx="6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426877" y="5628334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T4’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735328" y="5634744"/>
            <a:ext cx="52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T4’’</a:t>
            </a:r>
            <a:endParaRPr lang="en-US" sz="1600" dirty="0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3601894" y="5893432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68142" y="590152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5640932" y="3903636"/>
            <a:ext cx="15758" cy="1618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690350" y="584667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560444" y="5957642"/>
            <a:ext cx="6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T12</a:t>
            </a:r>
          </a:p>
        </p:txBody>
      </p:sp>
    </p:spTree>
    <p:extLst>
      <p:ext uri="{BB962C8B-B14F-4D97-AF65-F5344CB8AC3E}">
        <p14:creationId xmlns:p14="http://schemas.microsoft.com/office/powerpoint/2010/main" val="33999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2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T1</a:t>
            </a:r>
            <a:r>
              <a:rPr lang="en-US" sz="1800" dirty="0"/>
              <a:t> –</a:t>
            </a:r>
            <a:r>
              <a:rPr lang="en-US" sz="1800" dirty="0" smtClean="0"/>
              <a:t> “C” tries </a:t>
            </a:r>
            <a:r>
              <a:rPr lang="en-US" sz="1800" dirty="0"/>
              <a:t>to lock </a:t>
            </a:r>
            <a:r>
              <a:rPr lang="en-US" sz="1800" dirty="0" smtClean="0"/>
              <a:t>S3. </a:t>
            </a:r>
            <a:r>
              <a:rPr lang="en-US" sz="1800" dirty="0"/>
              <a:t>It succeeds since no lock is </a:t>
            </a:r>
            <a:r>
              <a:rPr lang="en-US" sz="1800" dirty="0" smtClean="0"/>
              <a:t>held by </a:t>
            </a:r>
            <a:r>
              <a:rPr lang="en-US" sz="1800" dirty="0"/>
              <a:t>another task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T2</a:t>
            </a:r>
            <a:r>
              <a:rPr lang="en-US" sz="1800" dirty="0"/>
              <a:t> </a:t>
            </a:r>
            <a:r>
              <a:rPr lang="en-US" sz="1800" dirty="0" smtClean="0"/>
              <a:t>– “B” starts to run and preempts “C”</a:t>
            </a:r>
          </a:p>
          <a:p>
            <a:r>
              <a:rPr lang="en-US" sz="1800" dirty="0" smtClean="0"/>
              <a:t>T3 – “B” </a:t>
            </a:r>
            <a:r>
              <a:rPr lang="en-US" sz="1800" dirty="0"/>
              <a:t>tries to lock </a:t>
            </a:r>
            <a:r>
              <a:rPr lang="en-US" sz="1800" dirty="0" smtClean="0"/>
              <a:t>S2 and fails because the </a:t>
            </a:r>
            <a:r>
              <a:rPr lang="en-US" sz="1800" dirty="0"/>
              <a:t>priority of </a:t>
            </a:r>
            <a:r>
              <a:rPr lang="en-US" sz="1800" dirty="0" smtClean="0"/>
              <a:t>“B” </a:t>
            </a:r>
            <a:r>
              <a:rPr lang="en-US" sz="1800" dirty="0"/>
              <a:t>is not </a:t>
            </a:r>
            <a:r>
              <a:rPr lang="en-US" sz="1800" dirty="0" smtClean="0"/>
              <a:t>strictly higher </a:t>
            </a:r>
            <a:r>
              <a:rPr lang="en-US" sz="1800" dirty="0"/>
              <a:t>than the ceiling of </a:t>
            </a:r>
            <a:r>
              <a:rPr lang="en-US" sz="1800" dirty="0" smtClean="0"/>
              <a:t>S3 held </a:t>
            </a:r>
            <a:r>
              <a:rPr lang="en-US" sz="1800" dirty="0"/>
              <a:t>by </a:t>
            </a:r>
            <a:r>
              <a:rPr lang="en-US" sz="1800" dirty="0" smtClean="0"/>
              <a:t>C.</a:t>
            </a:r>
            <a:endParaRPr lang="en-US" sz="1800" dirty="0"/>
          </a:p>
          <a:p>
            <a:pPr lvl="1"/>
            <a:r>
              <a:rPr lang="en-US" sz="1600" dirty="0" smtClean="0"/>
              <a:t>“B” blocks on S3 blocked </a:t>
            </a:r>
            <a:r>
              <a:rPr lang="en-US" sz="1600" dirty="0"/>
              <a:t>by </a:t>
            </a:r>
            <a:r>
              <a:rPr lang="en-US" sz="1600" dirty="0" smtClean="0"/>
              <a:t>C. </a:t>
            </a:r>
          </a:p>
          <a:p>
            <a:pPr lvl="1"/>
            <a:r>
              <a:rPr lang="en-US" sz="1600" dirty="0" smtClean="0"/>
              <a:t>“C” </a:t>
            </a:r>
            <a:r>
              <a:rPr lang="en-US" sz="1600" dirty="0"/>
              <a:t>inherits the priority of </a:t>
            </a:r>
            <a:r>
              <a:rPr lang="en-US" sz="1600" dirty="0" smtClean="0"/>
              <a:t>“B”.</a:t>
            </a:r>
          </a:p>
          <a:p>
            <a:r>
              <a:rPr lang="en-US" sz="1800" dirty="0" smtClean="0"/>
              <a:t>T4 – “A” </a:t>
            </a:r>
            <a:r>
              <a:rPr lang="en-US" sz="1800" dirty="0"/>
              <a:t>preempts </a:t>
            </a:r>
            <a:r>
              <a:rPr lang="en-US" sz="1800" dirty="0" smtClean="0"/>
              <a:t>“C”. </a:t>
            </a:r>
          </a:p>
          <a:p>
            <a:r>
              <a:rPr lang="en-US" sz="1800" dirty="0" smtClean="0"/>
              <a:t>T4’ – “A” tries </a:t>
            </a:r>
            <a:r>
              <a:rPr lang="en-US" sz="1800" dirty="0"/>
              <a:t>to lock </a:t>
            </a:r>
            <a:r>
              <a:rPr lang="en-US" sz="1800" dirty="0" smtClean="0"/>
              <a:t>S1 </a:t>
            </a:r>
            <a:r>
              <a:rPr lang="en-US" sz="1800" dirty="0"/>
              <a:t>and </a:t>
            </a:r>
            <a:r>
              <a:rPr lang="en-US" sz="1800" dirty="0" smtClean="0"/>
              <a:t>succeeds since the priority of “A” is higher than the ceiling of S3.</a:t>
            </a:r>
          </a:p>
          <a:p>
            <a:r>
              <a:rPr lang="en-US" sz="1800" dirty="0"/>
              <a:t>T4</a:t>
            </a:r>
            <a:r>
              <a:rPr lang="en-US" sz="1800" dirty="0" smtClean="0"/>
              <a:t>’’ </a:t>
            </a:r>
            <a:r>
              <a:rPr lang="en-US" sz="1800" dirty="0"/>
              <a:t>– “A</a:t>
            </a:r>
            <a:r>
              <a:rPr lang="en-US" sz="1800" dirty="0" smtClean="0"/>
              <a:t>” unlocks S1</a:t>
            </a:r>
          </a:p>
          <a:p>
            <a:r>
              <a:rPr lang="en-US" sz="1800" dirty="0"/>
              <a:t>T5 </a:t>
            </a:r>
            <a:r>
              <a:rPr lang="en-US" sz="1800" dirty="0" smtClean="0"/>
              <a:t>– “A” </a:t>
            </a:r>
            <a:r>
              <a:rPr lang="en-US" sz="1800" dirty="0"/>
              <a:t>completes. </a:t>
            </a:r>
            <a:endParaRPr lang="en-US" sz="1800" dirty="0" smtClean="0"/>
          </a:p>
          <a:p>
            <a:r>
              <a:rPr lang="en-US" sz="1800" dirty="0"/>
              <a:t>T5 – </a:t>
            </a:r>
            <a:r>
              <a:rPr lang="en-US" sz="1800" dirty="0" smtClean="0"/>
              <a:t>C resumes, </a:t>
            </a:r>
          </a:p>
          <a:p>
            <a:r>
              <a:rPr lang="en-US" sz="1800" dirty="0" smtClean="0"/>
              <a:t>T6 – C tries </a:t>
            </a:r>
            <a:r>
              <a:rPr lang="en-US" sz="1800" dirty="0"/>
              <a:t>to lock </a:t>
            </a:r>
            <a:r>
              <a:rPr lang="en-US" sz="1800" dirty="0" smtClean="0"/>
              <a:t>S2 and succeeds </a:t>
            </a:r>
            <a:r>
              <a:rPr lang="en-US" sz="1800" dirty="0"/>
              <a:t>(it is C itself that holds </a:t>
            </a:r>
            <a:r>
              <a:rPr lang="en-US" sz="1800" dirty="0" smtClean="0"/>
              <a:t>S3 and not “other tasks”, and there are no “other tasks” holding semaphores).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2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T7 </a:t>
            </a:r>
            <a:r>
              <a:rPr lang="en-US" sz="1800" dirty="0"/>
              <a:t>– </a:t>
            </a:r>
            <a:r>
              <a:rPr lang="en-US" sz="1800" dirty="0" smtClean="0"/>
              <a:t>“C” unlocks S2</a:t>
            </a:r>
          </a:p>
          <a:p>
            <a:r>
              <a:rPr lang="en-US" sz="1800" dirty="0" smtClean="0"/>
              <a:t>T8 – “C” </a:t>
            </a:r>
            <a:r>
              <a:rPr lang="en-US" sz="1800" dirty="0"/>
              <a:t>unlocks </a:t>
            </a:r>
            <a:r>
              <a:rPr lang="en-US" sz="1800" dirty="0" smtClean="0"/>
              <a:t>S3 and the </a:t>
            </a:r>
            <a:r>
              <a:rPr lang="en-US" sz="1800" dirty="0"/>
              <a:t>priority of </a:t>
            </a:r>
            <a:r>
              <a:rPr lang="en-US" sz="1800" dirty="0" smtClean="0"/>
              <a:t>“C” </a:t>
            </a:r>
            <a:r>
              <a:rPr lang="en-US" sz="1800" dirty="0"/>
              <a:t>is lowered to its assigned priority </a:t>
            </a:r>
            <a:r>
              <a:rPr lang="en-US" sz="1800" dirty="0" smtClean="0"/>
              <a:t>(1)</a:t>
            </a:r>
          </a:p>
          <a:p>
            <a:r>
              <a:rPr lang="en-US" sz="1800" dirty="0"/>
              <a:t>T8 </a:t>
            </a:r>
            <a:r>
              <a:rPr lang="en-US" sz="1800" dirty="0" smtClean="0"/>
              <a:t>– “B” preempts “C”, </a:t>
            </a:r>
            <a:r>
              <a:rPr lang="en-US" sz="1800" dirty="0"/>
              <a:t>tries to lock </a:t>
            </a:r>
            <a:r>
              <a:rPr lang="en-US" sz="1800" dirty="0" smtClean="0"/>
              <a:t>S2 </a:t>
            </a:r>
            <a:r>
              <a:rPr lang="en-US" sz="1800" dirty="0"/>
              <a:t>and succeeds. </a:t>
            </a:r>
            <a:endParaRPr lang="en-US" sz="1800" dirty="0" smtClean="0"/>
          </a:p>
          <a:p>
            <a:r>
              <a:rPr lang="en-US" sz="1800" dirty="0" smtClean="0"/>
              <a:t>T9 -  “B” </a:t>
            </a:r>
            <a:r>
              <a:rPr lang="en-US" sz="1800" dirty="0"/>
              <a:t>locks </a:t>
            </a:r>
            <a:r>
              <a:rPr lang="en-US" sz="1800" dirty="0" smtClean="0"/>
              <a:t>S3</a:t>
            </a:r>
            <a:endParaRPr lang="en-US" sz="1800" dirty="0"/>
          </a:p>
          <a:p>
            <a:r>
              <a:rPr lang="en-US" sz="1800" dirty="0" smtClean="0"/>
              <a:t>T10 </a:t>
            </a:r>
            <a:r>
              <a:rPr lang="en-US" sz="1800" dirty="0"/>
              <a:t>-  “B” </a:t>
            </a:r>
            <a:r>
              <a:rPr lang="en-US" sz="1800" dirty="0" smtClean="0"/>
              <a:t>unlocks S3</a:t>
            </a:r>
          </a:p>
          <a:p>
            <a:r>
              <a:rPr lang="en-US" sz="1800" dirty="0" smtClean="0"/>
              <a:t>T11 </a:t>
            </a:r>
            <a:r>
              <a:rPr lang="en-US" sz="1800" dirty="0"/>
              <a:t>-  “B” </a:t>
            </a:r>
            <a:r>
              <a:rPr lang="en-US" sz="1800" dirty="0" smtClean="0"/>
              <a:t>unlocks S2</a:t>
            </a:r>
          </a:p>
          <a:p>
            <a:r>
              <a:rPr lang="en-US" sz="1800" dirty="0"/>
              <a:t>T11 </a:t>
            </a:r>
            <a:r>
              <a:rPr lang="en-US" sz="1800" dirty="0" smtClean="0"/>
              <a:t>– “B” </a:t>
            </a:r>
            <a:r>
              <a:rPr lang="en-US" sz="1800" dirty="0"/>
              <a:t>completes and </a:t>
            </a:r>
            <a:r>
              <a:rPr lang="en-US" sz="1800" dirty="0" smtClean="0"/>
              <a:t>“C” </a:t>
            </a:r>
            <a:r>
              <a:rPr lang="en-US" sz="1800" dirty="0"/>
              <a:t>is resumed.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Conclusions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/>
              <a:t>Properties:</a:t>
            </a:r>
          </a:p>
          <a:p>
            <a:pPr marL="0" indent="0">
              <a:buNone/>
            </a:pPr>
            <a:r>
              <a:rPr lang="en-US" sz="2200" dirty="0" smtClean="0"/>
              <a:t>• Deadlock free</a:t>
            </a:r>
          </a:p>
          <a:p>
            <a:pPr marL="0" indent="0">
              <a:buNone/>
            </a:pPr>
            <a:r>
              <a:rPr lang="en-US" sz="2200" dirty="0" smtClean="0"/>
              <a:t>• Task(</a:t>
            </a:r>
            <a:r>
              <a:rPr lang="en-US" sz="2200" dirty="0" err="1" smtClean="0"/>
              <a:t>i</a:t>
            </a:r>
            <a:r>
              <a:rPr lang="en-US" sz="2200" dirty="0" smtClean="0"/>
              <a:t>) </a:t>
            </a:r>
            <a:r>
              <a:rPr lang="en-US" sz="2200" dirty="0"/>
              <a:t>is delayed at most once by a lower </a:t>
            </a:r>
            <a:r>
              <a:rPr lang="en-US" sz="2200" dirty="0" smtClean="0"/>
              <a:t>priority task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</a:t>
            </a:r>
            <a:r>
              <a:rPr lang="en-US" sz="2200" dirty="0" smtClean="0"/>
              <a:t>The </a:t>
            </a:r>
            <a:r>
              <a:rPr lang="en-US" sz="2200" dirty="0"/>
              <a:t>delay is </a:t>
            </a:r>
            <a:r>
              <a:rPr lang="en-US" sz="2200" dirty="0" smtClean="0"/>
              <a:t>bounded (time </a:t>
            </a:r>
            <a:r>
              <a:rPr lang="en-US" sz="2200" dirty="0"/>
              <a:t>taken to execute </a:t>
            </a:r>
            <a:r>
              <a:rPr lang="en-US" sz="2200" dirty="0" smtClean="0"/>
              <a:t>the CS)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OCPP – Task(X) </a:t>
            </a:r>
            <a:r>
              <a:rPr lang="en-US" sz="2200" dirty="0"/>
              <a:t>priority is raised </a:t>
            </a:r>
            <a:r>
              <a:rPr lang="en-US" sz="2200" dirty="0" smtClean="0"/>
              <a:t>to the priority ceiling of the resource when </a:t>
            </a:r>
            <a:r>
              <a:rPr lang="en-US" sz="2200" dirty="0"/>
              <a:t>a higher-priority </a:t>
            </a:r>
            <a:r>
              <a:rPr lang="en-US" sz="2200" dirty="0" smtClean="0"/>
              <a:t>task(Y) </a:t>
            </a:r>
            <a:r>
              <a:rPr lang="en-US" sz="2200" dirty="0"/>
              <a:t>tries to acquire a resource that Task(X)</a:t>
            </a:r>
            <a:r>
              <a:rPr lang="en-US" sz="2200" dirty="0" smtClean="0"/>
              <a:t> </a:t>
            </a:r>
            <a:r>
              <a:rPr lang="en-US" sz="2200" dirty="0"/>
              <a:t>has </a:t>
            </a:r>
            <a:r>
              <a:rPr lang="en-US" sz="2200" dirty="0" smtClean="0"/>
              <a:t>locked.</a:t>
            </a:r>
          </a:p>
          <a:p>
            <a:r>
              <a:rPr lang="en-US" sz="2200" dirty="0" smtClean="0"/>
              <a:t>ICPP - Task(X</a:t>
            </a:r>
            <a:r>
              <a:rPr lang="en-US" sz="2200" dirty="0"/>
              <a:t>) </a:t>
            </a:r>
            <a:r>
              <a:rPr lang="en-US" sz="2200" dirty="0" smtClean="0"/>
              <a:t>priority </a:t>
            </a:r>
            <a:r>
              <a:rPr lang="en-US" sz="2200" dirty="0"/>
              <a:t>is immediately raised to the priority ceiling of the resource </a:t>
            </a:r>
            <a:r>
              <a:rPr lang="en-US" sz="2200" dirty="0" smtClean="0"/>
              <a:t>when the Task </a:t>
            </a:r>
            <a:r>
              <a:rPr lang="en-US" sz="2200" dirty="0"/>
              <a:t>locks a </a:t>
            </a:r>
            <a:r>
              <a:rPr lang="en-US" sz="2200" dirty="0" smtClean="0"/>
              <a:t>resource.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 smtClean="0">
                <a:solidFill>
                  <a:srgbClr val="FF0066"/>
                </a:solidFill>
                <a:latin typeface="Body"/>
              </a:rPr>
              <a:t>Mars Pathfinder - NASA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The images are from NASA.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79850"/>
            <a:ext cx="5649025" cy="1841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4" y="1781175"/>
            <a:ext cx="2486025" cy="183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z="1400" dirty="0" smtClean="0"/>
              <a:t>Robert </a:t>
            </a:r>
            <a:r>
              <a:rPr lang="en-US" sz="1400" dirty="0" err="1" smtClean="0"/>
              <a:t>Iakobashvili</a:t>
            </a:r>
            <a:r>
              <a:rPr lang="en-US" sz="1400" dirty="0" smtClean="0"/>
              <a:t>, robert@ghotit.com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7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 flipV="1">
            <a:off x="5859973" y="2545260"/>
            <a:ext cx="785171" cy="79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868025" y="2498167"/>
            <a:ext cx="331862" cy="14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70677" y="4144499"/>
            <a:ext cx="331862" cy="14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86532" y="4124419"/>
            <a:ext cx="559174" cy="1314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03405" y="4111384"/>
            <a:ext cx="340937" cy="176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2" y="1064472"/>
            <a:ext cx="8397408" cy="5715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An Unbounded Priority Inversion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T1 </a:t>
            </a:r>
            <a:r>
              <a:rPr lang="en-IL" sz="2000" dirty="0" smtClean="0"/>
              <a:t>–</a:t>
            </a:r>
            <a:r>
              <a:rPr lang="en-US" sz="2000" dirty="0" smtClean="0"/>
              <a:t> LP-Task locks the shared resource (SHR)</a:t>
            </a:r>
          </a:p>
          <a:p>
            <a:r>
              <a:rPr lang="en-US" sz="2000" dirty="0" smtClean="0"/>
              <a:t>T2 </a:t>
            </a:r>
            <a:r>
              <a:rPr lang="en-IL" sz="2000" dirty="0" smtClean="0"/>
              <a:t>–</a:t>
            </a:r>
            <a:r>
              <a:rPr lang="en-US" sz="2000" dirty="0" smtClean="0"/>
              <a:t> HP-Tasks is ready. Context switch to HP-Task</a:t>
            </a:r>
          </a:p>
          <a:p>
            <a:r>
              <a:rPr lang="en-US" sz="2000" dirty="0" smtClean="0"/>
              <a:t>T3 </a:t>
            </a:r>
            <a:r>
              <a:rPr lang="en-IL" sz="2000" dirty="0" smtClean="0"/>
              <a:t>–</a:t>
            </a:r>
            <a:r>
              <a:rPr lang="en-US" sz="2000" dirty="0" smtClean="0"/>
              <a:t> HP-Task wants to take the SHR, but waits since it’s taken by LP-Task. Therefore, LPH continues execution till T4.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9408" y="4684296"/>
            <a:ext cx="6979138" cy="68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69408" y="1854887"/>
            <a:ext cx="0" cy="28362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5192" y="4277496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205" y="3981957"/>
            <a:ext cx="65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Low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879" y="3234712"/>
            <a:ext cx="95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Medium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144" y="2440489"/>
            <a:ext cx="84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High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10145" y="456999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37707" y="456999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1385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73418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5784" y="4548478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75228" y="453061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67078" y="4547276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57752" y="4696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340110" y="466989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5737" y="4696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91602" y="4663487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9537" y="463339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907662" y="463339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5228" y="464491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68823" y="462205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  <a:endParaRPr lang="en-US" sz="16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78425" y="4186830"/>
            <a:ext cx="1037507" cy="15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47352" y="3946078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16233" y="3627896"/>
            <a:ext cx="133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 In CS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639335" y="2619885"/>
            <a:ext cx="5007" cy="1584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30668" y="2564325"/>
            <a:ext cx="786436" cy="19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07408" y="2317851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003557" y="2079329"/>
            <a:ext cx="97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 –Waiting CS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386038" y="4191390"/>
            <a:ext cx="524608" cy="3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385416" y="2629483"/>
            <a:ext cx="4731" cy="1511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3962400" y="3161280"/>
            <a:ext cx="6115" cy="10305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35112" y="3452862"/>
            <a:ext cx="1112854" cy="15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232433" y="3273847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070523" y="3161280"/>
            <a:ext cx="10585" cy="10535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79136" y="4191979"/>
            <a:ext cx="847936" cy="125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9" idx="6"/>
          </p:cNvCxnSpPr>
          <p:nvPr/>
        </p:nvCxnSpPr>
        <p:spPr>
          <a:xfrm flipH="1" flipV="1">
            <a:off x="5878110" y="2533090"/>
            <a:ext cx="33612" cy="1661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51850" y="2362212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49147" y="3752695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5399311" y="3957455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20413" y="2085228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72" name="Straight Connector 71"/>
          <p:cNvCxnSpPr>
            <a:endCxn id="41" idx="6"/>
          </p:cNvCxnSpPr>
          <p:nvPr/>
        </p:nvCxnSpPr>
        <p:spPr>
          <a:xfrm flipH="1" flipV="1">
            <a:off x="6764261" y="2599802"/>
            <a:ext cx="27059" cy="1735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75228" y="4179899"/>
            <a:ext cx="694830" cy="3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404479" y="2137445"/>
            <a:ext cx="21999" cy="40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859908" y="2120927"/>
            <a:ext cx="0" cy="45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439929" y="2316937"/>
            <a:ext cx="2446930" cy="3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24946" y="1937390"/>
            <a:ext cx="20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Priority Inversion</a:t>
            </a:r>
            <a:endParaRPr lang="en-US" sz="20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3956155" y="2986032"/>
            <a:ext cx="1" cy="46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067007" y="2959354"/>
            <a:ext cx="1" cy="46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945706" y="3222415"/>
            <a:ext cx="11180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83444" y="2906046"/>
            <a:ext cx="130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unbounded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385595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0387" y="2740713"/>
            <a:ext cx="215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Running outside of the CS</a:t>
            </a:r>
            <a:endParaRPr lang="en-US" sz="1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63116" y="1638877"/>
            <a:ext cx="2791526" cy="338554"/>
            <a:chOff x="2871798" y="1527924"/>
            <a:chExt cx="2791526" cy="338554"/>
          </a:xfrm>
        </p:grpSpPr>
        <p:sp>
          <p:nvSpPr>
            <p:cNvPr id="70" name="TextBox 69"/>
            <p:cNvSpPr txBox="1"/>
            <p:nvPr/>
          </p:nvSpPr>
          <p:spPr>
            <a:xfrm>
              <a:off x="3766549" y="152792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</a:t>
              </a:r>
              <a:endParaRPr lang="en-US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71798" y="1608340"/>
              <a:ext cx="894751" cy="1708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783621" y="2228464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An Unbounded Priority Inversion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000" dirty="0"/>
              <a:t>T4 </a:t>
            </a:r>
            <a:r>
              <a:rPr lang="en-IL" sz="2000" dirty="0"/>
              <a:t>–</a:t>
            </a:r>
            <a:r>
              <a:rPr lang="en-US" sz="2000" dirty="0"/>
              <a:t> MP-Task is ready and preempts LP-Task since it doesn’t require SHR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T5 </a:t>
            </a:r>
            <a:r>
              <a:rPr lang="en-IL" sz="2000" dirty="0" smtClean="0"/>
              <a:t>–</a:t>
            </a:r>
            <a:r>
              <a:rPr lang="en-US" sz="2000" dirty="0" smtClean="0"/>
              <a:t> MP-Task yields or completes. The duration between T4 and T5 is not known and cannot be predicted = Unbounded</a:t>
            </a:r>
          </a:p>
          <a:p>
            <a:r>
              <a:rPr lang="en-US" sz="2000" dirty="0" smtClean="0"/>
              <a:t>T6 </a:t>
            </a:r>
            <a:r>
              <a:rPr lang="en-IL" sz="2000" dirty="0" smtClean="0"/>
              <a:t>–</a:t>
            </a:r>
            <a:r>
              <a:rPr lang="en-US" sz="2000" dirty="0" smtClean="0"/>
              <a:t> LP-Task releases the SHR.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Finally, HP-Task can take SHR and proceed.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HP-Task completes SHR and releases it.</a:t>
            </a:r>
          </a:p>
          <a:p>
            <a:r>
              <a:rPr lang="en-US" sz="2000" dirty="0" smtClean="0"/>
              <a:t>T7 </a:t>
            </a:r>
            <a:r>
              <a:rPr lang="en-IL" sz="2000" dirty="0" smtClean="0"/>
              <a:t>–</a:t>
            </a:r>
            <a:r>
              <a:rPr lang="en-US" sz="2000" dirty="0" smtClean="0"/>
              <a:t> HP-Task yields the CPU or completes. Any task, i.e. LH-Task can take the CPU.</a:t>
            </a:r>
          </a:p>
          <a:p>
            <a:r>
              <a:rPr lang="en-US" sz="2000" dirty="0" smtClean="0"/>
              <a:t>T3 </a:t>
            </a:r>
            <a:r>
              <a:rPr lang="en-IL" sz="2000" dirty="0" smtClean="0"/>
              <a:t>–</a:t>
            </a:r>
            <a:r>
              <a:rPr lang="en-US" sz="2000" dirty="0" smtClean="0"/>
              <a:t> T6 </a:t>
            </a:r>
            <a:r>
              <a:rPr lang="en-IL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1" dirty="0" smtClean="0"/>
              <a:t>Priority Inversion</a:t>
            </a:r>
          </a:p>
          <a:p>
            <a:r>
              <a:rPr lang="en-US" sz="2000" dirty="0" smtClean="0"/>
              <a:t>T4 </a:t>
            </a:r>
            <a:r>
              <a:rPr lang="en-IL" sz="2000" dirty="0" smtClean="0"/>
              <a:t>–</a:t>
            </a:r>
            <a:r>
              <a:rPr lang="en-US" sz="2000" dirty="0" smtClean="0"/>
              <a:t> T5 </a:t>
            </a:r>
            <a:r>
              <a:rPr lang="en-IL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1" dirty="0" smtClean="0"/>
              <a:t>Unbounded run of MP-Task</a:t>
            </a: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 flipV="1">
            <a:off x="6583616" y="2333518"/>
            <a:ext cx="449426" cy="113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92662" y="3064909"/>
            <a:ext cx="942139" cy="156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05169" y="3858207"/>
            <a:ext cx="524550" cy="141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0091" y="3833688"/>
            <a:ext cx="272439" cy="100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B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ounded Priority Inversion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smtClean="0"/>
          </a:p>
          <a:p>
            <a:r>
              <a:rPr lang="en-US" sz="1800" smtClean="0"/>
              <a:t>T1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L</a:t>
            </a:r>
            <a:r>
              <a:rPr lang="en-US" sz="1800" dirty="0" smtClean="0"/>
              <a:t>P-Task locks the shared resource (SHR)</a:t>
            </a:r>
          </a:p>
          <a:p>
            <a:r>
              <a:rPr lang="en-US" sz="1800" dirty="0" smtClean="0"/>
              <a:t>T2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M</a:t>
            </a:r>
            <a:r>
              <a:rPr lang="en-US" sz="1800" dirty="0" smtClean="0"/>
              <a:t>P-Tasks is ready. Context switch to </a:t>
            </a:r>
            <a:r>
              <a:rPr lang="en-US" sz="1800" dirty="0"/>
              <a:t>M</a:t>
            </a:r>
            <a:r>
              <a:rPr lang="en-US" sz="1800" dirty="0" smtClean="0"/>
              <a:t>P-Task </a:t>
            </a:r>
          </a:p>
          <a:p>
            <a:r>
              <a:rPr lang="en-US" sz="1800" dirty="0" smtClean="0"/>
              <a:t>T3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M</a:t>
            </a:r>
            <a:r>
              <a:rPr lang="en-US" sz="1800" dirty="0" smtClean="0"/>
              <a:t>P-Task wants to take the SHR, but waits since it’s taken by </a:t>
            </a:r>
            <a:r>
              <a:rPr lang="en-US" sz="1800" dirty="0"/>
              <a:t>L</a:t>
            </a:r>
            <a:r>
              <a:rPr lang="en-US" sz="1800" dirty="0" smtClean="0"/>
              <a:t>P-Task. </a:t>
            </a:r>
          </a:p>
          <a:p>
            <a:r>
              <a:rPr lang="en-US" sz="1800" dirty="0" smtClean="0"/>
              <a:t>T3 </a:t>
            </a:r>
            <a:r>
              <a:rPr lang="en-IL" sz="1800" dirty="0" smtClean="0"/>
              <a:t>–</a:t>
            </a:r>
            <a:r>
              <a:rPr lang="en-US" sz="1800" dirty="0" smtClean="0"/>
              <a:t> HP-Task is ready. Context switch to HP-task</a:t>
            </a:r>
          </a:p>
          <a:p>
            <a:r>
              <a:rPr lang="en-AU" sz="1800" dirty="0" smtClean="0"/>
              <a:t>T4 - </a:t>
            </a:r>
            <a:r>
              <a:rPr lang="en-US" sz="1800" dirty="0" smtClean="0"/>
              <a:t>HP-Task </a:t>
            </a:r>
            <a:r>
              <a:rPr lang="en-US" sz="1800" dirty="0"/>
              <a:t>wants to take the SHR, but waits since it’s taken by LP-Task. </a:t>
            </a:r>
          </a:p>
          <a:p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1634" y="4339942"/>
            <a:ext cx="65019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21634" y="1825342"/>
            <a:ext cx="0" cy="25146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9966" y="3924381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203" y="3694447"/>
            <a:ext cx="65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Low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900" y="2277453"/>
            <a:ext cx="84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High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25409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49415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3763" y="4236024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1108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83616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3480" y="4225642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0878" y="4350324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291927" y="4342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1138" y="4352707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56961" y="432462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552275" y="432328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0064" y="429055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02311" y="3889704"/>
            <a:ext cx="1084963" cy="3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82047" y="3392726"/>
            <a:ext cx="12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 In CS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610362" y="3143339"/>
            <a:ext cx="1520" cy="773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1" idx="6"/>
          </p:cNvCxnSpPr>
          <p:nvPr/>
        </p:nvCxnSpPr>
        <p:spPr>
          <a:xfrm>
            <a:off x="1618967" y="3888676"/>
            <a:ext cx="696706" cy="54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13462" y="2410724"/>
            <a:ext cx="1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</a:t>
            </a:r>
          </a:p>
          <a:p>
            <a:r>
              <a:rPr lang="en-US" sz="1400" dirty="0" smtClean="0"/>
              <a:t>Waiting CS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102410" y="3158403"/>
            <a:ext cx="1456664" cy="14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11645" y="2352339"/>
            <a:ext cx="13125" cy="806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20955" y="2346449"/>
            <a:ext cx="0" cy="15772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33763" y="2365511"/>
            <a:ext cx="546312" cy="76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12225" y="2135535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88144" y="2745807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73434" y="3439380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556392" y="2373124"/>
            <a:ext cx="16966" cy="1498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13240" y="3914235"/>
            <a:ext cx="1074897" cy="27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074680" y="2446730"/>
            <a:ext cx="8569" cy="65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59775" y="2594550"/>
            <a:ext cx="1513583" cy="1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91341" y="1900544"/>
            <a:ext cx="12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</a:t>
            </a:r>
          </a:p>
          <a:p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5454" y="2942319"/>
            <a:ext cx="95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Medium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03262" y="3656572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41868" y="2932640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005169" y="4232504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77440" y="432328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085960" y="3108033"/>
            <a:ext cx="4355" cy="8140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38257" y="3651345"/>
            <a:ext cx="535608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52275" y="2453600"/>
            <a:ext cx="3246" cy="190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94290" y="2373124"/>
            <a:ext cx="9391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51069" y="2136323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21062" y="1951524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7544795" y="2394282"/>
            <a:ext cx="18685" cy="18313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587580" y="3118593"/>
            <a:ext cx="736319" cy="50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82406" y="2881354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691723" y="1538308"/>
            <a:ext cx="2147303" cy="338554"/>
            <a:chOff x="2871798" y="1527924"/>
            <a:chExt cx="2791526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3766549" y="152792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</a:t>
              </a:r>
              <a:endParaRPr lang="en-US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71798" y="1608340"/>
              <a:ext cx="894751" cy="1708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910843" y="1681605"/>
            <a:ext cx="1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</a:t>
            </a:r>
          </a:p>
          <a:p>
            <a:r>
              <a:rPr lang="en-US" sz="1400" dirty="0" smtClean="0"/>
              <a:t>Waiting CS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986256" y="2809712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38278" y="2061463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A Bounded Priority Inversion</a:t>
            </a:r>
            <a:endParaRPr lang="en-US" sz="2400" dirty="0"/>
          </a:p>
          <a:p>
            <a:endParaRPr lang="en-US" sz="2000" dirty="0" smtClean="0"/>
          </a:p>
          <a:p>
            <a:r>
              <a:rPr lang="en-AU" sz="2000" dirty="0"/>
              <a:t>T4 </a:t>
            </a:r>
            <a:r>
              <a:rPr lang="en-AU" sz="2000" dirty="0" smtClean="0"/>
              <a:t>– Both MP and </a:t>
            </a:r>
            <a:r>
              <a:rPr lang="en-US" sz="2000" dirty="0" smtClean="0"/>
              <a:t>HP-Task are waiting </a:t>
            </a:r>
            <a:r>
              <a:rPr lang="en-US" sz="2000" i="1" u="sng" dirty="0" smtClean="0"/>
              <a:t>in FIFO queue </a:t>
            </a:r>
            <a:r>
              <a:rPr lang="en-US" sz="2000" dirty="0" smtClean="0"/>
              <a:t>of </a:t>
            </a:r>
            <a:r>
              <a:rPr lang="en-US" sz="2000" dirty="0"/>
              <a:t>SHR, but </a:t>
            </a:r>
            <a:r>
              <a:rPr lang="en-US" sz="2000" dirty="0" smtClean="0"/>
              <a:t>it’s </a:t>
            </a:r>
            <a:r>
              <a:rPr lang="en-US" sz="2000" dirty="0"/>
              <a:t>taken by LP-Task.</a:t>
            </a:r>
          </a:p>
          <a:p>
            <a:r>
              <a:rPr lang="en-US" sz="2000" dirty="0" smtClean="0"/>
              <a:t>T5 </a:t>
            </a:r>
            <a:r>
              <a:rPr lang="en-IL" sz="2000" dirty="0" smtClean="0"/>
              <a:t>–</a:t>
            </a:r>
            <a:r>
              <a:rPr lang="en-US" sz="2000" dirty="0" smtClean="0"/>
              <a:t> LP-Task yields or completes CS and releases SHR. </a:t>
            </a:r>
          </a:p>
          <a:p>
            <a:r>
              <a:rPr lang="en-US" sz="2000" dirty="0" smtClean="0"/>
              <a:t>T5 – </a:t>
            </a:r>
            <a:r>
              <a:rPr lang="en-US" sz="2000" i="1" u="sng" dirty="0" smtClean="0"/>
              <a:t>Due to FIFO ordering</a:t>
            </a:r>
            <a:r>
              <a:rPr lang="en-US" sz="2000" dirty="0" smtClean="0"/>
              <a:t>, MP-Task takes the SHR and runs while HP-Task is waiting.</a:t>
            </a:r>
          </a:p>
          <a:p>
            <a:r>
              <a:rPr lang="en-US" sz="2000" dirty="0" smtClean="0"/>
              <a:t>T5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T6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b="1" dirty="0"/>
              <a:t>Priority Inversion. </a:t>
            </a:r>
            <a:endParaRPr lang="en-US" sz="2000" dirty="0" smtClean="0"/>
          </a:p>
          <a:p>
            <a:r>
              <a:rPr lang="en-US" sz="2000" dirty="0" smtClean="0"/>
              <a:t>The priority inversion </a:t>
            </a:r>
            <a:r>
              <a:rPr lang="en-US" sz="2000" b="1" dirty="0" smtClean="0"/>
              <a:t>is bounded </a:t>
            </a:r>
            <a:r>
              <a:rPr lang="en-US" sz="2000" dirty="0" smtClean="0"/>
              <a:t>since the duration of usage SHR by MP-Task could be predicted or estimated.</a:t>
            </a:r>
          </a:p>
          <a:p>
            <a:r>
              <a:rPr lang="en-US" sz="2000" dirty="0" smtClean="0"/>
              <a:t>T6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MP-Task </a:t>
            </a:r>
            <a:r>
              <a:rPr lang="en-US" sz="2000" dirty="0"/>
              <a:t>yields or completes CS and releases SHR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T6 – HP-Task takes SHR and runs</a:t>
            </a:r>
          </a:p>
          <a:p>
            <a:r>
              <a:rPr lang="en-US" sz="2000" dirty="0" smtClean="0"/>
              <a:t> T7 - HP-Task </a:t>
            </a:r>
            <a:r>
              <a:rPr lang="en-US" sz="2000" dirty="0"/>
              <a:t>yields or completes CS and releases SHR.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Priority Inheritance and Ceiling Priority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rgbClr val="310FC1"/>
                </a:solidFill>
              </a:rPr>
              <a:t>Priority Inheritance Protocol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/>
              <a:t>When a task of a higher priority requests the same resource, T's execution priority is raised to the requesting task's priority level. </a:t>
            </a:r>
            <a:endParaRPr lang="en-US" sz="1800" dirty="0" smtClean="0"/>
          </a:p>
          <a:p>
            <a:pPr lvl="1"/>
            <a:r>
              <a:rPr lang="en-US" sz="1800" dirty="0"/>
              <a:t>The task returns to its previous priority when it releases R. </a:t>
            </a:r>
            <a:endParaRPr lang="en-US" sz="1800" dirty="0" smtClean="0"/>
          </a:p>
          <a:p>
            <a:pPr lvl="1"/>
            <a:r>
              <a:rPr lang="en-US" sz="1800" dirty="0" smtClean="0"/>
              <a:t>The major issue: </a:t>
            </a:r>
            <a:r>
              <a:rPr lang="en-US" sz="1800" b="1" dirty="0" smtClean="0">
                <a:solidFill>
                  <a:srgbClr val="FF0000"/>
                </a:solidFill>
              </a:rPr>
              <a:t>it’s not deadlock free.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In 1997, NASA remotely fixed a bug that caused priority inversion on their Mars </a:t>
            </a:r>
            <a:r>
              <a:rPr lang="en-US" sz="2000" dirty="0" smtClean="0"/>
              <a:t>Pathfinder:</a:t>
            </a:r>
          </a:p>
          <a:p>
            <a:pPr lvl="1"/>
            <a:r>
              <a:rPr lang="en-US" sz="1600" dirty="0" smtClean="0">
                <a:hlinkClick r:id="rId2"/>
              </a:rPr>
              <a:t>https://space.stackexchange.com/questions/9178/how-did-nasa-remotely-fix-the-code-on-the-mars-pathfinder</a:t>
            </a:r>
            <a:endParaRPr lang="en-AU" sz="16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Questions: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What are the four deadlock conditions?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Does priority inheritance impact the deadlock conditions?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- Introduction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L</a:t>
            </a:r>
            <a:r>
              <a:rPr lang="en-US" sz="1800" dirty="0"/>
              <a:t>. </a:t>
            </a:r>
            <a:r>
              <a:rPr lang="en-US" sz="1800" dirty="0" err="1"/>
              <a:t>Sha</a:t>
            </a:r>
            <a:r>
              <a:rPr lang="en-US" sz="1800" dirty="0"/>
              <a:t>, R. </a:t>
            </a:r>
            <a:r>
              <a:rPr lang="en-US" sz="1800" dirty="0" err="1"/>
              <a:t>Rajkumar</a:t>
            </a:r>
            <a:r>
              <a:rPr lang="en-US" sz="1800" dirty="0"/>
              <a:t>, J. </a:t>
            </a:r>
            <a:r>
              <a:rPr lang="en-US" sz="1800" dirty="0" err="1"/>
              <a:t>Lehoczky</a:t>
            </a:r>
            <a:r>
              <a:rPr lang="en-US" sz="1800" dirty="0"/>
              <a:t>, </a:t>
            </a:r>
            <a:r>
              <a:rPr lang="en-US" sz="1800" i="1" dirty="0"/>
              <a:t>Priority Inheritance Protocols: An Approach </a:t>
            </a:r>
            <a:r>
              <a:rPr lang="en-US" sz="1800" i="1" dirty="0" smtClean="0"/>
              <a:t>to Real-Time </a:t>
            </a:r>
            <a:r>
              <a:rPr lang="en-US" sz="1800" i="1" dirty="0"/>
              <a:t>Synchronization, IEEE Transactions on Computers</a:t>
            </a:r>
            <a:r>
              <a:rPr lang="en-US" sz="1800" dirty="0"/>
              <a:t>, Vol. 39, No. 9, </a:t>
            </a:r>
            <a:r>
              <a:rPr lang="en-US" sz="1800" dirty="0" smtClean="0"/>
              <a:t>1990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/>
              <a:t>There are two variants of the </a:t>
            </a:r>
            <a:r>
              <a:rPr lang="en-US" sz="2400" dirty="0" smtClean="0"/>
              <a:t>protocol:</a:t>
            </a:r>
          </a:p>
          <a:p>
            <a:pPr lvl="1"/>
            <a:r>
              <a:rPr lang="en-US" sz="1800" dirty="0" smtClean="0"/>
              <a:t>Original </a:t>
            </a:r>
            <a:r>
              <a:rPr lang="en-US" sz="1800" dirty="0"/>
              <a:t>Ceiling Priority Protocol (</a:t>
            </a:r>
            <a:r>
              <a:rPr lang="en-US" sz="1800" dirty="0" smtClean="0"/>
              <a:t>OCPP) and Immediate </a:t>
            </a:r>
            <a:r>
              <a:rPr lang="en-US" sz="1800" dirty="0"/>
              <a:t>Ceiling Priority Protocol (ICPP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Other names for </a:t>
            </a:r>
            <a:r>
              <a:rPr lang="en-US" sz="2000" dirty="0" smtClean="0"/>
              <a:t>ICPP:</a:t>
            </a:r>
          </a:p>
          <a:p>
            <a:pPr lvl="1"/>
            <a:r>
              <a:rPr lang="en-US" sz="1800" b="1" dirty="0" smtClean="0"/>
              <a:t>"Priority </a:t>
            </a:r>
            <a:r>
              <a:rPr lang="en-US" sz="1800" b="1" dirty="0"/>
              <a:t>Protect Protocol" </a:t>
            </a:r>
            <a:r>
              <a:rPr lang="en-US" sz="1800" b="1" dirty="0" smtClean="0"/>
              <a:t>in POSIX</a:t>
            </a:r>
            <a:endParaRPr lang="en-US" sz="1800" dirty="0"/>
          </a:p>
          <a:p>
            <a:pPr lvl="1"/>
            <a:r>
              <a:rPr lang="en-US" sz="1800" dirty="0"/>
              <a:t>"Priority Ceiling </a:t>
            </a:r>
            <a:r>
              <a:rPr lang="en-US" sz="1800" dirty="0" smtClean="0"/>
              <a:t>Emulation“ in RT-Java</a:t>
            </a:r>
            <a:endParaRPr lang="en-US" sz="1800" dirty="0"/>
          </a:p>
          <a:p>
            <a:pPr lvl="1"/>
            <a:r>
              <a:rPr lang="en-US" sz="1800" dirty="0" smtClean="0"/>
              <a:t>"Highest </a:t>
            </a:r>
            <a:r>
              <a:rPr lang="en-US" sz="1800" dirty="0"/>
              <a:t>Locker's Priority Protocol" (HLP</a:t>
            </a:r>
            <a:r>
              <a:rPr lang="en-US" sz="1800" dirty="0" smtClean="0"/>
              <a:t>)</a:t>
            </a:r>
          </a:p>
          <a:p>
            <a:pPr lvl="1"/>
            <a:endParaRPr lang="en-AU" sz="1800" dirty="0"/>
          </a:p>
          <a:p>
            <a:r>
              <a:rPr lang="en-US" sz="2400" dirty="0" smtClean="0"/>
              <a:t>Protects against deadlocks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The Protocol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i="1" dirty="0" smtClean="0"/>
              <a:t> </a:t>
            </a:r>
            <a:r>
              <a:rPr lang="en-US" sz="2200" i="1" dirty="0"/>
              <a:t>C</a:t>
            </a:r>
            <a:r>
              <a:rPr lang="en-US" sz="2200" i="1" dirty="0" smtClean="0"/>
              <a:t>eil (s), the ceiling of a semaphore</a:t>
            </a:r>
            <a:r>
              <a:rPr lang="en-US" sz="2200" dirty="0" smtClean="0"/>
              <a:t>, is the priority of the </a:t>
            </a:r>
            <a:r>
              <a:rPr lang="en-US" sz="2200" i="1" dirty="0" smtClean="0"/>
              <a:t>highest priority Task </a:t>
            </a:r>
            <a:r>
              <a:rPr lang="en-US" sz="2200" i="1" dirty="0" err="1" smtClean="0"/>
              <a:t>pri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 smtClean="0"/>
              <a:t>that uses the semaphore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i="1" dirty="0"/>
              <a:t> T</a:t>
            </a:r>
            <a:r>
              <a:rPr lang="en-US" sz="2200" i="1" dirty="0" smtClean="0"/>
              <a:t>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with </a:t>
            </a:r>
            <a:r>
              <a:rPr lang="en-US" sz="2200" i="1" dirty="0" err="1" smtClean="0"/>
              <a:t>pri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</a:t>
            </a:r>
            <a:r>
              <a:rPr lang="en-US" sz="2200" i="1" dirty="0"/>
              <a:t>) </a:t>
            </a:r>
            <a:r>
              <a:rPr lang="en-US" sz="2200" dirty="0" smtClean="0"/>
              <a:t>can lock a semaphore only if </a:t>
            </a:r>
            <a:r>
              <a:rPr lang="en-US" sz="2200" i="1" dirty="0" err="1"/>
              <a:t>pri</a:t>
            </a:r>
            <a:r>
              <a:rPr lang="en-US" sz="2200" i="1" dirty="0"/>
              <a:t>(</a:t>
            </a:r>
            <a:r>
              <a:rPr lang="en-US" sz="2200" i="1" dirty="0" err="1"/>
              <a:t>i</a:t>
            </a:r>
            <a:r>
              <a:rPr lang="en-US" sz="2200" i="1" dirty="0"/>
              <a:t>) </a:t>
            </a:r>
            <a:r>
              <a:rPr lang="en-US" sz="2200" dirty="0" smtClean="0"/>
              <a:t>is strictly </a:t>
            </a:r>
            <a:r>
              <a:rPr lang="en-US" sz="2200" dirty="0"/>
              <a:t>higher than the ceilings of </a:t>
            </a:r>
            <a:r>
              <a:rPr lang="en-US" sz="2200" dirty="0" smtClean="0"/>
              <a:t>all semaphores </a:t>
            </a:r>
            <a:r>
              <a:rPr lang="en-US" sz="2200" dirty="0"/>
              <a:t>currently locked </a:t>
            </a:r>
            <a:r>
              <a:rPr lang="en-US" sz="2200" u="sng" dirty="0"/>
              <a:t>by other </a:t>
            </a:r>
            <a:r>
              <a:rPr lang="en-US" sz="2200" u="sng" dirty="0" smtClean="0"/>
              <a:t>Tasks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/>
              <a:t>If B is not true</a:t>
            </a:r>
            <a:r>
              <a:rPr lang="en-US" sz="2200" dirty="0"/>
              <a:t>,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/>
              <a:t>will be </a:t>
            </a:r>
            <a:r>
              <a:rPr lang="en-US" sz="2200" dirty="0" smtClean="0"/>
              <a:t>blocked on semaphore S*.</a:t>
            </a:r>
          </a:p>
          <a:p>
            <a:pPr marL="400050" lvl="1" indent="0">
              <a:buNone/>
            </a:pPr>
            <a:r>
              <a:rPr lang="en-US" sz="1800" dirty="0" smtClean="0"/>
              <a:t>C1. Semaphore S∗ is </a:t>
            </a:r>
            <a:r>
              <a:rPr lang="en-US" sz="1800" dirty="0"/>
              <a:t>with </a:t>
            </a:r>
            <a:r>
              <a:rPr lang="en-US" sz="1800" b="1" dirty="0"/>
              <a:t>the highest priority </a:t>
            </a:r>
            <a:r>
              <a:rPr lang="en-US" sz="1800" b="1" dirty="0" smtClean="0"/>
              <a:t>ceiling </a:t>
            </a:r>
            <a:r>
              <a:rPr lang="en-US" sz="1800" dirty="0" smtClean="0"/>
              <a:t>of </a:t>
            </a:r>
            <a:r>
              <a:rPr lang="en-US" sz="1800" dirty="0"/>
              <a:t>all semaphores </a:t>
            </a:r>
            <a:r>
              <a:rPr lang="en-US" sz="1800" b="1" dirty="0"/>
              <a:t>currently locked by other </a:t>
            </a:r>
            <a:r>
              <a:rPr lang="en-US" sz="1800" b="1" dirty="0" smtClean="0"/>
              <a:t>tasks</a:t>
            </a:r>
            <a:r>
              <a:rPr lang="en-US" sz="1800" dirty="0" smtClean="0"/>
              <a:t>.</a:t>
            </a:r>
          </a:p>
          <a:p>
            <a:pPr marL="400050" lvl="1" indent="0">
              <a:buNone/>
            </a:pPr>
            <a:r>
              <a:rPr lang="en-US" sz="1800" dirty="0" smtClean="0"/>
              <a:t>C2. The </a:t>
            </a:r>
            <a:r>
              <a:rPr lang="en-US" sz="1800" i="1" dirty="0" smtClean="0"/>
              <a:t>Task(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</a:t>
            </a:r>
            <a:r>
              <a:rPr lang="en-US" sz="1800" dirty="0"/>
              <a:t>is said to be blocked by the </a:t>
            </a:r>
            <a:r>
              <a:rPr lang="en-US" sz="1800" dirty="0" smtClean="0"/>
              <a:t>Task </a:t>
            </a:r>
            <a:r>
              <a:rPr lang="en-US" sz="1800" dirty="0"/>
              <a:t>that holds S</a:t>
            </a:r>
            <a:r>
              <a:rPr lang="en-US" sz="1800" dirty="0" smtClean="0"/>
              <a:t>∗.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/>
              <a:t>If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 smtClean="0"/>
              <a:t>was </a:t>
            </a:r>
            <a:r>
              <a:rPr lang="en-US" sz="2200" dirty="0"/>
              <a:t>blocked on S∗, the T</a:t>
            </a:r>
            <a:r>
              <a:rPr lang="en-US" sz="2200" dirty="0" smtClean="0"/>
              <a:t>ask holding S</a:t>
            </a:r>
            <a:r>
              <a:rPr lang="en-US" sz="2200" dirty="0"/>
              <a:t>∗ inherits the priority of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(OCPP)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</TotalTime>
  <Words>1739</Words>
  <Application>Microsoft Office PowerPoint</Application>
  <PresentationFormat>On-screen Show (4:3)</PresentationFormat>
  <Paragraphs>377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Body</vt:lpstr>
      <vt:lpstr>Calibri</vt:lpstr>
      <vt:lpstr>Times New Roman</vt:lpstr>
      <vt:lpstr>Office Theme</vt:lpstr>
      <vt:lpstr>RT-OS-II   RT-Synchronization</vt:lpstr>
      <vt:lpstr>Priority Inversion</vt:lpstr>
      <vt:lpstr>Priority Inversion</vt:lpstr>
      <vt:lpstr>Priority Inversion</vt:lpstr>
      <vt:lpstr>Priority Inversion</vt:lpstr>
      <vt:lpstr>Priority Inversion</vt:lpstr>
      <vt:lpstr>Priority Inversion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Cyber-Bet Presentation</dc:title>
  <dc:creator>Robert Iakobashvili</dc:creator>
  <cp:lastModifiedBy>Windows User</cp:lastModifiedBy>
  <cp:revision>519</cp:revision>
  <dcterms:created xsi:type="dcterms:W3CDTF">2012-03-21T08:02:07Z</dcterms:created>
  <dcterms:modified xsi:type="dcterms:W3CDTF">2020-12-14T05:29:17Z</dcterms:modified>
</cp:coreProperties>
</file>