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5"/>
  </p:notesMasterIdLst>
  <p:sldIdLst>
    <p:sldId id="256" r:id="rId2"/>
    <p:sldId id="300" r:id="rId3"/>
    <p:sldId id="373" r:id="rId4"/>
    <p:sldId id="374" r:id="rId5"/>
    <p:sldId id="350" r:id="rId6"/>
    <p:sldId id="341" r:id="rId7"/>
    <p:sldId id="391" r:id="rId8"/>
    <p:sldId id="392" r:id="rId9"/>
    <p:sldId id="383" r:id="rId10"/>
    <p:sldId id="384" r:id="rId11"/>
    <p:sldId id="329" r:id="rId12"/>
    <p:sldId id="394" r:id="rId13"/>
    <p:sldId id="395" r:id="rId14"/>
    <p:sldId id="351" r:id="rId15"/>
    <p:sldId id="376" r:id="rId16"/>
    <p:sldId id="377" r:id="rId17"/>
    <p:sldId id="387" r:id="rId18"/>
    <p:sldId id="380" r:id="rId19"/>
    <p:sldId id="358" r:id="rId20"/>
    <p:sldId id="359" r:id="rId21"/>
    <p:sldId id="385" r:id="rId22"/>
    <p:sldId id="371" r:id="rId23"/>
    <p:sldId id="372" r:id="rId24"/>
  </p:sldIdLst>
  <p:sldSz cx="9144000" cy="5715000" type="screen16x1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ללא סגנון, ללא רשת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725" autoAdjust="0"/>
    <p:restoredTop sz="85868" autoAdjust="0"/>
  </p:normalViewPr>
  <p:slideViewPr>
    <p:cSldViewPr>
      <p:cViewPr varScale="1">
        <p:scale>
          <a:sx n="113" d="100"/>
          <a:sy n="113" d="100"/>
        </p:scale>
        <p:origin x="1266" y="114"/>
      </p:cViewPr>
      <p:guideLst>
        <p:guide orient="horz" pos="180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8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4433F0E-E777-4E59-9E32-E175B6E2DB5B}" type="datetimeFigureOut">
              <a:rPr lang="he-IL" smtClean="0"/>
              <a:pPr/>
              <a:t>ט"ו/סיון/תשע"ח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DA6A7A7-A596-4886-8851-D7A074031C2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566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66605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Why</a:t>
            </a:r>
            <a:r>
              <a:rPr lang="en-US" baseline="0" dirty="0"/>
              <a:t> is LRU different from FIFO 2</a:t>
            </a:r>
            <a:r>
              <a:rPr lang="en-US" baseline="30000" dirty="0"/>
              <a:t>nd</a:t>
            </a:r>
            <a:r>
              <a:rPr lang="en-US" baseline="0" dirty="0"/>
              <a:t>-chance?</a:t>
            </a:r>
          </a:p>
          <a:p>
            <a:pPr algn="l" rtl="0"/>
            <a:r>
              <a:rPr lang="en-US" baseline="0" dirty="0"/>
              <a:t>Reference string:  </a:t>
            </a:r>
            <a:r>
              <a:rPr lang="en-US" b="1" baseline="0" dirty="0"/>
              <a:t>1,1,2,2,3, 4</a:t>
            </a:r>
            <a:r>
              <a:rPr lang="en-US" b="0" baseline="0" dirty="0"/>
              <a:t>, 3-pages </a:t>
            </a:r>
            <a:r>
              <a:rPr lang="en-US" b="0" baseline="0" dirty="0" err="1"/>
              <a:t>mem</a:t>
            </a:r>
            <a:r>
              <a:rPr lang="en-US" b="0" baseline="0" dirty="0"/>
              <a:t>.</a:t>
            </a:r>
            <a:endParaRPr lang="en-US" b="1" baseline="0" dirty="0"/>
          </a:p>
          <a:p>
            <a:pPr algn="l" rtl="0"/>
            <a:r>
              <a:rPr lang="en-US" b="0" baseline="0" dirty="0" err="1"/>
              <a:t>Fifo</a:t>
            </a:r>
            <a:r>
              <a:rPr lang="en-US" b="0" baseline="0" dirty="0"/>
              <a:t> 2</a:t>
            </a:r>
            <a:r>
              <a:rPr lang="en-US" b="0" baseline="30000" dirty="0"/>
              <a:t>nd</a:t>
            </a:r>
            <a:r>
              <a:rPr lang="en-US" b="0" baseline="0" dirty="0"/>
              <a:t> chance will evict p. 3, while LRU will evict p.1.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97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972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b="0" baseline="0" dirty="0"/>
              <a:t>Part 1)</a:t>
            </a:r>
          </a:p>
          <a:p>
            <a:pPr algn="l" rtl="0"/>
            <a:r>
              <a:rPr lang="en-US" b="0" baseline="0" dirty="0"/>
              <a:t>A: 001</a:t>
            </a:r>
          </a:p>
          <a:p>
            <a:pPr algn="l" rtl="0"/>
            <a:r>
              <a:rPr lang="en-US" b="0" baseline="0" dirty="0"/>
              <a:t>B: 000</a:t>
            </a:r>
          </a:p>
          <a:p>
            <a:pPr algn="l" rtl="0"/>
            <a:r>
              <a:rPr lang="en-US" b="0" baseline="0" dirty="0"/>
              <a:t>Using 2 bits counter, A is evicted. Using 3 bits counter, B is evicted.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/>
              <a:t>Part 2)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/>
              <a:t>For being sure that surely A is evicted before B, the </a:t>
            </a:r>
            <a:r>
              <a:rPr lang="en-US" b="0" i="1" baseline="0" dirty="0"/>
              <a:t>n-</a:t>
            </a:r>
            <a:r>
              <a:rPr lang="en-US" b="0" i="0" baseline="0" dirty="0"/>
              <a:t>bits counter of A should be </a:t>
            </a:r>
            <a:r>
              <a:rPr lang="en-US" b="1" i="0" baseline="0" dirty="0"/>
              <a:t>strictly </a:t>
            </a:r>
            <a:r>
              <a:rPr lang="en-US" b="0" i="0" baseline="0" dirty="0"/>
              <a:t>smaller than that of B. E.g. 00 &lt; 01. Therefore, also when switching to </a:t>
            </a:r>
            <a:r>
              <a:rPr lang="en-US" b="0" i="1" baseline="0" dirty="0"/>
              <a:t>n+1 </a:t>
            </a:r>
            <a:r>
              <a:rPr lang="en-US" b="0" i="0" baseline="0" dirty="0"/>
              <a:t>bits, the counter of A is smaller. So the answer is negative.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baseline="0" dirty="0"/>
          </a:p>
          <a:p>
            <a:pPr algn="l" rtl="0"/>
            <a:endParaRPr lang="en-US" b="0" baseline="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972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b="0" baseline="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8203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972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1" indent="-457200" algn="l" rtl="0">
              <a:buFont typeface="Arial" pitchFamily="34" charset="0"/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972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1" indent="-457200" algn="l" rtl="0">
              <a:buFont typeface="Arial" pitchFamily="34" charset="0"/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972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 algn="l" rtl="0"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914400" lvl="1" indent="-457200" algn="l" rtl="0">
              <a:buFont typeface="Arial" pitchFamily="34" charset="0"/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972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1" indent="-457200" algn="l" rtl="0">
              <a:buFont typeface="Arial" pitchFamily="34" charset="0"/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972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97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972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dirty="0">
                <a:solidFill>
                  <a:srgbClr val="C00000"/>
                </a:solidFill>
              </a:rPr>
              <a:t>1,2,3,4,2,1,5,6,2,1,2,3,7,6,3,2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972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dirty="0">
                <a:solidFill>
                  <a:srgbClr val="C00000"/>
                </a:solidFill>
              </a:rPr>
              <a:t>1,2,3,4,2,1,5,6,2,1,2,3,7,6,3,2</a:t>
            </a:r>
          </a:p>
          <a:p>
            <a:endParaRPr lang="he-IL" dirty="0"/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dirty="0">
                <a:solidFill>
                  <a:schemeClr val="tx1"/>
                </a:solidFill>
              </a:rPr>
              <a:t>בשביל לחשב את מספר ה-</a:t>
            </a:r>
            <a:r>
              <a:rPr lang="en-US" sz="1200" dirty="0">
                <a:solidFill>
                  <a:schemeClr val="tx1"/>
                </a:solidFill>
              </a:rPr>
              <a:t>Page Faults</a:t>
            </a:r>
            <a:r>
              <a:rPr lang="he-IL" sz="1200" dirty="0">
                <a:solidFill>
                  <a:schemeClr val="tx1"/>
                </a:solidFill>
              </a:rPr>
              <a:t> כשמשתמשים בזיכרון פיזי בן 5 דפים, נצטרך לסכום על כל המרחקים הגדולים מ-5. בעבור זאת קיבלנו 8.</a:t>
            </a:r>
            <a:br>
              <a:rPr lang="he-IL" sz="1200" dirty="0">
                <a:solidFill>
                  <a:schemeClr val="tx1"/>
                </a:solidFill>
              </a:rPr>
            </a:br>
            <a:r>
              <a:rPr lang="he-IL" sz="1200" dirty="0">
                <a:solidFill>
                  <a:schemeClr val="tx1"/>
                </a:solidFill>
              </a:rPr>
              <a:t>כלומר, מנענו בהגדלת הזיכרון </a:t>
            </a:r>
            <a:r>
              <a:rPr lang="en-US" sz="1200" dirty="0">
                <a:solidFill>
                  <a:schemeClr val="tx1"/>
                </a:solidFill>
              </a:rPr>
              <a:t>Page Fault</a:t>
            </a:r>
            <a:r>
              <a:rPr lang="he-IL" sz="1200" dirty="0">
                <a:solidFill>
                  <a:schemeClr val="tx1"/>
                </a:solidFill>
              </a:rPr>
              <a:t> אחד.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972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972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97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97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97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97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Why</a:t>
            </a:r>
            <a:r>
              <a:rPr lang="en-US" baseline="0" dirty="0"/>
              <a:t> is LRU different from FIFO 2</a:t>
            </a:r>
            <a:r>
              <a:rPr lang="en-US" baseline="30000" dirty="0"/>
              <a:t>nd</a:t>
            </a:r>
            <a:r>
              <a:rPr lang="en-US" baseline="0" dirty="0"/>
              <a:t>-chance?</a:t>
            </a:r>
          </a:p>
          <a:p>
            <a:pPr algn="l" rtl="0"/>
            <a:r>
              <a:rPr lang="en-US" baseline="0" dirty="0"/>
              <a:t>Scenario:</a:t>
            </a:r>
          </a:p>
          <a:p>
            <a:pPr algn="l" rtl="0"/>
            <a:r>
              <a:rPr lang="en-US" baseline="0" dirty="0"/>
              <a:t>Page 1 arrived 100 ticks ago, and was referenced also in the next tick.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The 2</a:t>
            </a:r>
            <a:r>
              <a:rPr lang="en-US" baseline="30000" dirty="0"/>
              <a:t>nd</a:t>
            </a:r>
            <a:r>
              <a:rPr lang="en-US" baseline="0" dirty="0"/>
              <a:t> oldest page is Page 2, which arrived 10 ticks ago, and hasn’t been referenced since then.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FIFO 2</a:t>
            </a:r>
            <a:r>
              <a:rPr lang="en-US" baseline="30000" dirty="0"/>
              <a:t>nd</a:t>
            </a:r>
            <a:r>
              <a:rPr lang="en-US" baseline="0" dirty="0"/>
              <a:t> chance will evict p.2, though it was accessed 10 ticks ago, while p.1 was accessed 99 ticks ago.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97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C00000"/>
                </a:solidFill>
              </a:rPr>
              <a:t>Note:</a:t>
            </a:r>
            <a:r>
              <a:rPr lang="en-US" sz="1200" dirty="0">
                <a:solidFill>
                  <a:schemeClr val="tx1"/>
                </a:solidFill>
              </a:rPr>
              <a:t> Due to the use of the LRU algorithm, page </a:t>
            </a:r>
            <a:r>
              <a:rPr lang="en-US" sz="1200" dirty="0">
                <a:solidFill>
                  <a:srgbClr val="0070C0"/>
                </a:solidFill>
              </a:rPr>
              <a:t>0, </a:t>
            </a:r>
            <a:r>
              <a:rPr lang="en-US" sz="1200" dirty="0">
                <a:solidFill>
                  <a:schemeClr val="tx1"/>
                </a:solidFill>
              </a:rPr>
              <a:t>which holds the code, will be in memory at all times. </a:t>
            </a:r>
          </a:p>
          <a:p>
            <a:pPr algn="l" rtl="0"/>
            <a:r>
              <a:rPr lang="en-US" dirty="0"/>
              <a:t>Then:</a:t>
            </a:r>
          </a:p>
          <a:p>
            <a:pPr algn="l" rtl="0"/>
            <a:r>
              <a:rPr lang="en-US" dirty="0" err="1"/>
              <a:t>Prog</a:t>
            </a:r>
            <a:r>
              <a:rPr lang="en-US" baseline="0" dirty="0"/>
              <a:t> A: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Comp’ 1. Then: a[0][0…99] and a[1][0…99] are in the page.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Then: a[2] and a[3] and so on.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Total: 50 page faults (comp’ for each page).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Prog</a:t>
            </a:r>
            <a:r>
              <a:rPr lang="en-US" baseline="0" dirty="0"/>
              <a:t>’ B: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a[0][0] to a[1][99] are in </a:t>
            </a:r>
            <a:r>
              <a:rPr lang="en-US" baseline="0" dirty="0" err="1"/>
              <a:t>mem</a:t>
            </a:r>
            <a:r>
              <a:rPr lang="en-US" baseline="0" dirty="0"/>
              <a:t>. So a[0][0] and a[1][0] will be OK. A[2][0] will cause a page fault. A[3][0] is OK. A[4][0] replaces the LRU page – p. fault.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Total: 50 faults only for a[0][0] through a[99][0].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A[1][0] is again fault. Total: 10K </a:t>
            </a:r>
            <a:r>
              <a:rPr lang="en-US" baseline="0" dirty="0" err="1"/>
              <a:t>mem</a:t>
            </a:r>
            <a:r>
              <a:rPr lang="en-US" baseline="0" dirty="0"/>
              <a:t> </a:t>
            </a:r>
            <a:r>
              <a:rPr lang="en-US" baseline="0" dirty="0" err="1"/>
              <a:t>accss</a:t>
            </a:r>
            <a:r>
              <a:rPr lang="en-US" baseline="0" dirty="0"/>
              <a:t>, p. fault every other access </a:t>
            </a:r>
            <a:r>
              <a:rPr lang="en-US" baseline="0" dirty="0">
                <a:sym typeface="Wingdings" pitchFamily="2" charset="2"/>
              </a:rPr>
              <a:t> 5K faults!</a:t>
            </a: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  <a:p>
            <a:pPr algn="l" rtl="0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5718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97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C00000"/>
                </a:solidFill>
              </a:rPr>
              <a:t>7,0,1,2,0,3,0,4,2,3,0,3,2,1,2,0,1,7,0,1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u="sng" dirty="0">
                <a:solidFill>
                  <a:srgbClr val="C00000"/>
                </a:solidFill>
              </a:rPr>
              <a:t>FIFO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C00000"/>
                </a:solidFill>
              </a:rPr>
              <a:t>7	</a:t>
            </a:r>
            <a:r>
              <a:rPr lang="en-US" sz="1200" b="0" dirty="0">
                <a:solidFill>
                  <a:srgbClr val="C00000"/>
                </a:solidFill>
              </a:rPr>
              <a:t>7</a:t>
            </a:r>
            <a:endParaRPr lang="en-US" sz="1200" b="1" dirty="0">
              <a:solidFill>
                <a:srgbClr val="C0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C00000"/>
                </a:solidFill>
              </a:rPr>
              <a:t>0	</a:t>
            </a:r>
            <a:r>
              <a:rPr lang="en-US" sz="1200" b="0" dirty="0">
                <a:solidFill>
                  <a:srgbClr val="C00000"/>
                </a:solidFill>
              </a:rPr>
              <a:t>07</a:t>
            </a:r>
            <a:endParaRPr lang="en-US" sz="1200" b="1" dirty="0">
              <a:solidFill>
                <a:srgbClr val="C0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C00000"/>
                </a:solidFill>
              </a:rPr>
              <a:t>1	</a:t>
            </a:r>
            <a:r>
              <a:rPr lang="en-US" sz="1200" b="0" dirty="0">
                <a:solidFill>
                  <a:srgbClr val="C00000"/>
                </a:solidFill>
              </a:rPr>
              <a:t>107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C00000"/>
                </a:solidFill>
              </a:rPr>
              <a:t>2	</a:t>
            </a:r>
            <a:r>
              <a:rPr lang="en-US" sz="1200" b="0" dirty="0">
                <a:solidFill>
                  <a:srgbClr val="C00000"/>
                </a:solidFill>
              </a:rPr>
              <a:t>210</a:t>
            </a:r>
            <a:endParaRPr lang="en-US" sz="1200" b="1" dirty="0">
              <a:solidFill>
                <a:srgbClr val="C0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C00000"/>
                </a:solidFill>
              </a:rPr>
              <a:t>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C00000"/>
                </a:solidFill>
              </a:rPr>
              <a:t>3	</a:t>
            </a:r>
            <a:r>
              <a:rPr lang="en-US" sz="1200" b="0" dirty="0">
                <a:solidFill>
                  <a:srgbClr val="C00000"/>
                </a:solidFill>
              </a:rPr>
              <a:t>321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C00000"/>
                </a:solidFill>
              </a:rPr>
              <a:t>0</a:t>
            </a:r>
            <a:r>
              <a:rPr lang="en-US" sz="1200" dirty="0">
                <a:solidFill>
                  <a:srgbClr val="C00000"/>
                </a:solidFill>
              </a:rPr>
              <a:t>	032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C00000"/>
                </a:solidFill>
              </a:rPr>
              <a:t>4	</a:t>
            </a:r>
            <a:r>
              <a:rPr lang="en-US" sz="1200" b="0" dirty="0">
                <a:solidFill>
                  <a:srgbClr val="C00000"/>
                </a:solidFill>
              </a:rPr>
              <a:t>403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C00000"/>
                </a:solidFill>
              </a:rPr>
              <a:t>2</a:t>
            </a:r>
            <a:r>
              <a:rPr lang="en-US" sz="1200" dirty="0">
                <a:solidFill>
                  <a:srgbClr val="C00000"/>
                </a:solidFill>
              </a:rPr>
              <a:t>	240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C00000"/>
                </a:solidFill>
              </a:rPr>
              <a:t>3</a:t>
            </a:r>
            <a:r>
              <a:rPr lang="en-US" sz="1200" dirty="0">
                <a:solidFill>
                  <a:srgbClr val="C00000"/>
                </a:solidFill>
              </a:rPr>
              <a:t>	324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C00000"/>
                </a:solidFill>
              </a:rPr>
              <a:t>0	</a:t>
            </a:r>
            <a:r>
              <a:rPr lang="en-US" sz="1200" b="0" dirty="0">
                <a:solidFill>
                  <a:srgbClr val="C00000"/>
                </a:solidFill>
              </a:rPr>
              <a:t>032</a:t>
            </a:r>
            <a:endParaRPr lang="en-US" sz="1200" b="1" dirty="0">
              <a:solidFill>
                <a:srgbClr val="C0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C00000"/>
                </a:solidFill>
              </a:rPr>
              <a:t>3	032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C00000"/>
                </a:solidFill>
              </a:rPr>
              <a:t>2	032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C00000"/>
                </a:solidFill>
              </a:rPr>
              <a:t>1</a:t>
            </a:r>
            <a:r>
              <a:rPr lang="en-US" sz="1200" dirty="0">
                <a:solidFill>
                  <a:srgbClr val="C00000"/>
                </a:solidFill>
              </a:rPr>
              <a:t>	103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C00000"/>
                </a:solidFill>
              </a:rPr>
              <a:t>2	</a:t>
            </a:r>
            <a:r>
              <a:rPr lang="en-US" sz="1200" b="0" dirty="0">
                <a:solidFill>
                  <a:srgbClr val="C00000"/>
                </a:solidFill>
              </a:rPr>
              <a:t>210</a:t>
            </a:r>
            <a:endParaRPr lang="en-US" sz="1200" b="1" dirty="0">
              <a:solidFill>
                <a:srgbClr val="C0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C00000"/>
                </a:solidFill>
              </a:rPr>
              <a:t>0	210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C00000"/>
                </a:solidFill>
              </a:rPr>
              <a:t>1	210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C00000"/>
                </a:solidFill>
              </a:rPr>
              <a:t>7	</a:t>
            </a:r>
            <a:r>
              <a:rPr lang="en-US" sz="1200" b="0" dirty="0">
                <a:solidFill>
                  <a:srgbClr val="C00000"/>
                </a:solidFill>
              </a:rPr>
              <a:t>721</a:t>
            </a:r>
            <a:endParaRPr lang="en-US" sz="1200" b="1" dirty="0">
              <a:solidFill>
                <a:srgbClr val="C0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C00000"/>
                </a:solidFill>
              </a:rPr>
              <a:t>0	</a:t>
            </a:r>
            <a:r>
              <a:rPr lang="en-US" sz="1200" b="0" dirty="0">
                <a:solidFill>
                  <a:srgbClr val="C00000"/>
                </a:solidFill>
              </a:rPr>
              <a:t>072</a:t>
            </a:r>
            <a:r>
              <a:rPr lang="en-US" sz="1200" dirty="0">
                <a:solidFill>
                  <a:srgbClr val="C00000"/>
                </a:solidFill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C00000"/>
                </a:solidFill>
              </a:rPr>
              <a:t>1	</a:t>
            </a:r>
            <a:r>
              <a:rPr lang="en-US" sz="1200" b="0" dirty="0">
                <a:solidFill>
                  <a:srgbClr val="C00000"/>
                </a:solidFill>
              </a:rPr>
              <a:t>107</a:t>
            </a:r>
            <a:endParaRPr lang="en-US" sz="1200" b="1" dirty="0">
              <a:solidFill>
                <a:srgbClr val="C00000"/>
              </a:solidFill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lain" startAt="7"/>
              <a:tabLst/>
              <a:defRPr/>
            </a:pPr>
            <a:endParaRPr lang="en-US" sz="1200" b="1" dirty="0">
              <a:solidFill>
                <a:srgbClr val="C0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u="sng" dirty="0">
                <a:solidFill>
                  <a:srgbClr val="C00000"/>
                </a:solidFill>
              </a:rPr>
              <a:t>LRU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C00000"/>
                </a:solidFill>
              </a:rPr>
              <a:t>7</a:t>
            </a:r>
            <a:r>
              <a:rPr lang="en-US" sz="1200" b="0" dirty="0">
                <a:solidFill>
                  <a:srgbClr val="C00000"/>
                </a:solidFill>
              </a:rPr>
              <a:t>	7</a:t>
            </a:r>
            <a:endParaRPr lang="en-US" sz="1200" b="1" dirty="0">
              <a:solidFill>
                <a:srgbClr val="C0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C00000"/>
                </a:solidFill>
              </a:rPr>
              <a:t>0	</a:t>
            </a:r>
            <a:r>
              <a:rPr lang="en-US" sz="1200" b="0" dirty="0">
                <a:solidFill>
                  <a:srgbClr val="C00000"/>
                </a:solidFill>
              </a:rPr>
              <a:t>07</a:t>
            </a:r>
            <a:endParaRPr lang="en-US" sz="1200" b="1" dirty="0">
              <a:solidFill>
                <a:srgbClr val="C0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C00000"/>
                </a:solidFill>
              </a:rPr>
              <a:t>1	</a:t>
            </a:r>
            <a:r>
              <a:rPr lang="en-US" sz="1200" b="0" dirty="0">
                <a:solidFill>
                  <a:srgbClr val="C00000"/>
                </a:solidFill>
              </a:rPr>
              <a:t>107</a:t>
            </a:r>
            <a:endParaRPr lang="en-US" sz="1200" b="1" dirty="0">
              <a:solidFill>
                <a:srgbClr val="C0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C00000"/>
                </a:solidFill>
              </a:rPr>
              <a:t>2	</a:t>
            </a:r>
            <a:r>
              <a:rPr lang="en-US" sz="1200" b="0" dirty="0">
                <a:solidFill>
                  <a:srgbClr val="C00000"/>
                </a:solidFill>
              </a:rPr>
              <a:t>210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C00000"/>
                </a:solidFill>
              </a:rPr>
              <a:t>0	021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C00000"/>
                </a:solidFill>
              </a:rPr>
              <a:t>3	</a:t>
            </a:r>
            <a:r>
              <a:rPr lang="en-US" sz="1200" b="0" dirty="0">
                <a:solidFill>
                  <a:srgbClr val="C00000"/>
                </a:solidFill>
              </a:rPr>
              <a:t>302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C00000"/>
                </a:solidFill>
              </a:rPr>
              <a:t>0	032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C00000"/>
                </a:solidFill>
              </a:rPr>
              <a:t>4	</a:t>
            </a:r>
            <a:r>
              <a:rPr lang="en-US" sz="1200" b="0" dirty="0">
                <a:solidFill>
                  <a:srgbClr val="C00000"/>
                </a:solidFill>
              </a:rPr>
              <a:t>403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C00000"/>
                </a:solidFill>
              </a:rPr>
              <a:t>2</a:t>
            </a:r>
            <a:r>
              <a:rPr lang="en-US" sz="1200" dirty="0">
                <a:solidFill>
                  <a:srgbClr val="C00000"/>
                </a:solidFill>
              </a:rPr>
              <a:t>	</a:t>
            </a:r>
            <a:r>
              <a:rPr lang="en-US" sz="1200" b="0" dirty="0">
                <a:solidFill>
                  <a:srgbClr val="C00000"/>
                </a:solidFill>
              </a:rPr>
              <a:t>240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C00000"/>
                </a:solidFill>
              </a:rPr>
              <a:t>3	</a:t>
            </a:r>
            <a:r>
              <a:rPr lang="en-US" sz="1200" b="0" dirty="0">
                <a:solidFill>
                  <a:srgbClr val="C00000"/>
                </a:solidFill>
              </a:rPr>
              <a:t>324</a:t>
            </a:r>
            <a:endParaRPr lang="en-US" sz="1200" b="1" dirty="0">
              <a:solidFill>
                <a:srgbClr val="C0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C00000"/>
                </a:solidFill>
              </a:rPr>
              <a:t>0	</a:t>
            </a:r>
            <a:r>
              <a:rPr lang="en-US" sz="1200" b="0" dirty="0">
                <a:solidFill>
                  <a:srgbClr val="C00000"/>
                </a:solidFill>
              </a:rPr>
              <a:t>023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C00000"/>
                </a:solidFill>
              </a:rPr>
              <a:t>3	302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C00000"/>
                </a:solidFill>
              </a:rPr>
              <a:t>2	230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C00000"/>
                </a:solidFill>
              </a:rPr>
              <a:t>1	</a:t>
            </a:r>
            <a:r>
              <a:rPr lang="en-US" sz="1200" b="0" dirty="0">
                <a:solidFill>
                  <a:srgbClr val="C00000"/>
                </a:solidFill>
              </a:rPr>
              <a:t>123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C00000"/>
                </a:solidFill>
              </a:rPr>
              <a:t>2	213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C00000"/>
                </a:solidFill>
              </a:rPr>
              <a:t>0</a:t>
            </a:r>
            <a:r>
              <a:rPr lang="en-US" sz="1200" dirty="0">
                <a:solidFill>
                  <a:srgbClr val="C00000"/>
                </a:solidFill>
              </a:rPr>
              <a:t>	021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C00000"/>
                </a:solidFill>
              </a:rPr>
              <a:t>1	102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C00000"/>
                </a:solidFill>
              </a:rPr>
              <a:t>7	</a:t>
            </a:r>
            <a:r>
              <a:rPr lang="en-US" sz="1200" b="0" dirty="0">
                <a:solidFill>
                  <a:srgbClr val="C00000"/>
                </a:solidFill>
              </a:rPr>
              <a:t>710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C00000"/>
                </a:solidFill>
              </a:rPr>
              <a:t>0	071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C00000"/>
                </a:solidFill>
              </a:rPr>
              <a:t>1	107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>
              <a:solidFill>
                <a:srgbClr val="C0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C00000"/>
                </a:solidFill>
              </a:rPr>
              <a:t>LRU: 12 faults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C00000"/>
                </a:solidFill>
              </a:rPr>
              <a:t>7,0,1,2</a:t>
            </a:r>
            <a:r>
              <a:rPr lang="en-US" sz="1200" dirty="0">
                <a:solidFill>
                  <a:srgbClr val="C00000"/>
                </a:solidFill>
              </a:rPr>
              <a:t>,0,</a:t>
            </a:r>
            <a:r>
              <a:rPr lang="en-US" sz="1200" b="1" dirty="0">
                <a:solidFill>
                  <a:srgbClr val="C00000"/>
                </a:solidFill>
              </a:rPr>
              <a:t>3</a:t>
            </a:r>
            <a:r>
              <a:rPr lang="en-US" sz="1200" dirty="0">
                <a:solidFill>
                  <a:srgbClr val="C00000"/>
                </a:solidFill>
              </a:rPr>
              <a:t>,0,</a:t>
            </a:r>
            <a:r>
              <a:rPr lang="en-US" sz="1200" b="1" dirty="0">
                <a:solidFill>
                  <a:srgbClr val="C00000"/>
                </a:solidFill>
              </a:rPr>
              <a:t>4</a:t>
            </a:r>
            <a:r>
              <a:rPr lang="en-US" sz="1200" dirty="0">
                <a:solidFill>
                  <a:srgbClr val="C00000"/>
                </a:solidFill>
              </a:rPr>
              <a:t>,</a:t>
            </a:r>
            <a:r>
              <a:rPr lang="en-US" sz="1200" b="1" dirty="0">
                <a:solidFill>
                  <a:srgbClr val="C00000"/>
                </a:solidFill>
              </a:rPr>
              <a:t>2</a:t>
            </a:r>
            <a:r>
              <a:rPr lang="en-US" sz="1200" dirty="0">
                <a:solidFill>
                  <a:srgbClr val="C00000"/>
                </a:solidFill>
              </a:rPr>
              <a:t>,</a:t>
            </a:r>
            <a:r>
              <a:rPr lang="en-US" sz="1200" b="1" dirty="0">
                <a:solidFill>
                  <a:srgbClr val="C00000"/>
                </a:solidFill>
              </a:rPr>
              <a:t>3</a:t>
            </a:r>
            <a:r>
              <a:rPr lang="en-US" sz="1200" dirty="0">
                <a:solidFill>
                  <a:srgbClr val="C00000"/>
                </a:solidFill>
              </a:rPr>
              <a:t>,</a:t>
            </a:r>
            <a:r>
              <a:rPr lang="en-US" sz="1200" b="1" dirty="0">
                <a:solidFill>
                  <a:srgbClr val="C00000"/>
                </a:solidFill>
              </a:rPr>
              <a:t>0</a:t>
            </a:r>
            <a:r>
              <a:rPr lang="en-US" sz="1200" dirty="0">
                <a:solidFill>
                  <a:srgbClr val="C00000"/>
                </a:solidFill>
              </a:rPr>
              <a:t>,3,2,</a:t>
            </a:r>
            <a:r>
              <a:rPr lang="en-US" sz="1200" b="1" dirty="0">
                <a:solidFill>
                  <a:srgbClr val="C00000"/>
                </a:solidFill>
              </a:rPr>
              <a:t>1</a:t>
            </a:r>
            <a:r>
              <a:rPr lang="en-US" sz="1200" dirty="0">
                <a:solidFill>
                  <a:srgbClr val="C00000"/>
                </a:solidFill>
              </a:rPr>
              <a:t>,2,</a:t>
            </a:r>
            <a:r>
              <a:rPr lang="en-US" sz="1200" b="1" dirty="0">
                <a:solidFill>
                  <a:srgbClr val="C00000"/>
                </a:solidFill>
              </a:rPr>
              <a:t>0</a:t>
            </a:r>
            <a:r>
              <a:rPr lang="en-US" sz="1200" dirty="0">
                <a:solidFill>
                  <a:srgbClr val="C00000"/>
                </a:solidFill>
              </a:rPr>
              <a:t>,1,</a:t>
            </a:r>
            <a:r>
              <a:rPr lang="en-US" sz="1200" b="1" dirty="0">
                <a:solidFill>
                  <a:srgbClr val="C00000"/>
                </a:solidFill>
              </a:rPr>
              <a:t>7</a:t>
            </a:r>
            <a:r>
              <a:rPr lang="en-US" sz="1200" dirty="0">
                <a:solidFill>
                  <a:srgbClr val="C00000"/>
                </a:solidFill>
              </a:rPr>
              <a:t>,0,1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>
              <a:solidFill>
                <a:srgbClr val="C0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C00000"/>
                </a:solidFill>
              </a:rPr>
              <a:t>Opt </a:t>
            </a:r>
            <a:r>
              <a:rPr lang="en-US" sz="1200" b="0" baseline="0" dirty="0">
                <a:solidFill>
                  <a:srgbClr val="C00000"/>
                </a:solidFill>
              </a:rPr>
              <a:t>(on the right: contents of the mem </a:t>
            </a:r>
            <a:r>
              <a:rPr lang="en-US" sz="1200" b="1" baseline="0" dirty="0">
                <a:solidFill>
                  <a:srgbClr val="C00000"/>
                </a:solidFill>
              </a:rPr>
              <a:t>after</a:t>
            </a:r>
            <a:r>
              <a:rPr lang="en-US" sz="1200" b="0" baseline="0" dirty="0">
                <a:solidFill>
                  <a:srgbClr val="C00000"/>
                </a:solidFill>
              </a:rPr>
              <a:t> each step). 9 faults</a:t>
            </a:r>
            <a:endParaRPr lang="en-US" sz="1200" b="1" dirty="0">
              <a:solidFill>
                <a:srgbClr val="C0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C00000"/>
                </a:solidFill>
              </a:rPr>
              <a:t>7	</a:t>
            </a:r>
            <a:r>
              <a:rPr lang="en-US" sz="1200" b="0" dirty="0">
                <a:solidFill>
                  <a:srgbClr val="C00000"/>
                </a:solidFill>
              </a:rPr>
              <a:t>7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C00000"/>
                </a:solidFill>
              </a:rPr>
              <a:t>0	</a:t>
            </a:r>
            <a:r>
              <a:rPr lang="en-US" sz="1200" b="0" dirty="0">
                <a:solidFill>
                  <a:srgbClr val="C00000"/>
                </a:solidFill>
              </a:rPr>
              <a:t>07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C00000"/>
                </a:solidFill>
              </a:rPr>
              <a:t>1	</a:t>
            </a:r>
            <a:r>
              <a:rPr lang="en-US" sz="1200" b="0" dirty="0">
                <a:solidFill>
                  <a:srgbClr val="C00000"/>
                </a:solidFill>
              </a:rPr>
              <a:t>107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C00000"/>
                </a:solidFill>
              </a:rPr>
              <a:t>2	</a:t>
            </a:r>
            <a:r>
              <a:rPr lang="en-US" sz="1200" b="0" dirty="0">
                <a:solidFill>
                  <a:srgbClr val="C00000"/>
                </a:solidFill>
              </a:rPr>
              <a:t>210</a:t>
            </a:r>
            <a:endParaRPr lang="en-US" sz="1200" b="1" dirty="0">
              <a:solidFill>
                <a:srgbClr val="C0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C00000"/>
                </a:solidFill>
              </a:rPr>
              <a:t>0	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C00000"/>
                </a:solidFill>
              </a:rPr>
              <a:t>3	</a:t>
            </a:r>
            <a:r>
              <a:rPr lang="en-US" sz="1200" b="0" dirty="0">
                <a:solidFill>
                  <a:srgbClr val="C00000"/>
                </a:solidFill>
              </a:rPr>
              <a:t>320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C00000"/>
                </a:solidFill>
              </a:rPr>
              <a:t>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C00000"/>
                </a:solidFill>
              </a:rPr>
              <a:t>4</a:t>
            </a:r>
            <a:r>
              <a:rPr lang="en-US" sz="1200" dirty="0">
                <a:solidFill>
                  <a:srgbClr val="C00000"/>
                </a:solidFill>
              </a:rPr>
              <a:t>	432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C00000"/>
                </a:solidFill>
              </a:rPr>
              <a:t>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C00000"/>
                </a:solidFill>
              </a:rPr>
              <a:t>3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C00000"/>
                </a:solidFill>
              </a:rPr>
              <a:t>0</a:t>
            </a:r>
            <a:r>
              <a:rPr lang="en-US" sz="1200" dirty="0">
                <a:solidFill>
                  <a:srgbClr val="C00000"/>
                </a:solidFill>
              </a:rPr>
              <a:t>	032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C00000"/>
                </a:solidFill>
              </a:rPr>
              <a:t>3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C00000"/>
                </a:solidFill>
              </a:rPr>
              <a:t>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C00000"/>
                </a:solidFill>
              </a:rPr>
              <a:t>1</a:t>
            </a:r>
            <a:r>
              <a:rPr lang="en-US" sz="1200" dirty="0">
                <a:solidFill>
                  <a:srgbClr val="C00000"/>
                </a:solidFill>
              </a:rPr>
              <a:t>	102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C00000"/>
                </a:solidFill>
              </a:rPr>
              <a:t>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C00000"/>
                </a:solidFill>
              </a:rPr>
              <a:t>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C00000"/>
                </a:solidFill>
              </a:rPr>
              <a:t>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C00000"/>
                </a:solidFill>
              </a:rPr>
              <a:t>7</a:t>
            </a:r>
            <a:r>
              <a:rPr lang="en-US" sz="1200" dirty="0">
                <a:solidFill>
                  <a:srgbClr val="C00000"/>
                </a:solidFill>
              </a:rPr>
              <a:t>	701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C00000"/>
                </a:solidFill>
              </a:rPr>
              <a:t>0	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C00000"/>
                </a:solidFill>
              </a:rPr>
              <a:t>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97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D1CF-6084-4B59-B29E-C828BF9B2B6C}" type="datetimeFigureOut">
              <a:rPr lang="he-IL" smtClean="0"/>
              <a:pPr/>
              <a:t>ט"ו/סיון/תשע"ח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9DCD-E9BC-4DE3-B084-8F74FEBBCB1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029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D1CF-6084-4B59-B29E-C828BF9B2B6C}" type="datetimeFigureOut">
              <a:rPr lang="he-IL" smtClean="0"/>
              <a:pPr/>
              <a:t>ט"ו/סיון/תשע"ח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9DCD-E9BC-4DE3-B084-8F74FEBBCB1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5543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D1CF-6084-4B59-B29E-C828BF9B2B6C}" type="datetimeFigureOut">
              <a:rPr lang="he-IL" smtClean="0"/>
              <a:pPr/>
              <a:t>ט"ו/סיון/תשע"ח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9DCD-E9BC-4DE3-B084-8F74FEBBCB1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860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D1CF-6084-4B59-B29E-C828BF9B2B6C}" type="datetimeFigureOut">
              <a:rPr lang="he-IL" smtClean="0"/>
              <a:pPr/>
              <a:t>ט"ו/סיון/תשע"ח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9DCD-E9BC-4DE3-B084-8F74FEBBCB1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1375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D1CF-6084-4B59-B29E-C828BF9B2B6C}" type="datetimeFigureOut">
              <a:rPr lang="he-IL" smtClean="0"/>
              <a:pPr/>
              <a:t>ט"ו/סיון/תשע"ח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9DCD-E9BC-4DE3-B084-8F74FEBBCB1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9005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D1CF-6084-4B59-B29E-C828BF9B2B6C}" type="datetimeFigureOut">
              <a:rPr lang="he-IL" smtClean="0"/>
              <a:pPr/>
              <a:t>ט"ו/סיון/תשע"ח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9DCD-E9BC-4DE3-B084-8F74FEBBCB1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6620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D1CF-6084-4B59-B29E-C828BF9B2B6C}" type="datetimeFigureOut">
              <a:rPr lang="he-IL" smtClean="0"/>
              <a:pPr/>
              <a:t>ט"ו/סיון/תשע"ח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9DCD-E9BC-4DE3-B084-8F74FEBBCB1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5085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D1CF-6084-4B59-B29E-C828BF9B2B6C}" type="datetimeFigureOut">
              <a:rPr lang="he-IL" smtClean="0"/>
              <a:pPr/>
              <a:t>ט"ו/סיון/תשע"ח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9DCD-E9BC-4DE3-B084-8F74FEBBCB1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647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D1CF-6084-4B59-B29E-C828BF9B2B6C}" type="datetimeFigureOut">
              <a:rPr lang="he-IL" smtClean="0"/>
              <a:pPr/>
              <a:t>ט"ו/סיון/תשע"ח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9DCD-E9BC-4DE3-B084-8F74FEBBCB1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0589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D1CF-6084-4B59-B29E-C828BF9B2B6C}" type="datetimeFigureOut">
              <a:rPr lang="he-IL" smtClean="0"/>
              <a:pPr/>
              <a:t>ט"ו/סיון/תשע"ח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9DCD-E9BC-4DE3-B084-8F74FEBBCB1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934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D1CF-6084-4B59-B29E-C828BF9B2B6C}" type="datetimeFigureOut">
              <a:rPr lang="he-IL" smtClean="0"/>
              <a:pPr/>
              <a:t>ט"ו/סיון/תשע"ח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9DCD-E9BC-4DE3-B084-8F74FEBBCB1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0925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BD1CF-6084-4B59-B29E-C828BF9B2B6C}" type="datetimeFigureOut">
              <a:rPr lang="he-IL" smtClean="0"/>
              <a:pPr/>
              <a:t>ט"ו/סיון/תשע"ח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A9DCD-E9BC-4DE3-B084-8F74FEBBCB1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8883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iteseerx.ist.psu.edu/viewdoc/download?doi=10.1.1.18.1434&amp;rep=rep1&amp;type=pd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0" y="889000"/>
            <a:ext cx="9144000" cy="17145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Operating Systems</a:t>
            </a:r>
            <a:br>
              <a:rPr lang="en-US">
                <a:solidFill>
                  <a:srgbClr val="C00000"/>
                </a:solidFill>
              </a:rPr>
            </a:br>
            <a:r>
              <a:rPr lang="en-US">
                <a:solidFill>
                  <a:srgbClr val="C00000"/>
                </a:solidFill>
              </a:rPr>
              <a:t>371-1-1631</a:t>
            </a:r>
            <a:endParaRPr lang="he-IL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0" y="3042213"/>
            <a:ext cx="9144000" cy="513788"/>
          </a:xfrm>
          <a:solidFill>
            <a:schemeClr val="bg1">
              <a:lumMod val="85000"/>
            </a:schemeClr>
          </a:solidFill>
        </p:spPr>
        <p:txBody>
          <a:bodyPr>
            <a:normAutofit fontScale="92500" lnSpcReduction="10000"/>
          </a:bodyPr>
          <a:lstStyle/>
          <a:p>
            <a:pPr rtl="0"/>
            <a:r>
              <a:rPr lang="en-US" dirty="0">
                <a:solidFill>
                  <a:schemeClr val="tx1"/>
                </a:solidFill>
              </a:rPr>
              <a:t>Tutorial 10&amp;11 – Memory II: page replacement </a:t>
            </a:r>
            <a:r>
              <a:rPr lang="en-US" dirty="0" err="1">
                <a:solidFill>
                  <a:schemeClr val="tx1"/>
                </a:solidFill>
              </a:rPr>
              <a:t>alg’s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תמונה 5" descr="http://in.bgu.ac.il/engn/NewsIcons/BGUlogo.png"/>
          <p:cNvPicPr/>
          <p:nvPr/>
        </p:nvPicPr>
        <p:blipFill>
          <a:blip r:embed="rId3" cstate="print">
            <a:lum bright="18000"/>
          </a:blip>
          <a:srcRect/>
          <a:stretch>
            <a:fillRect/>
          </a:stretch>
        </p:blipFill>
        <p:spPr bwMode="auto">
          <a:xfrm>
            <a:off x="4073810" y="4175816"/>
            <a:ext cx="99638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כותרת 1"/>
          <p:cNvSpPr txBox="1">
            <a:spLocks/>
          </p:cNvSpPr>
          <p:nvPr/>
        </p:nvSpPr>
        <p:spPr bwMode="auto">
          <a:xfrm>
            <a:off x="179512" y="5231730"/>
            <a:ext cx="8784976" cy="38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1400" i="1" dirty="0"/>
              <a:t>Ben-Gurion University of the Negev</a:t>
            </a:r>
            <a:br>
              <a:rPr lang="en-US" sz="1400" i="1" dirty="0"/>
            </a:br>
            <a:r>
              <a:rPr lang="en-US" sz="1400" i="1" dirty="0"/>
              <a:t>Communication Systems Engineering Department</a:t>
            </a:r>
            <a:br>
              <a:rPr lang="en-US" sz="1400" i="1" dirty="0"/>
            </a:b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81958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just" rtl="0"/>
            <a:r>
              <a:rPr lang="en-US" sz="3600" dirty="0">
                <a:solidFill>
                  <a:srgbClr val="C00000"/>
                </a:solidFill>
              </a:rPr>
              <a:t>Least Recently Used: implementation issues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Problem</a:t>
            </a:r>
            <a:r>
              <a:rPr lang="en-US" sz="2800" dirty="0">
                <a:solidFill>
                  <a:schemeClr val="tx1"/>
                </a:solidFill>
              </a:rPr>
              <a:t>: HW implementation cost (area of counters)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800" b="1" dirty="0">
                <a:solidFill>
                  <a:srgbClr val="00FF00"/>
                </a:solidFill>
              </a:rPr>
              <a:t>Solution</a:t>
            </a:r>
            <a:r>
              <a:rPr lang="en-US" sz="2800" dirty="0">
                <a:solidFill>
                  <a:schemeClr val="tx1"/>
                </a:solidFill>
              </a:rPr>
              <a:t>: Increase the time granularity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Problem</a:t>
            </a:r>
            <a:r>
              <a:rPr lang="en-US" sz="2800" dirty="0">
                <a:solidFill>
                  <a:schemeClr val="tx1"/>
                </a:solidFill>
              </a:rPr>
              <a:t>: Implementation challenge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Consistency / cyclic count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800" b="1" dirty="0">
                <a:solidFill>
                  <a:srgbClr val="00FF00"/>
                </a:solidFill>
              </a:rPr>
              <a:t>Solution</a:t>
            </a:r>
            <a:r>
              <a:rPr lang="en-US" sz="2800" dirty="0">
                <a:solidFill>
                  <a:schemeClr val="tx1"/>
                </a:solidFill>
              </a:rPr>
              <a:t>: Switch to </a:t>
            </a:r>
            <a:r>
              <a:rPr lang="en-US" sz="2800" b="1" dirty="0">
                <a:solidFill>
                  <a:srgbClr val="00FF00"/>
                </a:solidFill>
              </a:rPr>
              <a:t>N</a:t>
            </a:r>
            <a:r>
              <a:rPr lang="en-US" sz="2800" dirty="0">
                <a:solidFill>
                  <a:schemeClr val="tx1"/>
                </a:solidFill>
              </a:rPr>
              <a:t>ot </a:t>
            </a:r>
            <a:r>
              <a:rPr lang="en-US" sz="2800" b="1" dirty="0">
                <a:solidFill>
                  <a:srgbClr val="00FF00"/>
                </a:solidFill>
              </a:rPr>
              <a:t>F</a:t>
            </a:r>
            <a:r>
              <a:rPr lang="en-US" sz="2800" dirty="0">
                <a:solidFill>
                  <a:schemeClr val="tx1"/>
                </a:solidFill>
              </a:rPr>
              <a:t>requently </a:t>
            </a:r>
            <a:r>
              <a:rPr lang="en-US" sz="2800" b="1" dirty="0">
                <a:solidFill>
                  <a:srgbClr val="00FF00"/>
                </a:solidFill>
              </a:rPr>
              <a:t>U</a:t>
            </a:r>
            <a:r>
              <a:rPr lang="en-US" sz="2800" dirty="0">
                <a:solidFill>
                  <a:schemeClr val="tx1"/>
                </a:solidFill>
              </a:rPr>
              <a:t>sed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Problem</a:t>
            </a:r>
            <a:r>
              <a:rPr lang="en-US" sz="2800" dirty="0">
                <a:solidFill>
                  <a:schemeClr val="tx1"/>
                </a:solidFill>
              </a:rPr>
              <a:t>: HW implementation cost (time &amp; power)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Problem</a:t>
            </a:r>
            <a:r>
              <a:rPr lang="en-US" sz="2800" dirty="0">
                <a:solidFill>
                  <a:schemeClr val="tx1"/>
                </a:solidFill>
              </a:rPr>
              <a:t>: Old data may be irrelevant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800" b="1" dirty="0">
                <a:solidFill>
                  <a:srgbClr val="00FF00"/>
                </a:solidFill>
              </a:rPr>
              <a:t>Solution</a:t>
            </a:r>
            <a:r>
              <a:rPr lang="en-US" sz="2800" dirty="0">
                <a:solidFill>
                  <a:schemeClr val="tx1"/>
                </a:solidFill>
              </a:rPr>
              <a:t>: U</a:t>
            </a:r>
            <a:r>
              <a:rPr lang="en-US" sz="2400" dirty="0">
                <a:solidFill>
                  <a:schemeClr val="tx1"/>
                </a:solidFill>
              </a:rPr>
              <a:t>se a shift reg. instead of a counter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Aka </a:t>
            </a:r>
            <a:r>
              <a:rPr lang="en-US" sz="2000" i="1" dirty="0">
                <a:solidFill>
                  <a:schemeClr val="tx1"/>
                </a:solidFill>
              </a:rPr>
              <a:t>aging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65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just" rtl="0"/>
            <a:r>
              <a:rPr lang="en-US" sz="3600" dirty="0">
                <a:solidFill>
                  <a:srgbClr val="C00000"/>
                </a:solidFill>
              </a:rPr>
              <a:t>Not Recently Used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/>
          </a:bodyPr>
          <a:lstStyle/>
          <a:p>
            <a:pPr marL="457200" indent="-457200" algn="l" rtl="0"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13284"/>
            <a:ext cx="7625459" cy="4321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מלבן 4"/>
          <p:cNvSpPr/>
          <p:nvPr/>
        </p:nvSpPr>
        <p:spPr>
          <a:xfrm>
            <a:off x="1355493" y="2433403"/>
            <a:ext cx="136977" cy="2376264"/>
          </a:xfrm>
          <a:prstGeom prst="rect">
            <a:avLst/>
          </a:prstGeom>
          <a:solidFill>
            <a:schemeClr val="accent2">
              <a:alpha val="30196"/>
            </a:schemeClr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softEdge rad="3175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4"/>
          <p:cNvSpPr/>
          <p:nvPr/>
        </p:nvSpPr>
        <p:spPr>
          <a:xfrm>
            <a:off x="2819954" y="2433403"/>
            <a:ext cx="136978" cy="2376264"/>
          </a:xfrm>
          <a:prstGeom prst="rect">
            <a:avLst/>
          </a:prstGeom>
          <a:solidFill>
            <a:schemeClr val="accent2">
              <a:alpha val="30196"/>
            </a:schemeClr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softEdge rad="3175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 4"/>
          <p:cNvSpPr/>
          <p:nvPr/>
        </p:nvSpPr>
        <p:spPr>
          <a:xfrm>
            <a:off x="4284415" y="2433403"/>
            <a:ext cx="136978" cy="2376264"/>
          </a:xfrm>
          <a:prstGeom prst="rect">
            <a:avLst/>
          </a:prstGeom>
          <a:solidFill>
            <a:schemeClr val="accent2">
              <a:alpha val="30196"/>
            </a:schemeClr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softEdge rad="3175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4"/>
          <p:cNvSpPr/>
          <p:nvPr/>
        </p:nvSpPr>
        <p:spPr>
          <a:xfrm>
            <a:off x="5748876" y="2433403"/>
            <a:ext cx="136978" cy="2376264"/>
          </a:xfrm>
          <a:prstGeom prst="rect">
            <a:avLst/>
          </a:prstGeom>
          <a:solidFill>
            <a:schemeClr val="accent2">
              <a:alpha val="30196"/>
            </a:schemeClr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softEdge rad="3175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4"/>
          <p:cNvSpPr/>
          <p:nvPr/>
        </p:nvSpPr>
        <p:spPr>
          <a:xfrm>
            <a:off x="7213337" y="2433403"/>
            <a:ext cx="136978" cy="2376264"/>
          </a:xfrm>
          <a:prstGeom prst="rect">
            <a:avLst/>
          </a:prstGeom>
          <a:solidFill>
            <a:schemeClr val="accent2">
              <a:alpha val="30196"/>
            </a:schemeClr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softEdge rad="3175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953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just" rtl="0"/>
            <a:r>
              <a:rPr lang="en-US" sz="3600" dirty="0">
                <a:solidFill>
                  <a:srgbClr val="C00000"/>
                </a:solidFill>
              </a:rPr>
              <a:t>Question 4: Not Recently Used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/>
          </a:bodyPr>
          <a:lstStyle/>
          <a:p>
            <a:pPr algn="l" rtl="0"/>
            <a:r>
              <a:rPr lang="en-US" sz="2800" b="1" dirty="0">
                <a:solidFill>
                  <a:schemeClr val="tx1"/>
                </a:solidFill>
              </a:rPr>
              <a:t>Part 1) </a:t>
            </a:r>
            <a:r>
              <a:rPr lang="en-US" sz="2800" dirty="0">
                <a:solidFill>
                  <a:schemeClr val="tx1"/>
                </a:solidFill>
              </a:rPr>
              <a:t>Consider an NRU policy, breaking ties by an increasing ordinal #.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For an </a:t>
            </a:r>
            <a:r>
              <a:rPr lang="en-US" sz="2400" i="1" dirty="0">
                <a:solidFill>
                  <a:schemeClr val="tx1"/>
                </a:solidFill>
              </a:rPr>
              <a:t>n-bits </a:t>
            </a:r>
            <a:r>
              <a:rPr lang="en-US" sz="2400" dirty="0">
                <a:solidFill>
                  <a:schemeClr val="tx1"/>
                </a:solidFill>
              </a:rPr>
              <a:t>counter, page </a:t>
            </a:r>
            <a:r>
              <a:rPr lang="en-US" sz="2400" i="1" dirty="0">
                <a:solidFill>
                  <a:schemeClr val="tx1"/>
                </a:solidFill>
              </a:rPr>
              <a:t>A </a:t>
            </a:r>
            <a:r>
              <a:rPr lang="en-US" sz="2400" dirty="0">
                <a:solidFill>
                  <a:schemeClr val="tx1"/>
                </a:solidFill>
              </a:rPr>
              <a:t>is evicted before page </a:t>
            </a:r>
            <a:r>
              <a:rPr lang="en-US" sz="2400" i="1" dirty="0">
                <a:solidFill>
                  <a:schemeClr val="tx1"/>
                </a:solidFill>
              </a:rPr>
              <a:t>B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for an </a:t>
            </a:r>
            <a:r>
              <a:rPr lang="en-US" sz="2400" i="1" dirty="0">
                <a:solidFill>
                  <a:schemeClr val="tx1"/>
                </a:solidFill>
              </a:rPr>
              <a:t>n+1 </a:t>
            </a:r>
            <a:r>
              <a:rPr lang="en-US" sz="2400">
                <a:solidFill>
                  <a:schemeClr val="tx1"/>
                </a:solidFill>
              </a:rPr>
              <a:t>bits counter, is </a:t>
            </a:r>
            <a:r>
              <a:rPr lang="en-US" sz="2400" dirty="0">
                <a:solidFill>
                  <a:schemeClr val="tx1"/>
                </a:solidFill>
              </a:rPr>
              <a:t>it possible that </a:t>
            </a:r>
            <a:r>
              <a:rPr lang="en-US" sz="2400" i="1" dirty="0">
                <a:solidFill>
                  <a:schemeClr val="tx1"/>
                </a:solidFill>
              </a:rPr>
              <a:t>B </a:t>
            </a:r>
            <a:r>
              <a:rPr lang="en-US" sz="2400" dirty="0">
                <a:solidFill>
                  <a:schemeClr val="tx1"/>
                </a:solidFill>
              </a:rPr>
              <a:t>is evicted before </a:t>
            </a:r>
            <a:r>
              <a:rPr lang="en-US" sz="2400" i="1" dirty="0">
                <a:solidFill>
                  <a:schemeClr val="tx1"/>
                </a:solidFill>
              </a:rPr>
              <a:t>A</a:t>
            </a:r>
            <a:r>
              <a:rPr lang="en-US" sz="2400" dirty="0">
                <a:solidFill>
                  <a:schemeClr val="tx1"/>
                </a:solidFill>
              </a:rPr>
              <a:t>, for the </a:t>
            </a:r>
            <a:r>
              <a:rPr lang="en-US" sz="2400" b="1" dirty="0">
                <a:solidFill>
                  <a:schemeClr val="tx1"/>
                </a:solidFill>
              </a:rPr>
              <a:t>same </a:t>
            </a:r>
            <a:r>
              <a:rPr lang="en-US" sz="2400" dirty="0">
                <a:solidFill>
                  <a:schemeClr val="tx1"/>
                </a:solidFill>
              </a:rPr>
              <a:t>reference string?</a:t>
            </a:r>
          </a:p>
          <a:p>
            <a:pPr algn="l" rtl="0"/>
            <a:endParaRPr lang="en-US" sz="2400" dirty="0">
              <a:solidFill>
                <a:schemeClr val="tx1"/>
              </a:solidFill>
            </a:endParaRPr>
          </a:p>
          <a:p>
            <a:pPr algn="l" rtl="0"/>
            <a:r>
              <a:rPr lang="en-US" sz="2800" b="1" dirty="0">
                <a:solidFill>
                  <a:schemeClr val="tx1"/>
                </a:solidFill>
              </a:rPr>
              <a:t>Part 2)</a:t>
            </a:r>
            <a:r>
              <a:rPr lang="en-US" sz="2800" dirty="0">
                <a:solidFill>
                  <a:schemeClr val="tx1"/>
                </a:solidFill>
              </a:rPr>
              <a:t> Consider an NRU policy, breaking ties randomly. 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Is it possible that </a:t>
            </a:r>
            <a:r>
              <a:rPr lang="en-US" sz="2800" b="1" dirty="0">
                <a:solidFill>
                  <a:schemeClr val="tx1"/>
                </a:solidFill>
              </a:rPr>
              <a:t>surely </a:t>
            </a:r>
            <a:r>
              <a:rPr lang="en-US" sz="2800" i="1" dirty="0">
                <a:solidFill>
                  <a:schemeClr val="tx1"/>
                </a:solidFill>
              </a:rPr>
              <a:t>A </a:t>
            </a:r>
            <a:r>
              <a:rPr lang="en-US" sz="2800" dirty="0">
                <a:solidFill>
                  <a:schemeClr val="tx1"/>
                </a:solidFill>
              </a:rPr>
              <a:t>is evicted before </a:t>
            </a:r>
            <a:r>
              <a:rPr lang="en-US" sz="2800" i="1" dirty="0">
                <a:solidFill>
                  <a:schemeClr val="tx1"/>
                </a:solidFill>
              </a:rPr>
              <a:t>B </a:t>
            </a:r>
            <a:r>
              <a:rPr lang="en-US" sz="2800" dirty="0">
                <a:solidFill>
                  <a:schemeClr val="tx1"/>
                </a:solidFill>
              </a:rPr>
              <a:t>with </a:t>
            </a:r>
            <a:r>
              <a:rPr lang="en-US" sz="2800" i="1" dirty="0">
                <a:solidFill>
                  <a:schemeClr val="tx1"/>
                </a:solidFill>
              </a:rPr>
              <a:t>n-</a:t>
            </a:r>
            <a:r>
              <a:rPr lang="en-US" sz="2800" dirty="0">
                <a:solidFill>
                  <a:schemeClr val="tx1"/>
                </a:solidFill>
              </a:rPr>
              <a:t>bits counter, but after </a:t>
            </a:r>
            <a:r>
              <a:rPr lang="en-US" sz="2800" i="1" dirty="0">
                <a:solidFill>
                  <a:schemeClr val="tx1"/>
                </a:solidFill>
              </a:rPr>
              <a:t>B</a:t>
            </a:r>
            <a:r>
              <a:rPr lang="en-US" sz="2800" dirty="0">
                <a:solidFill>
                  <a:schemeClr val="tx1"/>
                </a:solidFill>
              </a:rPr>
              <a:t> with </a:t>
            </a:r>
            <a:r>
              <a:rPr lang="en-US" sz="2800" i="1" dirty="0">
                <a:solidFill>
                  <a:schemeClr val="tx1"/>
                </a:solidFill>
              </a:rPr>
              <a:t>n+1 </a:t>
            </a:r>
            <a:r>
              <a:rPr lang="en-US" sz="2800" dirty="0">
                <a:solidFill>
                  <a:schemeClr val="tx1"/>
                </a:solidFill>
              </a:rPr>
              <a:t>bits counter?</a:t>
            </a:r>
          </a:p>
          <a:p>
            <a:pPr lvl="1" algn="l" rtl="0"/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65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just" rtl="0"/>
            <a:r>
              <a:rPr lang="en-US" sz="3600" dirty="0">
                <a:solidFill>
                  <a:srgbClr val="C00000"/>
                </a:solidFill>
              </a:rPr>
              <a:t>Question 4, part 3: NRU, LRU with 6-bit counter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/>
          </a:bodyPr>
          <a:lstStyle/>
          <a:p>
            <a:pPr algn="l" rtl="0"/>
            <a:r>
              <a:rPr lang="en-US" sz="2800" b="1" dirty="0">
                <a:solidFill>
                  <a:schemeClr val="tx1"/>
                </a:solidFill>
              </a:rPr>
              <a:t>Part 3) </a:t>
            </a:r>
            <a:r>
              <a:rPr lang="en-US" sz="2800" dirty="0">
                <a:solidFill>
                  <a:schemeClr val="tx1"/>
                </a:solidFill>
              </a:rPr>
              <a:t>given a 3-pages mem, and a reference string: </a:t>
            </a:r>
            <a:r>
              <a:rPr lang="en-US" sz="2800" b="1" dirty="0">
                <a:solidFill>
                  <a:schemeClr val="tx1"/>
                </a:solidFill>
              </a:rPr>
              <a:t>1,1,1,1,1,1,1,1,1,2,1,1,1,1,1,2,3,4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Which page will be evicted for p. 4 using:</a:t>
            </a:r>
          </a:p>
          <a:p>
            <a:pPr marL="1371600" lvl="2" indent="-457200" algn="l" rtl="0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NRU?</a:t>
            </a:r>
          </a:p>
          <a:p>
            <a:pPr marL="1371600" lvl="2" indent="-457200" algn="l" rtl="0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LRU?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Is there a better (though, very expensive) policy?</a:t>
            </a:r>
          </a:p>
          <a:p>
            <a:pPr marL="1371600" lvl="2" indent="-457200" algn="l" rtl="0"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Answer: yes. </a:t>
            </a:r>
            <a:r>
              <a:rPr lang="en-US" sz="1800" dirty="0">
                <a:solidFill>
                  <a:schemeClr val="tx1"/>
                </a:solidFill>
                <a:hlinkClick r:id="rId3"/>
              </a:rPr>
              <a:t>LRU-K</a:t>
            </a:r>
            <a:endParaRPr lang="en-US" sz="1800" dirty="0">
              <a:solidFill>
                <a:schemeClr val="tx1"/>
              </a:solidFill>
            </a:endParaRPr>
          </a:p>
          <a:p>
            <a:pPr marL="914400" lvl="1" indent="-457200" algn="l" rtl="0"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25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just" rtl="0"/>
            <a:r>
              <a:rPr lang="en-US" sz="3600" dirty="0">
                <a:solidFill>
                  <a:srgbClr val="C00000"/>
                </a:solidFill>
              </a:rPr>
              <a:t>LRU with Bit Tables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Reference string is 0,1,2,3,2,1,0,3,2,3</a:t>
            </a:r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5742074"/>
              </p:ext>
            </p:extLst>
          </p:nvPr>
        </p:nvGraphicFramePr>
        <p:xfrm>
          <a:off x="35496" y="1417340"/>
          <a:ext cx="18288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7472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2264333"/>
              </p:ext>
            </p:extLst>
          </p:nvPr>
        </p:nvGraphicFramePr>
        <p:xfrm>
          <a:off x="1788096" y="1417340"/>
          <a:ext cx="18288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7472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2771221"/>
              </p:ext>
            </p:extLst>
          </p:nvPr>
        </p:nvGraphicFramePr>
        <p:xfrm>
          <a:off x="5293296" y="1417340"/>
          <a:ext cx="18288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7472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2719882"/>
              </p:ext>
            </p:extLst>
          </p:nvPr>
        </p:nvGraphicFramePr>
        <p:xfrm>
          <a:off x="7045896" y="1417340"/>
          <a:ext cx="18288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7472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8310286"/>
              </p:ext>
            </p:extLst>
          </p:nvPr>
        </p:nvGraphicFramePr>
        <p:xfrm>
          <a:off x="3540696" y="1417340"/>
          <a:ext cx="18288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7472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2577217"/>
              </p:ext>
            </p:extLst>
          </p:nvPr>
        </p:nvGraphicFramePr>
        <p:xfrm>
          <a:off x="35496" y="3398540"/>
          <a:ext cx="18288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7472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6121045"/>
              </p:ext>
            </p:extLst>
          </p:nvPr>
        </p:nvGraphicFramePr>
        <p:xfrm>
          <a:off x="1788096" y="3398540"/>
          <a:ext cx="18288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7472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8618282"/>
              </p:ext>
            </p:extLst>
          </p:nvPr>
        </p:nvGraphicFramePr>
        <p:xfrm>
          <a:off x="5293296" y="3398540"/>
          <a:ext cx="18288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7472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0416269"/>
              </p:ext>
            </p:extLst>
          </p:nvPr>
        </p:nvGraphicFramePr>
        <p:xfrm>
          <a:off x="7045896" y="3398540"/>
          <a:ext cx="18288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7472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8255453"/>
              </p:ext>
            </p:extLst>
          </p:nvPr>
        </p:nvGraphicFramePr>
        <p:xfrm>
          <a:off x="3540696" y="3398540"/>
          <a:ext cx="18288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7472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3018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just" rtl="0"/>
            <a:r>
              <a:rPr lang="en-US" sz="3600" dirty="0">
                <a:solidFill>
                  <a:srgbClr val="C00000"/>
                </a:solidFill>
              </a:rPr>
              <a:t>Local Vs Global allocation policies – Q4, part 1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Using LRU alg’, which page will be evicted for A6?</a:t>
            </a:r>
          </a:p>
        </p:txBody>
      </p:sp>
      <p:graphicFrame>
        <p:nvGraphicFramePr>
          <p:cNvPr id="4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6624580"/>
              </p:ext>
            </p:extLst>
          </p:nvPr>
        </p:nvGraphicFramePr>
        <p:xfrm>
          <a:off x="1508139" y="2017226"/>
          <a:ext cx="60960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65" name="Document" r:id="rId4" imgW="6160008" imgH="1511808" progId="">
                  <p:embed/>
                </p:oleObj>
              </mc:Choice>
              <mc:Fallback>
                <p:oleObj name="Document" r:id="rId4" imgW="6160008" imgH="1511808" progId="">
                  <p:embed/>
                  <p:pic>
                    <p:nvPicPr>
                      <p:cNvPr id="0" name="Picture 33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139" y="2017226"/>
                        <a:ext cx="6096000" cy="1333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8759444"/>
              </p:ext>
            </p:extLst>
          </p:nvPr>
        </p:nvGraphicFramePr>
        <p:xfrm>
          <a:off x="1508139" y="3229088"/>
          <a:ext cx="6096000" cy="1309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66" name="Document" r:id="rId6" imgW="6160008" imgH="1511808" progId="">
                  <p:embed/>
                </p:oleObj>
              </mc:Choice>
              <mc:Fallback>
                <p:oleObj name="Document" r:id="rId6" imgW="6160008" imgH="1511808" progId="">
                  <p:embed/>
                  <p:pic>
                    <p:nvPicPr>
                      <p:cNvPr id="0" name="Picture 336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139" y="3229088"/>
                        <a:ext cx="6096000" cy="1309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9611281"/>
              </p:ext>
            </p:extLst>
          </p:nvPr>
        </p:nvGraphicFramePr>
        <p:xfrm>
          <a:off x="1508139" y="4421647"/>
          <a:ext cx="6215062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67" name="Document" r:id="rId8" imgW="6281928" imgH="1072896" progId="">
                  <p:embed/>
                </p:oleObj>
              </mc:Choice>
              <mc:Fallback>
                <p:oleObj name="Document" r:id="rId8" imgW="6281928" imgH="1072896" progId="">
                  <p:embed/>
                  <p:pic>
                    <p:nvPicPr>
                      <p:cNvPr id="0" name="Picture 337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139" y="4421647"/>
                        <a:ext cx="6215062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429273" y="1416698"/>
            <a:ext cx="558551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1800" dirty="0">
                <a:solidFill>
                  <a:srgbClr val="C00000"/>
                </a:solidFill>
              </a:rPr>
              <a:t>Last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Ref.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8" name="TextBox 17"/>
          <p:cNvSpPr txBox="1">
            <a:spLocks noChangeArrowheads="1"/>
          </p:cNvSpPr>
          <p:nvPr/>
        </p:nvSpPr>
        <p:spPr bwMode="auto">
          <a:xfrm>
            <a:off x="4579987" y="1417340"/>
            <a:ext cx="10001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Local policy</a:t>
            </a:r>
            <a:endParaRPr lang="he-IL" dirty="0">
              <a:solidFill>
                <a:srgbClr val="C00000"/>
              </a:solidFill>
            </a:endParaRPr>
          </a:p>
        </p:txBody>
      </p:sp>
      <p:sp>
        <p:nvSpPr>
          <p:cNvPr id="9" name="TextBox 18"/>
          <p:cNvSpPr txBox="1">
            <a:spLocks noChangeArrowheads="1"/>
          </p:cNvSpPr>
          <p:nvPr/>
        </p:nvSpPr>
        <p:spPr bwMode="auto">
          <a:xfrm>
            <a:off x="6588224" y="1417340"/>
            <a:ext cx="10001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C00000"/>
                </a:solidFill>
              </a:rPr>
              <a:t>Global</a:t>
            </a:r>
            <a:br>
              <a:rPr lang="en-US">
                <a:solidFill>
                  <a:srgbClr val="C00000"/>
                </a:solidFill>
              </a:rPr>
            </a:br>
            <a:r>
              <a:rPr lang="en-US">
                <a:solidFill>
                  <a:srgbClr val="C00000"/>
                </a:solidFill>
              </a:rPr>
              <a:t>policy</a:t>
            </a:r>
            <a:endParaRPr lang="he-IL">
              <a:solidFill>
                <a:srgbClr val="C00000"/>
              </a:solidFill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493562" y="1417340"/>
            <a:ext cx="990206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1800" dirty="0">
                <a:solidFill>
                  <a:srgbClr val="C00000"/>
                </a:solidFill>
              </a:rPr>
              <a:t>Memory</a:t>
            </a:r>
          </a:p>
          <a:p>
            <a:pPr algn="ctr"/>
            <a:r>
              <a:rPr lang="en-US" sz="1800" dirty="0">
                <a:solidFill>
                  <a:srgbClr val="C00000"/>
                </a:solidFill>
              </a:rPr>
              <a:t>Map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9987" y="3006000"/>
            <a:ext cx="928117" cy="1800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1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A6</a:t>
            </a:r>
            <a:endParaRPr lang="he-IL" sz="1400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24227" y="3816000"/>
            <a:ext cx="928117" cy="1800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1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A6</a:t>
            </a:r>
            <a:endParaRPr lang="he-IL" sz="1400" dirty="0">
              <a:solidFill>
                <a:srgbClr val="C00000"/>
              </a:solidFill>
            </a:endParaRPr>
          </a:p>
        </p:txBody>
      </p:sp>
      <p:sp>
        <p:nvSpPr>
          <p:cNvPr id="13" name="מלבן 12"/>
          <p:cNvSpPr/>
          <p:nvPr/>
        </p:nvSpPr>
        <p:spPr>
          <a:xfrm>
            <a:off x="4355976" y="1993404"/>
            <a:ext cx="1440160" cy="360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מלבן 13"/>
          <p:cNvSpPr/>
          <p:nvPr/>
        </p:nvSpPr>
        <p:spPr>
          <a:xfrm>
            <a:off x="6368206" y="1993404"/>
            <a:ext cx="1440160" cy="360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265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just" rtl="0"/>
            <a:r>
              <a:rPr lang="en-US" sz="3600" dirty="0">
                <a:solidFill>
                  <a:srgbClr val="C00000"/>
                </a:solidFill>
              </a:rPr>
              <a:t>Local Vs Global allocation policies: Q4, part 2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/>
          </a:bodyPr>
          <a:lstStyle/>
          <a:p>
            <a:pPr lvl="1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Which policy is easier to implement?</a:t>
            </a:r>
          </a:p>
          <a:p>
            <a:pPr lvl="1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Which policy obtains higher performance?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Observation: local policy </a:t>
            </a:r>
            <a:r>
              <a:rPr lang="en-US" sz="2800" b="1" dirty="0">
                <a:solidFill>
                  <a:schemeClr val="tx1"/>
                </a:solidFill>
              </a:rPr>
              <a:t>may </a:t>
            </a:r>
            <a:r>
              <a:rPr lang="en-US" sz="2800" dirty="0">
                <a:solidFill>
                  <a:schemeClr val="tx1"/>
                </a:solidFill>
              </a:rPr>
              <a:t>be </a:t>
            </a:r>
            <a:r>
              <a:rPr lang="en-US" sz="2800" b="1" dirty="0">
                <a:solidFill>
                  <a:schemeClr val="tx1"/>
                </a:solidFill>
              </a:rPr>
              <a:t>both</a:t>
            </a:r>
            <a:r>
              <a:rPr lang="en-US" sz="2800" dirty="0">
                <a:solidFill>
                  <a:schemeClr val="tx1"/>
                </a:solidFill>
              </a:rPr>
              <a:t> easier to implement AND more efficient</a:t>
            </a:r>
          </a:p>
          <a:p>
            <a:pPr marL="457200" indent="-457200" algn="l" rtl="0"/>
            <a:endParaRPr lang="en-US" sz="2800" i="1" dirty="0">
              <a:solidFill>
                <a:schemeClr val="tx1"/>
              </a:solidFill>
            </a:endParaRPr>
          </a:p>
          <a:p>
            <a:pPr marL="457200" indent="-457200" algn="l" rtl="0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65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just" rtl="0"/>
            <a:r>
              <a:rPr lang="en-US" sz="3600" dirty="0">
                <a:solidFill>
                  <a:srgbClr val="C00000"/>
                </a:solidFill>
              </a:rPr>
              <a:t>Working set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How to allocate frames per processes?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Idea: inspect the process’s </a:t>
            </a:r>
            <a:r>
              <a:rPr lang="en-US" sz="2800" i="1" dirty="0">
                <a:solidFill>
                  <a:schemeClr val="tx1"/>
                </a:solidFill>
              </a:rPr>
              <a:t>working set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Namely, the # of pages it accessed during the last </a:t>
            </a:r>
            <a:r>
              <a:rPr lang="en-US" sz="2400" i="1" dirty="0">
                <a:solidFill>
                  <a:schemeClr val="tx1"/>
                </a:solidFill>
              </a:rPr>
              <a:t>T </a:t>
            </a:r>
            <a:r>
              <a:rPr lang="en-US" sz="2400" dirty="0">
                <a:solidFill>
                  <a:schemeClr val="tx1"/>
                </a:solidFill>
              </a:rPr>
              <a:t>cycles</a:t>
            </a:r>
          </a:p>
        </p:txBody>
      </p:sp>
    </p:spTree>
    <p:extLst>
      <p:ext uri="{BB962C8B-B14F-4D97-AF65-F5344CB8AC3E}">
        <p14:creationId xmlns:p14="http://schemas.microsoft.com/office/powerpoint/2010/main" val="275265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just" rtl="0"/>
            <a:r>
              <a:rPr lang="en-US" sz="3600" dirty="0">
                <a:solidFill>
                  <a:srgbClr val="C00000"/>
                </a:solidFill>
              </a:rPr>
              <a:t>Working set clock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 modified version of the </a:t>
            </a:r>
            <a:r>
              <a:rPr lang="en-US" sz="2800" dirty="0" err="1">
                <a:solidFill>
                  <a:schemeClr val="tx1"/>
                </a:solidFill>
              </a:rPr>
              <a:t>clk</a:t>
            </a:r>
            <a:r>
              <a:rPr lang="en-US" sz="2800" dirty="0">
                <a:solidFill>
                  <a:schemeClr val="tx1"/>
                </a:solidFill>
              </a:rPr>
              <a:t> alg’ 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Each frame has a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Reference bit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Field, containing the last time it was used, by the </a:t>
            </a:r>
            <a:r>
              <a:rPr lang="en-US" sz="2400" dirty="0" err="1">
                <a:solidFill>
                  <a:schemeClr val="tx1"/>
                </a:solidFill>
              </a:rPr>
              <a:t>proc’s</a:t>
            </a:r>
            <a:r>
              <a:rPr lang="en-US" sz="2400" dirty="0">
                <a:solidFill>
                  <a:schemeClr val="tx1"/>
                </a:solidFill>
              </a:rPr>
              <a:t> internal clk.</a:t>
            </a:r>
          </a:p>
          <a:p>
            <a:pPr lvl="1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page is removed if</a:t>
            </a:r>
          </a:p>
          <a:p>
            <a:pPr lvl="2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Its ref’ bit == 0, AND</a:t>
            </a:r>
          </a:p>
          <a:p>
            <a:pPr lvl="2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time elapsed since the last ref’ to the page is &gt; TAU</a:t>
            </a:r>
          </a:p>
          <a:p>
            <a:pPr lvl="3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TAU takes into account the </a:t>
            </a:r>
            <a:r>
              <a:rPr lang="en-US" dirty="0" err="1">
                <a:solidFill>
                  <a:schemeClr val="tx1"/>
                </a:solidFill>
              </a:rPr>
              <a:t>proc’s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virt</a:t>
            </a:r>
            <a:r>
              <a:rPr lang="en-US" dirty="0">
                <a:solidFill>
                  <a:schemeClr val="tx1"/>
                </a:solidFill>
              </a:rPr>
              <a:t>’ time</a:t>
            </a:r>
          </a:p>
        </p:txBody>
      </p:sp>
    </p:spTree>
    <p:extLst>
      <p:ext uri="{BB962C8B-B14F-4D97-AF65-F5344CB8AC3E}">
        <p14:creationId xmlns:p14="http://schemas.microsoft.com/office/powerpoint/2010/main" val="275265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08520" y="0"/>
            <a:ext cx="9252520" cy="985292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rtl="0"/>
            <a:r>
              <a:rPr lang="en-US" sz="3200" dirty="0">
                <a:solidFill>
                  <a:srgbClr val="C00000"/>
                </a:solidFill>
              </a:rPr>
              <a:t>The size does matter (…or not?)</a:t>
            </a:r>
            <a:br>
              <a:rPr lang="en-US" sz="3200" dirty="0">
                <a:solidFill>
                  <a:srgbClr val="C00000"/>
                </a:solidFill>
              </a:rPr>
            </a:br>
            <a:r>
              <a:rPr lang="en-US" sz="3200" dirty="0">
                <a:solidFill>
                  <a:srgbClr val="C00000"/>
                </a:solidFill>
              </a:rPr>
              <a:t>Question 5</a:t>
            </a:r>
            <a:endParaRPr lang="he-IL" sz="32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985292"/>
            <a:ext cx="8928992" cy="4752528"/>
          </a:xfrm>
        </p:spPr>
        <p:txBody>
          <a:bodyPr>
            <a:normAutofit lnSpcReduction="10000"/>
          </a:bodyPr>
          <a:lstStyle/>
          <a:p>
            <a:pPr marL="457200" indent="-457200" algn="r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distance vector</a:t>
            </a:r>
            <a:r>
              <a:rPr lang="he-IL" sz="2800" dirty="0">
                <a:solidFill>
                  <a:schemeClr val="tx1"/>
                </a:solidFill>
              </a:rPr>
              <a:t>: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he-IL" sz="2800" dirty="0">
                <a:solidFill>
                  <a:schemeClr val="tx1"/>
                </a:solidFill>
              </a:rPr>
              <a:t>המרחק של דף מ"ראש התור"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he-IL" sz="2800" dirty="0">
                <a:solidFill>
                  <a:schemeClr val="tx1"/>
                </a:solidFill>
              </a:rPr>
              <a:t>של הדפים בזיכרון על פי העדיפות </a:t>
            </a:r>
            <a:r>
              <a:rPr lang="he-IL" sz="2800" dirty="0" err="1">
                <a:solidFill>
                  <a:schemeClr val="tx1"/>
                </a:solidFill>
              </a:rPr>
              <a:t>באלג</a:t>
            </a:r>
            <a:r>
              <a:rPr lang="he-IL" sz="2800" dirty="0">
                <a:solidFill>
                  <a:schemeClr val="tx1"/>
                </a:solidFill>
              </a:rPr>
              <a:t>' </a:t>
            </a:r>
            <a:r>
              <a:rPr lang="he-IL" sz="2800" dirty="0" err="1">
                <a:solidFill>
                  <a:schemeClr val="tx1"/>
                </a:solidFill>
              </a:rPr>
              <a:t>מסויים</a:t>
            </a:r>
            <a:r>
              <a:rPr lang="he-IL" sz="2800" dirty="0">
                <a:solidFill>
                  <a:schemeClr val="tx1"/>
                </a:solidFill>
              </a:rPr>
              <a:t>. </a:t>
            </a:r>
          </a:p>
          <a:p>
            <a:pPr marL="914400" lvl="1" indent="-457200" algn="r">
              <a:buFont typeface="Arial" pitchFamily="34" charset="0"/>
              <a:buChar char="•"/>
            </a:pPr>
            <a:r>
              <a:rPr lang="he-IL" sz="2400" dirty="0">
                <a:solidFill>
                  <a:schemeClr val="tx1"/>
                </a:solidFill>
              </a:rPr>
              <a:t>כאשר מרחק זה גדול מגודל הזיכרון, יתרחש </a:t>
            </a:r>
            <a:r>
              <a:rPr lang="en-US" sz="2400" dirty="0">
                <a:solidFill>
                  <a:schemeClr val="tx1"/>
                </a:solidFill>
              </a:rPr>
              <a:t>Page fault</a:t>
            </a:r>
            <a:r>
              <a:rPr lang="he-IL" sz="2400" dirty="0">
                <a:solidFill>
                  <a:schemeClr val="tx1"/>
                </a:solidFill>
              </a:rPr>
              <a:t>.</a:t>
            </a:r>
          </a:p>
          <a:p>
            <a:pPr marL="914400" lvl="1" indent="-457200" algn="r">
              <a:buFont typeface="Arial" pitchFamily="34" charset="0"/>
              <a:buChar char="•"/>
            </a:pPr>
            <a:r>
              <a:rPr lang="he-IL" sz="2400" dirty="0">
                <a:solidFill>
                  <a:schemeClr val="tx1"/>
                </a:solidFill>
              </a:rPr>
              <a:t>מושג זה מסייע לבדוק עד כמה הגדלת הזיכרון תקטין את מס' ה-</a:t>
            </a:r>
            <a:r>
              <a:rPr lang="en-US" sz="2400" dirty="0">
                <a:solidFill>
                  <a:schemeClr val="tx1"/>
                </a:solidFill>
              </a:rPr>
              <a:t>page faults</a:t>
            </a:r>
            <a:r>
              <a:rPr lang="he-IL" sz="2400" dirty="0">
                <a:solidFill>
                  <a:schemeClr val="tx1"/>
                </a:solidFill>
              </a:rPr>
              <a:t>.</a:t>
            </a:r>
          </a:p>
          <a:p>
            <a:pPr marL="457200" indent="-457200" algn="r">
              <a:buFont typeface="Arial" pitchFamily="34" charset="0"/>
              <a:buChar char="•"/>
            </a:pPr>
            <a:r>
              <a:rPr lang="he-IL" sz="2800" dirty="0">
                <a:solidFill>
                  <a:schemeClr val="tx1"/>
                </a:solidFill>
              </a:rPr>
              <a:t>נתונה סדרת דרישות הדפים הבאה:</a:t>
            </a:r>
          </a:p>
          <a:p>
            <a:r>
              <a:rPr lang="he-IL" sz="2800" dirty="0">
                <a:solidFill>
                  <a:srgbClr val="C00000"/>
                </a:solidFill>
              </a:rPr>
              <a:t>1,2,3,4,2,1,5,6,2,1,2,3,7,6,3,2</a:t>
            </a:r>
          </a:p>
          <a:p>
            <a:pPr marL="457200" indent="-457200" algn="r">
              <a:buFont typeface="Arial" pitchFamily="34" charset="0"/>
              <a:buChar char="•"/>
            </a:pPr>
            <a:r>
              <a:rPr lang="he-IL" sz="2800" dirty="0">
                <a:solidFill>
                  <a:schemeClr val="tx1"/>
                </a:solidFill>
              </a:rPr>
              <a:t>משתמשים ב-</a:t>
            </a:r>
            <a:r>
              <a:rPr lang="en-US" sz="2800" dirty="0">
                <a:solidFill>
                  <a:schemeClr val="tx1"/>
                </a:solidFill>
              </a:rPr>
              <a:t>LRU</a:t>
            </a:r>
            <a:r>
              <a:rPr lang="he-IL" sz="2800" dirty="0">
                <a:solidFill>
                  <a:schemeClr val="tx1"/>
                </a:solidFill>
              </a:rPr>
              <a:t>. </a:t>
            </a:r>
          </a:p>
          <a:p>
            <a:pPr marL="914400" lvl="1" indent="-457200" algn="r">
              <a:buFont typeface="Arial" pitchFamily="34" charset="0"/>
              <a:buChar char="•"/>
            </a:pPr>
            <a:r>
              <a:rPr lang="he-IL" sz="2400" dirty="0">
                <a:solidFill>
                  <a:schemeClr val="tx1"/>
                </a:solidFill>
              </a:rPr>
              <a:t>כתוב את ה-</a:t>
            </a:r>
            <a:r>
              <a:rPr lang="en-US" sz="2400" dirty="0">
                <a:solidFill>
                  <a:schemeClr val="tx1"/>
                </a:solidFill>
              </a:rPr>
              <a:t>Distance String</a:t>
            </a:r>
            <a:r>
              <a:rPr lang="he-IL" sz="2400" dirty="0">
                <a:solidFill>
                  <a:schemeClr val="tx1"/>
                </a:solidFill>
              </a:rPr>
              <a:t> עבור הסדרה הנתונה. </a:t>
            </a:r>
          </a:p>
          <a:p>
            <a:pPr marL="914400" lvl="1" indent="-457200" algn="r">
              <a:buFont typeface="Arial" pitchFamily="34" charset="0"/>
              <a:buChar char="•"/>
            </a:pPr>
            <a:r>
              <a:rPr lang="he-IL" sz="2400" dirty="0">
                <a:solidFill>
                  <a:schemeClr val="tx1"/>
                </a:solidFill>
              </a:rPr>
              <a:t>כמה </a:t>
            </a:r>
            <a:r>
              <a:rPr lang="en-US" sz="2400" dirty="0">
                <a:solidFill>
                  <a:schemeClr val="tx1"/>
                </a:solidFill>
              </a:rPr>
              <a:t>Page Faults</a:t>
            </a:r>
            <a:r>
              <a:rPr lang="he-IL" sz="2400" dirty="0">
                <a:solidFill>
                  <a:schemeClr val="tx1"/>
                </a:solidFill>
              </a:rPr>
              <a:t> יהיו עבור זיכרון פיזי בן 4 דפים?</a:t>
            </a:r>
          </a:p>
          <a:p>
            <a:pPr marL="914400" lvl="1" indent="-457200" algn="r">
              <a:buFont typeface="Arial" pitchFamily="34" charset="0"/>
              <a:buChar char="•"/>
            </a:pPr>
            <a:r>
              <a:rPr lang="he-IL" sz="2400" dirty="0">
                <a:solidFill>
                  <a:schemeClr val="tx1"/>
                </a:solidFill>
              </a:rPr>
              <a:t>האם כדאי להגדיל את הזיכרון הפיזי ל-5 דפים במקרה זה?</a:t>
            </a:r>
          </a:p>
          <a:p>
            <a:pPr marL="457200" indent="-457200" algn="r">
              <a:buFont typeface="Arial" pitchFamily="34" charset="0"/>
              <a:buChar char="•"/>
            </a:pPr>
            <a:endParaRPr lang="he-IL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96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just" rtl="0"/>
            <a:r>
              <a:rPr lang="en-US" sz="3600" dirty="0">
                <a:solidFill>
                  <a:srgbClr val="C00000"/>
                </a:solidFill>
              </a:rPr>
              <a:t>Optimal algorithm 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/>
          </a:bodyPr>
          <a:lstStyle/>
          <a:p>
            <a:pPr marL="457200" indent="-457200" algn="l" rtl="0"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Furthest next use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But there’s a little problem…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So what is the usage of this alg’?</a:t>
            </a:r>
            <a:endParaRPr lang="en-US" sz="2400" dirty="0">
              <a:solidFill>
                <a:schemeClr val="tx1"/>
              </a:solidFill>
            </a:endParaRPr>
          </a:p>
          <a:p>
            <a:pPr marL="457200" indent="-457200" algn="l" rtl="0"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5362" name="Picture 2" descr="Psychics, Crystal Ball, Fortune Tell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1273324"/>
            <a:ext cx="2571751" cy="1714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8118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just" rtl="0"/>
            <a:r>
              <a:rPr lang="en-US" sz="3600" dirty="0">
                <a:solidFill>
                  <a:srgbClr val="C00000"/>
                </a:solidFill>
              </a:rPr>
              <a:t>Question 5 - solution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/>
          </a:bodyPr>
          <a:lstStyle/>
          <a:p>
            <a:pPr marL="457200" indent="-457200" algn="r">
              <a:buFont typeface="Arial" pitchFamily="34" charset="0"/>
              <a:buChar char="•"/>
            </a:pPr>
            <a:r>
              <a:rPr lang="he-IL" sz="2800" dirty="0">
                <a:solidFill>
                  <a:schemeClr val="tx1"/>
                </a:solidFill>
              </a:rPr>
              <a:t>עבור </a:t>
            </a:r>
            <a:r>
              <a:rPr lang="en-US" sz="2800" dirty="0">
                <a:solidFill>
                  <a:schemeClr val="tx1"/>
                </a:solidFill>
              </a:rPr>
              <a:t>LRU</a:t>
            </a:r>
            <a:r>
              <a:rPr lang="he-IL" sz="2800" dirty="0">
                <a:solidFill>
                  <a:schemeClr val="tx1"/>
                </a:solidFill>
              </a:rPr>
              <a:t> וזיכרון בגודל 4 דפים:</a:t>
            </a:r>
            <a:endParaRPr lang="en-US" sz="28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60103"/>
              </p:ext>
            </p:extLst>
          </p:nvPr>
        </p:nvGraphicFramePr>
        <p:xfrm>
          <a:off x="775236" y="1783807"/>
          <a:ext cx="7516812" cy="3809997"/>
        </p:xfrm>
        <a:graphic>
          <a:graphicData uri="http://schemas.openxmlformats.org/drawingml/2006/table">
            <a:tbl>
              <a:tblPr/>
              <a:tblGrid>
                <a:gridCol w="1177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2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52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528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528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4233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he-I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3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he-IL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he-I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3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he-IL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he-I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he-I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3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he-IL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he-I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he-I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he-I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3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he-IL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he-I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he-I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he-I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he-I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3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he-IL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he-I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he-I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he-I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he-I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he-I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he-I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he-I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33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he-IL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he-I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he-I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he-I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he-I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he-I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he-I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he-I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he-I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he-I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he-I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he-I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he-I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33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Page fault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he-I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he-I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he-I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he-I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he-I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he-I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he-I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33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distance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∞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47575"/>
              </p:ext>
            </p:extLst>
          </p:nvPr>
        </p:nvGraphicFramePr>
        <p:xfrm>
          <a:off x="1967448" y="1326604"/>
          <a:ext cx="6338352" cy="381000"/>
        </p:xfrm>
        <a:graphic>
          <a:graphicData uri="http://schemas.openxmlformats.org/drawingml/2006/table">
            <a:tbl>
              <a:tblPr/>
              <a:tblGrid>
                <a:gridCol w="396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1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1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1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1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1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614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61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614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614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614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614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614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614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614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="1" dirty="0">
                          <a:latin typeface="+mj-lt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="1" dirty="0">
                          <a:latin typeface="+mj-lt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="1" dirty="0">
                          <a:latin typeface="+mj-lt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="1" dirty="0">
                          <a:latin typeface="+mj-lt"/>
                          <a:ea typeface="Times New Roman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="1" dirty="0">
                          <a:latin typeface="+mj-lt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="1" dirty="0">
                          <a:latin typeface="+mj-lt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="1" dirty="0">
                          <a:latin typeface="+mj-lt"/>
                          <a:ea typeface="Times New Roman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="1" dirty="0">
                          <a:latin typeface="+mj-lt"/>
                          <a:ea typeface="Times New Roman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="1" dirty="0">
                          <a:latin typeface="+mj-lt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="1" dirty="0">
                          <a:latin typeface="+mj-lt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="1" dirty="0">
                          <a:latin typeface="+mj-lt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="1" dirty="0">
                          <a:latin typeface="+mj-lt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="1" dirty="0">
                          <a:latin typeface="+mj-lt"/>
                          <a:ea typeface="Times New Roman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="1" dirty="0">
                          <a:latin typeface="+mj-lt"/>
                          <a:ea typeface="Times New Roman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="1" dirty="0">
                          <a:latin typeface="+mj-lt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="1" dirty="0">
                          <a:latin typeface="+mj-lt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40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just" rtl="0"/>
            <a:r>
              <a:rPr lang="en-US" sz="3600" dirty="0">
                <a:solidFill>
                  <a:srgbClr val="C00000"/>
                </a:solidFill>
              </a:rPr>
              <a:t>Question 5 - solution (Cont’)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/>
          </a:bodyPr>
          <a:lstStyle/>
          <a:p>
            <a:pPr marL="457200" indent="-457200" algn="r">
              <a:buFont typeface="Arial" pitchFamily="34" charset="0"/>
              <a:buChar char="•"/>
            </a:pPr>
            <a:r>
              <a:rPr lang="he-IL" sz="2800" dirty="0">
                <a:solidFill>
                  <a:schemeClr val="tx1"/>
                </a:solidFill>
              </a:rPr>
              <a:t>עבור </a:t>
            </a:r>
            <a:r>
              <a:rPr lang="en-US" sz="2800" dirty="0">
                <a:solidFill>
                  <a:schemeClr val="tx1"/>
                </a:solidFill>
              </a:rPr>
              <a:t>LRU</a:t>
            </a:r>
            <a:r>
              <a:rPr lang="he-IL" sz="2800" dirty="0">
                <a:solidFill>
                  <a:schemeClr val="tx1"/>
                </a:solidFill>
              </a:rPr>
              <a:t> וזיכרון בגודל 4 דפים:</a:t>
            </a:r>
            <a:endParaRPr lang="en-US" sz="28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60103"/>
              </p:ext>
            </p:extLst>
          </p:nvPr>
        </p:nvGraphicFramePr>
        <p:xfrm>
          <a:off x="775236" y="1783807"/>
          <a:ext cx="7516812" cy="3809997"/>
        </p:xfrm>
        <a:graphic>
          <a:graphicData uri="http://schemas.openxmlformats.org/drawingml/2006/table">
            <a:tbl>
              <a:tblPr/>
              <a:tblGrid>
                <a:gridCol w="1177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2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52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528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528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4233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he-I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3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he-IL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he-I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3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he-IL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he-I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he-I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3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he-IL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he-I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he-I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he-I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3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he-IL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he-I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he-I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he-I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he-I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3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he-IL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he-I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he-I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he-I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he-I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he-I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he-I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he-I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33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he-IL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he-I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he-I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he-I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he-I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he-I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he-I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he-I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he-I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he-I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he-I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he-I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he-I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33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Page fault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p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p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p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p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he-I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he-I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p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p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he-I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he-I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he-I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p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p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p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he-I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he-I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33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distance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∞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∞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∞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∞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∞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∞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∞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47575"/>
              </p:ext>
            </p:extLst>
          </p:nvPr>
        </p:nvGraphicFramePr>
        <p:xfrm>
          <a:off x="1967448" y="1326604"/>
          <a:ext cx="6338352" cy="381000"/>
        </p:xfrm>
        <a:graphic>
          <a:graphicData uri="http://schemas.openxmlformats.org/drawingml/2006/table">
            <a:tbl>
              <a:tblPr/>
              <a:tblGrid>
                <a:gridCol w="396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1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1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1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1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1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614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61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614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614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614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614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614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614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614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="1" dirty="0">
                          <a:latin typeface="+mj-lt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="1" dirty="0">
                          <a:latin typeface="+mj-lt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="1" dirty="0">
                          <a:latin typeface="+mj-lt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="1" dirty="0">
                          <a:latin typeface="+mj-lt"/>
                          <a:ea typeface="Times New Roman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="1" dirty="0">
                          <a:latin typeface="+mj-lt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="1" dirty="0">
                          <a:latin typeface="+mj-lt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="1" dirty="0">
                          <a:latin typeface="+mj-lt"/>
                          <a:ea typeface="Times New Roman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="1" dirty="0">
                          <a:latin typeface="+mj-lt"/>
                          <a:ea typeface="Times New Roman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="1" dirty="0">
                          <a:latin typeface="+mj-lt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="1" dirty="0">
                          <a:latin typeface="+mj-lt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="1" dirty="0">
                          <a:latin typeface="+mj-lt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="1" dirty="0">
                          <a:latin typeface="+mj-lt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="1" dirty="0">
                          <a:latin typeface="+mj-lt"/>
                          <a:ea typeface="Times New Roman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="1" dirty="0">
                          <a:latin typeface="+mj-lt"/>
                          <a:ea typeface="Times New Roman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="1" dirty="0">
                          <a:latin typeface="+mj-lt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="1" dirty="0">
                          <a:latin typeface="+mj-lt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40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just" rtl="0"/>
            <a:r>
              <a:rPr lang="en-US" sz="3600" dirty="0">
                <a:solidFill>
                  <a:srgbClr val="C00000"/>
                </a:solidFill>
              </a:rPr>
              <a:t>Question 6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/>
          </a:bodyPr>
          <a:lstStyle/>
          <a:p>
            <a:pPr marL="457200" indent="-457200" algn="r">
              <a:buFont typeface="Arial" pitchFamily="34" charset="0"/>
              <a:buChar char="•"/>
            </a:pPr>
            <a:r>
              <a:rPr lang="he-IL" sz="2800" dirty="0">
                <a:solidFill>
                  <a:schemeClr val="tx1"/>
                </a:solidFill>
              </a:rPr>
              <a:t>הסבירו את הקשר בין </a:t>
            </a:r>
            <a:r>
              <a:rPr lang="en-US" sz="2800" dirty="0">
                <a:solidFill>
                  <a:schemeClr val="tx1"/>
                </a:solidFill>
              </a:rPr>
              <a:t>High Level Scheduling</a:t>
            </a:r>
            <a:r>
              <a:rPr lang="he-IL" sz="2800" dirty="0">
                <a:solidFill>
                  <a:schemeClr val="tx1"/>
                </a:solidFill>
              </a:rPr>
              <a:t> לבין הגרף הבא:</a:t>
            </a:r>
          </a:p>
        </p:txBody>
      </p:sp>
      <p:sp>
        <p:nvSpPr>
          <p:cNvPr id="5" name="AutoShape 5"/>
          <p:cNvSpPr>
            <a:spLocks noChangeAspect="1" noChangeArrowheads="1" noTextEdit="1"/>
          </p:cNvSpPr>
          <p:nvPr/>
        </p:nvSpPr>
        <p:spPr bwMode="auto">
          <a:xfrm>
            <a:off x="1110540" y="1849388"/>
            <a:ext cx="6897960" cy="3658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he-IL"/>
          </a:p>
        </p:txBody>
      </p:sp>
      <p:pic>
        <p:nvPicPr>
          <p:cNvPr id="6" name="Picture 4" descr="ch5p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849388"/>
            <a:ext cx="6376907" cy="321015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7" name="Text Box 3"/>
          <p:cNvSpPr txBox="1">
            <a:spLocks noChangeArrowheads="1"/>
          </p:cNvSpPr>
          <p:nvPr/>
        </p:nvSpPr>
        <p:spPr bwMode="auto">
          <a:xfrm rot="16230448">
            <a:off x="35516" y="3169845"/>
            <a:ext cx="2766223" cy="4287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 rtl="1"/>
            <a:r>
              <a:rPr lang="he-IL" sz="1200" dirty="0">
                <a:solidFill>
                  <a:srgbClr val="000000"/>
                </a:solidFill>
                <a:ea typeface="Times New Roman" pitchFamily="18" charset="0"/>
                <a:cs typeface="Miriam" pitchFamily="2" charset="-79"/>
              </a:rPr>
              <a:t>CPU </a:t>
            </a:r>
            <a:r>
              <a:rPr lang="he-IL" sz="1200" dirty="0" err="1">
                <a:solidFill>
                  <a:srgbClr val="000000"/>
                </a:solidFill>
                <a:ea typeface="Times New Roman" pitchFamily="18" charset="0"/>
                <a:cs typeface="Miriam" pitchFamily="2" charset="-79"/>
              </a:rPr>
              <a:t>utilization</a:t>
            </a:r>
            <a:endParaRPr lang="he-IL" dirty="0">
              <a:ea typeface="Times New Roman" pitchFamily="18" charset="0"/>
              <a:cs typeface="Miriam" pitchFamily="2" charset="-79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699792" y="5081853"/>
            <a:ext cx="3402233" cy="4260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 rtl="0"/>
            <a:r>
              <a:rPr lang="en-US" sz="1200" dirty="0">
                <a:solidFill>
                  <a:srgbClr val="000000"/>
                </a:solidFill>
                <a:ea typeface="Times New Roman" pitchFamily="18" charset="0"/>
                <a:cs typeface="Miriam" pitchFamily="2" charset="-79"/>
              </a:rPr>
              <a:t>D</a:t>
            </a:r>
            <a:r>
              <a:rPr lang="he-IL" sz="1200" dirty="0">
                <a:solidFill>
                  <a:srgbClr val="000000"/>
                </a:solidFill>
                <a:ea typeface="Times New Roman" pitchFamily="18" charset="0"/>
                <a:cs typeface="Miriam" pitchFamily="2" charset="-79"/>
              </a:rPr>
              <a:t>egree of </a:t>
            </a:r>
            <a:r>
              <a:rPr lang="en-US" sz="1200" dirty="0">
                <a:solidFill>
                  <a:srgbClr val="000000"/>
                </a:solidFill>
                <a:ea typeface="Times New Roman" pitchFamily="18" charset="0"/>
                <a:cs typeface="Miriam" pitchFamily="2" charset="-79"/>
              </a:rPr>
              <a:t>M</a:t>
            </a:r>
            <a:r>
              <a:rPr lang="he-IL" sz="1200" dirty="0">
                <a:solidFill>
                  <a:srgbClr val="000000"/>
                </a:solidFill>
                <a:ea typeface="Times New Roman" pitchFamily="18" charset="0"/>
                <a:cs typeface="Miriam" pitchFamily="2" charset="-79"/>
              </a:rPr>
              <a:t>ultiprogramming</a:t>
            </a:r>
            <a:endParaRPr lang="he-IL" dirty="0">
              <a:ea typeface="Times New Roman" pitchFamily="18" charset="0"/>
              <a:cs typeface="Miriam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508273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just" rtl="0"/>
            <a:r>
              <a:rPr lang="en-US" sz="3600" dirty="0">
                <a:solidFill>
                  <a:srgbClr val="C00000"/>
                </a:solidFill>
              </a:rPr>
              <a:t>Question 6 – Solution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/>
          </a:bodyPr>
          <a:lstStyle/>
          <a:p>
            <a:pPr marL="457200" indent="-457200" algn="r">
              <a:buFont typeface="Arial" pitchFamily="34" charset="0"/>
              <a:buChar char="•"/>
            </a:pPr>
            <a:r>
              <a:rPr lang="he-IL" sz="2800" dirty="0">
                <a:solidFill>
                  <a:schemeClr val="tx1"/>
                </a:solidFill>
              </a:rPr>
              <a:t>תפקידו של ה-</a:t>
            </a:r>
            <a:r>
              <a:rPr lang="en-US" sz="2800" dirty="0">
                <a:solidFill>
                  <a:schemeClr val="tx1"/>
                </a:solidFill>
              </a:rPr>
              <a:t>High Level Scheduler</a:t>
            </a:r>
            <a:r>
              <a:rPr lang="he-IL" sz="2800" dirty="0">
                <a:solidFill>
                  <a:schemeClr val="tx1"/>
                </a:solidFill>
              </a:rPr>
              <a:t> הוא לקבוע את מס' התהליכים בזיכרון.</a:t>
            </a:r>
          </a:p>
          <a:p>
            <a:pPr marL="457200" indent="-457200" algn="r">
              <a:buFont typeface="Arial" pitchFamily="34" charset="0"/>
              <a:buChar char="•"/>
            </a:pPr>
            <a:r>
              <a:rPr lang="he-IL" sz="2800" dirty="0">
                <a:solidFill>
                  <a:schemeClr val="tx1"/>
                </a:solidFill>
              </a:rPr>
              <a:t>כשה-</a:t>
            </a:r>
            <a:r>
              <a:rPr lang="en-US" sz="2800" dirty="0">
                <a:solidFill>
                  <a:schemeClr val="tx1"/>
                </a:solidFill>
              </a:rPr>
              <a:t>CPU Utilization</a:t>
            </a:r>
            <a:r>
              <a:rPr lang="he-IL" sz="2800" dirty="0">
                <a:solidFill>
                  <a:schemeClr val="tx1"/>
                </a:solidFill>
              </a:rPr>
              <a:t> נמוך, ה-</a:t>
            </a:r>
            <a:r>
              <a:rPr lang="en-US" sz="2800" dirty="0">
                <a:solidFill>
                  <a:schemeClr val="tx1"/>
                </a:solidFill>
              </a:rPr>
              <a:t>Scheduler</a:t>
            </a:r>
            <a:r>
              <a:rPr lang="he-IL" sz="2800" dirty="0">
                <a:solidFill>
                  <a:schemeClr val="tx1"/>
                </a:solidFill>
              </a:rPr>
              <a:t> צריך לקבוע האם הסיבה לירידה ביעילות היא:</a:t>
            </a:r>
          </a:p>
          <a:p>
            <a:pPr marL="914400" lvl="1" indent="-457200" algn="r">
              <a:buFont typeface="Arial" pitchFamily="34" charset="0"/>
              <a:buChar char="•"/>
            </a:pPr>
            <a:r>
              <a:rPr lang="he-IL" sz="2400" dirty="0">
                <a:solidFill>
                  <a:schemeClr val="tx1"/>
                </a:solidFill>
              </a:rPr>
              <a:t>מיעוט תהליכים בזיכרון (כמו בחלק שמאל של העקומה) ורצוי שיוסיף תהליך לקבוצת התהליכים בזיכרון.</a:t>
            </a:r>
          </a:p>
          <a:p>
            <a:pPr marL="914400" lvl="1" indent="-457200" algn="r">
              <a:buFont typeface="Arial" pitchFamily="34" charset="0"/>
              <a:buChar char="•"/>
            </a:pPr>
            <a:r>
              <a:rPr lang="he-IL" sz="2400" dirty="0">
                <a:solidFill>
                  <a:schemeClr val="tx1"/>
                </a:solidFill>
              </a:rPr>
              <a:t>יש </a:t>
            </a:r>
            <a:r>
              <a:rPr lang="en-US" sz="2400" dirty="0">
                <a:solidFill>
                  <a:schemeClr val="tx1"/>
                </a:solidFill>
              </a:rPr>
              <a:t>thrashing</a:t>
            </a:r>
            <a:r>
              <a:rPr lang="he-IL" sz="2400" dirty="0">
                <a:solidFill>
                  <a:schemeClr val="tx1"/>
                </a:solidFill>
              </a:rPr>
              <a:t> (כמו בצד ימין של העקומה), ועליו להסיר תהליך מקבוצת התהליכים בזיכרון.</a:t>
            </a:r>
          </a:p>
        </p:txBody>
      </p:sp>
    </p:spTree>
    <p:extLst>
      <p:ext uri="{BB962C8B-B14F-4D97-AF65-F5344CB8AC3E}">
        <p14:creationId xmlns:p14="http://schemas.microsoft.com/office/powerpoint/2010/main" val="2835372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just" rtl="0"/>
            <a:r>
              <a:rPr lang="en-US" sz="3600" dirty="0">
                <a:solidFill>
                  <a:srgbClr val="C00000"/>
                </a:solidFill>
              </a:rPr>
              <a:t>FIFO: Question 1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2425452"/>
            <a:ext cx="8928992" cy="3240360"/>
          </a:xfrm>
        </p:spPr>
        <p:txBody>
          <a:bodyPr>
            <a:normAutofit fontScale="85000" lnSpcReduction="20000"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Evict the oldest page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Problem</a:t>
            </a:r>
            <a:r>
              <a:rPr lang="en-US" sz="2800" dirty="0">
                <a:solidFill>
                  <a:schemeClr val="tx1"/>
                </a:solidFill>
              </a:rPr>
              <a:t>: implementation cost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800" b="1" dirty="0">
                <a:solidFill>
                  <a:srgbClr val="00FF00"/>
                </a:solidFill>
              </a:rPr>
              <a:t>Solutions</a:t>
            </a:r>
            <a:r>
              <a:rPr lang="en-US" sz="2800" dirty="0">
                <a:solidFill>
                  <a:schemeClr val="tx1"/>
                </a:solidFill>
              </a:rPr>
              <a:t>: 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Increase the time granularity 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Use smart implementation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Problem</a:t>
            </a:r>
            <a:r>
              <a:rPr lang="en-US" sz="2800" dirty="0">
                <a:solidFill>
                  <a:schemeClr val="tx1"/>
                </a:solidFill>
              </a:rPr>
              <a:t>: consider the series </a:t>
            </a:r>
            <a:r>
              <a:rPr lang="en-US" sz="2800" i="1" dirty="0">
                <a:solidFill>
                  <a:schemeClr val="tx1"/>
                </a:solidFill>
              </a:rPr>
              <a:t>a, b, c, a, a, a, d </a:t>
            </a:r>
            <a:r>
              <a:rPr lang="en-US" sz="2800" dirty="0">
                <a:solidFill>
                  <a:schemeClr val="tx1"/>
                </a:solidFill>
              </a:rPr>
              <a:t>with 3-pages </a:t>
            </a:r>
            <a:r>
              <a:rPr lang="en-US" sz="2800" dirty="0" err="1">
                <a:solidFill>
                  <a:schemeClr val="tx1"/>
                </a:solidFill>
              </a:rPr>
              <a:t>mem</a:t>
            </a:r>
            <a:r>
              <a:rPr lang="en-US" sz="2800" dirty="0">
                <a:solidFill>
                  <a:schemeClr val="tx1"/>
                </a:solidFill>
              </a:rPr>
              <a:t>. </a:t>
            </a:r>
            <a:r>
              <a:rPr lang="en-US" sz="2400" dirty="0">
                <a:solidFill>
                  <a:schemeClr val="tx1"/>
                </a:solidFill>
              </a:rPr>
              <a:t>Which page will be evicted for </a:t>
            </a:r>
            <a:r>
              <a:rPr lang="en-US" sz="2400" i="1" dirty="0">
                <a:solidFill>
                  <a:schemeClr val="tx1"/>
                </a:solidFill>
              </a:rPr>
              <a:t>d</a:t>
            </a:r>
            <a:r>
              <a:rPr lang="en-US" sz="2400" dirty="0">
                <a:solidFill>
                  <a:schemeClr val="tx1"/>
                </a:solidFill>
              </a:rPr>
              <a:t>?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We may remove a page that is constantly in use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800" b="1" dirty="0">
                <a:solidFill>
                  <a:srgbClr val="00FF00"/>
                </a:solidFill>
              </a:rPr>
              <a:t>Solution</a:t>
            </a:r>
            <a:r>
              <a:rPr lang="en-US" sz="2800" dirty="0">
                <a:solidFill>
                  <a:schemeClr val="tx1"/>
                </a:solidFill>
              </a:rPr>
              <a:t>: FIFO 2</a:t>
            </a:r>
            <a:r>
              <a:rPr lang="en-US" sz="2800" baseline="30000" dirty="0">
                <a:solidFill>
                  <a:schemeClr val="tx1"/>
                </a:solidFill>
              </a:rPr>
              <a:t>nd</a:t>
            </a:r>
            <a:r>
              <a:rPr lang="en-US" sz="2800" dirty="0">
                <a:solidFill>
                  <a:schemeClr val="tx1"/>
                </a:solidFill>
              </a:rPr>
              <a:t> chance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72706" name="Picture 2" descr="Lechner, Sculpture, Arts, Queue, Dancing, People"/>
          <p:cNvPicPr>
            <a:picLocks noChangeAspect="1" noChangeArrowheads="1"/>
          </p:cNvPicPr>
          <p:nvPr/>
        </p:nvPicPr>
        <p:blipFill>
          <a:blip r:embed="rId3" cstate="print"/>
          <a:srcRect t="24921" b="28690"/>
          <a:stretch>
            <a:fillRect/>
          </a:stretch>
        </p:blipFill>
        <p:spPr bwMode="auto">
          <a:xfrm>
            <a:off x="1691680" y="743868"/>
            <a:ext cx="4760258" cy="16561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7960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just" rtl="0"/>
            <a:r>
              <a:rPr lang="en-US" sz="3600" dirty="0">
                <a:solidFill>
                  <a:srgbClr val="C00000"/>
                </a:solidFill>
              </a:rPr>
              <a:t>FIFO 2</a:t>
            </a:r>
            <a:r>
              <a:rPr lang="en-US" sz="3600" baseline="30000" dirty="0">
                <a:solidFill>
                  <a:srgbClr val="C00000"/>
                </a:solidFill>
              </a:rPr>
              <a:t>nd</a:t>
            </a:r>
            <a:r>
              <a:rPr lang="en-US" sz="3600" dirty="0">
                <a:solidFill>
                  <a:srgbClr val="C00000"/>
                </a:solidFill>
              </a:rPr>
              <a:t>-chance: Question 1 (cont’)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Add a reference bit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When a “swap out” is needed: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Go over the pages from the oldest to newest </a:t>
            </a:r>
          </a:p>
          <a:p>
            <a:pPr marL="1371600" lvl="2" indent="-457200" algn="l" rtl="0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if the page’s reference bit is </a:t>
            </a:r>
            <a:r>
              <a:rPr lang="en-US" sz="2000" dirty="0">
                <a:solidFill>
                  <a:srgbClr val="C00000"/>
                </a:solidFill>
              </a:rPr>
              <a:t>on</a:t>
            </a:r>
            <a:r>
              <a:rPr lang="en-US" sz="2000" dirty="0">
                <a:solidFill>
                  <a:schemeClr val="tx1"/>
                </a:solidFill>
              </a:rPr>
              <a:t>, clear it</a:t>
            </a:r>
          </a:p>
          <a:p>
            <a:pPr marL="1371600" lvl="2" indent="-457200" algn="l" rtl="0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otherwise, remove the page.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Consider again the series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a, b, c, a, a, a, d</a:t>
            </a:r>
            <a:r>
              <a:rPr lang="en-US" sz="2800" dirty="0">
                <a:solidFill>
                  <a:schemeClr val="tx1"/>
                </a:solidFill>
              </a:rPr>
              <a:t>. Which page will be evicted for </a:t>
            </a:r>
            <a:r>
              <a:rPr lang="en-US" sz="2800" i="1" dirty="0">
                <a:solidFill>
                  <a:schemeClr val="tx1"/>
                </a:solidFill>
              </a:rPr>
              <a:t>d </a:t>
            </a:r>
            <a:r>
              <a:rPr lang="en-US" sz="2800" dirty="0">
                <a:solidFill>
                  <a:schemeClr val="tx1"/>
                </a:solidFill>
              </a:rPr>
              <a:t>now?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Which page will be evicted for </a:t>
            </a:r>
            <a:r>
              <a:rPr lang="en-US" sz="2800" i="1" dirty="0">
                <a:solidFill>
                  <a:schemeClr val="tx1"/>
                </a:solidFill>
              </a:rPr>
              <a:t>d </a:t>
            </a:r>
            <a:r>
              <a:rPr lang="en-US" sz="2800" dirty="0">
                <a:solidFill>
                  <a:schemeClr val="tx1"/>
                </a:solidFill>
              </a:rPr>
              <a:t>in the series </a:t>
            </a:r>
          </a:p>
          <a:p>
            <a:pPr marL="457200" indent="-457200" algn="l" rtl="0"/>
            <a:r>
              <a:rPr lang="en-US" sz="2800" b="1" dirty="0">
                <a:solidFill>
                  <a:schemeClr val="tx1"/>
                </a:solidFill>
              </a:rPr>
              <a:t>	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a, b, a, a, a, b, a, a, c, a, c, a, a, a, a, d?</a:t>
            </a:r>
          </a:p>
          <a:p>
            <a:pPr marL="457200" indent="-457200" algn="l" rtl="0"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457200" indent="-457200" algn="l" rtl="0"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60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just" rtl="0"/>
            <a:r>
              <a:rPr lang="en-US" sz="4000" dirty="0">
                <a:solidFill>
                  <a:srgbClr val="C00000"/>
                </a:solidFill>
              </a:rPr>
              <a:t>The clock algorithm</a:t>
            </a:r>
            <a:endParaRPr lang="he-IL" sz="40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Used for implementing both FIFO / FIFO 2</a:t>
            </a:r>
            <a:r>
              <a:rPr lang="en-US" sz="2800" baseline="30000" dirty="0">
                <a:solidFill>
                  <a:schemeClr val="tx1"/>
                </a:solidFill>
              </a:rPr>
              <a:t>nd</a:t>
            </a:r>
            <a:r>
              <a:rPr lang="en-US" sz="2800" dirty="0">
                <a:solidFill>
                  <a:schemeClr val="tx1"/>
                </a:solidFill>
              </a:rPr>
              <a:t>-Chance</a:t>
            </a:r>
          </a:p>
        </p:txBody>
      </p:sp>
      <p:pic>
        <p:nvPicPr>
          <p:cNvPr id="4" name="Picture 3" descr="4-17"/>
          <p:cNvPicPr>
            <a:picLocks noChangeAspect="1" noChangeArrowheads="1"/>
          </p:cNvPicPr>
          <p:nvPr/>
        </p:nvPicPr>
        <p:blipFill rotWithShape="1">
          <a:blip r:embed="rId3" cstate="print"/>
          <a:srcRect r="46144"/>
          <a:stretch/>
        </p:blipFill>
        <p:spPr bwMode="auto">
          <a:xfrm>
            <a:off x="683567" y="1417538"/>
            <a:ext cx="4184267" cy="3888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14933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just" rtl="0"/>
            <a:r>
              <a:rPr lang="en-US" sz="3600" dirty="0">
                <a:solidFill>
                  <a:srgbClr val="C00000"/>
                </a:solidFill>
              </a:rPr>
              <a:t>Least Recently Used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sz="2800" b="1" dirty="0">
                <a:solidFill>
                  <a:srgbClr val="00FF00"/>
                </a:solidFill>
              </a:rPr>
              <a:t>Seems promising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Is it?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653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l" rtl="0"/>
            <a:r>
              <a:rPr lang="en-US" sz="3600" dirty="0">
                <a:solidFill>
                  <a:srgbClr val="C00000"/>
                </a:solidFill>
              </a:rPr>
              <a:t>Question 2: Least Recently Used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697260"/>
            <a:ext cx="8928992" cy="4896544"/>
          </a:xfrm>
        </p:spPr>
        <p:txBody>
          <a:bodyPr>
            <a:normAutofit fontScale="70000" lnSpcReduction="20000"/>
          </a:bodyPr>
          <a:lstStyle/>
          <a:p>
            <a:pPr rtl="0"/>
            <a:r>
              <a:rPr lang="en-US" sz="2800" dirty="0">
                <a:solidFill>
                  <a:schemeClr val="tx1"/>
                </a:solidFill>
              </a:rPr>
              <a:t>Program A				Program B</a:t>
            </a:r>
          </a:p>
          <a:p>
            <a:pPr rtl="0"/>
            <a:endParaRPr lang="en-US" sz="2800" dirty="0">
              <a:solidFill>
                <a:schemeClr val="tx1"/>
              </a:solidFill>
            </a:endParaRPr>
          </a:p>
          <a:p>
            <a:pPr rtl="0"/>
            <a:endParaRPr lang="en-US" sz="2800" dirty="0">
              <a:solidFill>
                <a:schemeClr val="tx1"/>
              </a:solidFill>
            </a:endParaRPr>
          </a:p>
          <a:p>
            <a:pPr rtl="0"/>
            <a:endParaRPr lang="en-US" sz="2800" dirty="0">
              <a:solidFill>
                <a:schemeClr val="tx1"/>
              </a:solidFill>
            </a:endParaRPr>
          </a:p>
          <a:p>
            <a:pPr rtl="0"/>
            <a:endParaRPr lang="en-US" sz="2800" dirty="0">
              <a:solidFill>
                <a:schemeClr val="tx1"/>
              </a:solidFill>
            </a:endParaRPr>
          </a:p>
          <a:p>
            <a:pPr rtl="0"/>
            <a:endParaRPr lang="en-US" sz="2800" dirty="0">
              <a:solidFill>
                <a:schemeClr val="tx1"/>
              </a:solidFill>
            </a:endParaRPr>
          </a:p>
          <a:p>
            <a:pPr marL="457200" indent="-457200" algn="l" rtl="0"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 is stored consecutively: a[0][0], a[0][1] 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The size of each entry: one word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Page size = 200 words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The program’s code is in page 0. a[0][0] is in the beginning of page 1.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Physical memory size: 3 frames. 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Page replacement algorithm: LRU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How many page faults will occur during </a:t>
            </a:r>
            <a:r>
              <a:rPr lang="en-US" sz="2800">
                <a:solidFill>
                  <a:schemeClr val="tx1"/>
                </a:solidFill>
              </a:rPr>
              <a:t>the run? </a:t>
            </a:r>
            <a:endParaRPr lang="en-US" sz="2800" dirty="0">
              <a:solidFill>
                <a:schemeClr val="tx1"/>
              </a:solidFill>
            </a:endParaRP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How many of them are </a:t>
            </a:r>
            <a:r>
              <a:rPr lang="en-US" sz="2400" i="1" dirty="0">
                <a:solidFill>
                  <a:schemeClr val="tx1"/>
                </a:solidFill>
              </a:rPr>
              <a:t>compulsory </a:t>
            </a:r>
            <a:r>
              <a:rPr lang="en-US" sz="2400" dirty="0">
                <a:solidFill>
                  <a:schemeClr val="tx1"/>
                </a:solidFill>
              </a:rPr>
              <a:t>misses?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8625" y="1085750"/>
            <a:ext cx="3971925" cy="1411710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vert="horz" lIns="91440" tIns="45720" rIns="91440" bIns="45720" rtlCol="1">
            <a:noAutofit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rtl="0" fontAlgn="base">
              <a:spcAft>
                <a:spcPct val="0"/>
              </a:spcAft>
            </a:pPr>
            <a:r>
              <a:rPr lang="nn-NO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nn-NO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i, j, a[100][100];</a:t>
            </a:r>
          </a:p>
          <a:p>
            <a:pPr marL="342900" indent="-342900" algn="l" rtl="0" fontAlgn="base">
              <a:spcAft>
                <a:spcPct val="0"/>
              </a:spcAft>
            </a:pPr>
            <a:r>
              <a:rPr lang="nn-NO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342900" indent="-342900" algn="l" rtl="0" fontAlgn="base">
              <a:spcAft>
                <a:spcPct val="0"/>
              </a:spcAft>
            </a:pPr>
            <a:r>
              <a:rPr lang="nn-NO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 (i=0; i&lt;100; i++)</a:t>
            </a:r>
          </a:p>
          <a:p>
            <a:pPr marL="342900" indent="-342900" algn="l" rtl="0" fontAlgn="base">
              <a:spcAft>
                <a:spcPct val="0"/>
              </a:spcAft>
            </a:pPr>
            <a:r>
              <a:rPr lang="nn-NO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for (j = 0; j &lt; 100; j++)</a:t>
            </a:r>
          </a:p>
          <a:p>
            <a:pPr marL="342900" indent="-342900" algn="l" rtl="0" fontAlgn="base">
              <a:spcAft>
                <a:spcPct val="0"/>
              </a:spcAft>
            </a:pPr>
            <a:r>
              <a:rPr lang="nn-NO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a[i][j] = 0;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14875" y="1085750"/>
            <a:ext cx="3971925" cy="1411710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l" rt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i, j, a[100][100];</a:t>
            </a:r>
          </a:p>
          <a:p>
            <a:pPr marL="342900" indent="-342900" algn="l" rt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342900" indent="-342900" algn="l" rt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for (j = 0; j &lt; 100; j++)</a:t>
            </a:r>
          </a:p>
          <a:p>
            <a:pPr marL="342900" indent="-342900" algn="l" rt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for (i = 0; i &lt; 100; i++)</a:t>
            </a:r>
          </a:p>
          <a:p>
            <a:pPr marL="342900" indent="-342900" algn="l" rt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	a[i][j] = 0;</a:t>
            </a:r>
          </a:p>
        </p:txBody>
      </p:sp>
    </p:spTree>
    <p:extLst>
      <p:ext uri="{BB962C8B-B14F-4D97-AF65-F5344CB8AC3E}">
        <p14:creationId xmlns:p14="http://schemas.microsoft.com/office/powerpoint/2010/main" val="2418511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just" rtl="0"/>
            <a:r>
              <a:rPr lang="en-US" sz="3600" dirty="0">
                <a:solidFill>
                  <a:srgbClr val="C00000"/>
                </a:solidFill>
              </a:rPr>
              <a:t>Question 2 – Solution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8304" y="841276"/>
            <a:ext cx="8928992" cy="4752528"/>
          </a:xfrm>
        </p:spPr>
        <p:txBody>
          <a:bodyPr>
            <a:normAutofit lnSpcReduction="10000"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rgbClr val="C00000"/>
                </a:solidFill>
              </a:rPr>
              <a:t>a</a:t>
            </a:r>
            <a:r>
              <a:rPr lang="en-US" sz="2800" dirty="0">
                <a:solidFill>
                  <a:schemeClr val="tx1"/>
                </a:solidFill>
              </a:rPr>
              <a:t> is stored in 50 different virtual pages.</a:t>
            </a:r>
          </a:p>
          <a:p>
            <a:pPr marL="457200" indent="-457200" algn="l" rtl="0"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rgbClr val="C00000"/>
                </a:solidFill>
              </a:rPr>
              <a:t>Program A:</a:t>
            </a:r>
          </a:p>
          <a:p>
            <a:pPr lvl="1" algn="l" rtl="0"/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dirty="0">
                <a:solidFill>
                  <a:schemeClr val="tx1"/>
                </a:solidFill>
              </a:rPr>
              <a:t>reference string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dirty="0">
                <a:solidFill>
                  <a:srgbClr val="0070C0"/>
                </a:solidFill>
              </a:rPr>
              <a:t>0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  <a:r>
              <a:rPr lang="en-US" sz="2400" u="sng" dirty="0">
                <a:solidFill>
                  <a:schemeClr val="tx1"/>
                </a:solidFill>
              </a:rPr>
              <a:t>1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  <a:r>
              <a:rPr lang="en-US" sz="2400" dirty="0">
                <a:solidFill>
                  <a:srgbClr val="0070C0"/>
                </a:solidFill>
              </a:rPr>
              <a:t>0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  <a:r>
              <a:rPr lang="en-US" sz="2400" u="sng" dirty="0">
                <a:solidFill>
                  <a:schemeClr val="tx1"/>
                </a:solidFill>
              </a:rPr>
              <a:t>2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  <a:r>
              <a:rPr lang="en-US" sz="2400" dirty="0">
                <a:solidFill>
                  <a:srgbClr val="0070C0"/>
                </a:solidFill>
              </a:rPr>
              <a:t>0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  <a:r>
              <a:rPr lang="en-US" sz="2400" u="sng" dirty="0">
                <a:solidFill>
                  <a:schemeClr val="tx1"/>
                </a:solidFill>
              </a:rPr>
              <a:t>3</a:t>
            </a:r>
            <a:r>
              <a:rPr lang="en-US" sz="2400" dirty="0">
                <a:solidFill>
                  <a:schemeClr val="tx1"/>
                </a:solidFill>
              </a:rPr>
              <a:t>...</a:t>
            </a:r>
            <a:r>
              <a:rPr lang="en-US" sz="2400" u="sng" dirty="0">
                <a:solidFill>
                  <a:schemeClr val="tx1"/>
                </a:solidFill>
              </a:rPr>
              <a:t>50</a:t>
            </a:r>
            <a:r>
              <a:rPr lang="en-US" sz="2400" dirty="0">
                <a:solidFill>
                  <a:schemeClr val="tx1"/>
                </a:solidFill>
              </a:rPr>
              <a:t> (</a:t>
            </a:r>
            <a:r>
              <a:rPr lang="en-US" sz="2400" dirty="0">
                <a:solidFill>
                  <a:srgbClr val="0070C0"/>
                </a:solidFill>
              </a:rPr>
              <a:t>0</a:t>
            </a:r>
            <a:r>
              <a:rPr lang="en-US" sz="2400" dirty="0">
                <a:solidFill>
                  <a:schemeClr val="tx1"/>
                </a:solidFill>
              </a:rPr>
              <a:t> contains program code)</a:t>
            </a:r>
          </a:p>
          <a:p>
            <a:pPr lvl="1" algn="l" rtl="0"/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>
                <a:solidFill>
                  <a:schemeClr val="tx1"/>
                </a:solidFill>
              </a:rPr>
              <a:t>50 page faults.</a:t>
            </a:r>
          </a:p>
          <a:p>
            <a:pPr marL="457200" indent="-457200" algn="l" rtl="0"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rgbClr val="C00000"/>
                </a:solidFill>
              </a:rPr>
              <a:t>Program B:</a:t>
            </a:r>
          </a:p>
          <a:p>
            <a:pPr lvl="1" algn="l" rtl="0"/>
            <a:r>
              <a:rPr lang="en-US" sz="2400" dirty="0">
                <a:solidFill>
                  <a:schemeClr val="tx1"/>
                </a:solidFill>
              </a:rPr>
              <a:t>The reference string: </a:t>
            </a:r>
            <a:r>
              <a:rPr lang="en-US" sz="2400" dirty="0">
                <a:solidFill>
                  <a:srgbClr val="0070C0"/>
                </a:solidFill>
              </a:rPr>
              <a:t>0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  <a:r>
              <a:rPr lang="en-US" sz="2400" u="sng" dirty="0">
                <a:solidFill>
                  <a:schemeClr val="tx1"/>
                </a:solidFill>
              </a:rPr>
              <a:t>1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  <a:r>
              <a:rPr lang="en-US" sz="2400" dirty="0">
                <a:solidFill>
                  <a:srgbClr val="0070C0"/>
                </a:solidFill>
              </a:rPr>
              <a:t>0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  <a:r>
              <a:rPr lang="en-US" sz="2400" u="sng" dirty="0">
                <a:solidFill>
                  <a:schemeClr val="tx1"/>
                </a:solidFill>
              </a:rPr>
              <a:t>2</a:t>
            </a:r>
            <a:r>
              <a:rPr lang="en-US" sz="2400" dirty="0">
                <a:solidFill>
                  <a:schemeClr val="tx1"/>
                </a:solidFill>
              </a:rPr>
              <a:t>,0,</a:t>
            </a:r>
            <a:r>
              <a:rPr lang="en-US" sz="2400" u="sng" dirty="0">
                <a:solidFill>
                  <a:schemeClr val="tx1"/>
                </a:solidFill>
              </a:rPr>
              <a:t>3</a:t>
            </a:r>
            <a:r>
              <a:rPr lang="en-US" sz="2400" dirty="0">
                <a:solidFill>
                  <a:schemeClr val="tx1"/>
                </a:solidFill>
              </a:rPr>
              <a:t>,...,</a:t>
            </a:r>
            <a:r>
              <a:rPr lang="en-US" sz="2400" dirty="0">
                <a:solidFill>
                  <a:srgbClr val="0070C0"/>
                </a:solidFill>
              </a:rPr>
              <a:t>0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  <a:r>
              <a:rPr lang="en-US" sz="2400" u="sng" dirty="0">
                <a:solidFill>
                  <a:schemeClr val="tx1"/>
                </a:solidFill>
              </a:rPr>
              <a:t>50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  <a:r>
              <a:rPr lang="en-US" sz="2400" dirty="0">
                <a:solidFill>
                  <a:srgbClr val="0070C0"/>
                </a:solidFill>
              </a:rPr>
              <a:t>0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  <a:r>
              <a:rPr lang="en-US" sz="2400" u="sng" dirty="0">
                <a:solidFill>
                  <a:schemeClr val="tx1"/>
                </a:solidFill>
              </a:rPr>
              <a:t>1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  <a:r>
              <a:rPr lang="en-US" sz="2400" dirty="0">
                <a:solidFill>
                  <a:srgbClr val="0070C0"/>
                </a:solidFill>
              </a:rPr>
              <a:t>0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  <a:r>
              <a:rPr lang="en-US" sz="2400" u="sng" dirty="0">
                <a:solidFill>
                  <a:schemeClr val="tx1"/>
                </a:solidFill>
              </a:rPr>
              <a:t>2</a:t>
            </a:r>
            <a:r>
              <a:rPr lang="en-US" sz="2400" dirty="0">
                <a:solidFill>
                  <a:schemeClr val="tx1"/>
                </a:solidFill>
              </a:rPr>
              <a:t>,...,</a:t>
            </a:r>
            <a:r>
              <a:rPr lang="en-US" sz="2400" dirty="0">
                <a:solidFill>
                  <a:srgbClr val="0070C0"/>
                </a:solidFill>
              </a:rPr>
              <a:t>0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  <a:r>
              <a:rPr lang="en-US" sz="2400" u="sng" dirty="0">
                <a:solidFill>
                  <a:schemeClr val="tx1"/>
                </a:solidFill>
              </a:rPr>
              <a:t>50</a:t>
            </a:r>
            <a:r>
              <a:rPr lang="en-US" sz="2400" dirty="0">
                <a:solidFill>
                  <a:schemeClr val="tx1"/>
                </a:solidFill>
              </a:rPr>
              <a:t>,…</a:t>
            </a:r>
          </a:p>
          <a:p>
            <a:pPr lvl="1" algn="l" rtl="0"/>
            <a:endParaRPr lang="en-US" sz="2400" dirty="0">
              <a:solidFill>
                <a:schemeClr val="tx1"/>
              </a:solidFill>
            </a:endParaRPr>
          </a:p>
          <a:p>
            <a:pPr lvl="1" algn="l" rtl="0"/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>
                <a:solidFill>
                  <a:schemeClr val="tx1"/>
                </a:solidFill>
              </a:rPr>
              <a:t> 100*50=5000 page faults. </a:t>
            </a:r>
          </a:p>
          <a:p>
            <a:pPr marL="457200" indent="-457200" algn="l" rtl="0">
              <a:buFont typeface="Arial" pitchFamily="34" charset="0"/>
              <a:buChar char="•"/>
            </a:pPr>
            <a:endParaRPr 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77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just" rtl="0"/>
            <a:r>
              <a:rPr lang="en-US" sz="3600">
                <a:solidFill>
                  <a:srgbClr val="C00000"/>
                </a:solidFill>
              </a:rPr>
              <a:t>Question 3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Consider the following reference string:</a:t>
            </a:r>
          </a:p>
          <a:p>
            <a:pPr rtl="0"/>
            <a:r>
              <a:rPr lang="en-US" sz="2800" dirty="0">
                <a:solidFill>
                  <a:srgbClr val="C00000"/>
                </a:solidFill>
              </a:rPr>
              <a:t>7   0   1   2   0   3   0   4   2   3   0   3   2   1   2   0   1   7   0   1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Memory’s size: </a:t>
            </a:r>
            <a:r>
              <a:rPr lang="en-US" sz="2800" b="1" dirty="0">
                <a:solidFill>
                  <a:schemeClr val="tx1"/>
                </a:solidFill>
              </a:rPr>
              <a:t>3 frames</a:t>
            </a:r>
            <a:endParaRPr lang="en-US" sz="2800" dirty="0">
              <a:solidFill>
                <a:schemeClr val="tx1"/>
              </a:solidFill>
            </a:endParaRP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How many page faults would occur for: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FIFO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LRU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Optimal (without prefetching)</a:t>
            </a:r>
          </a:p>
          <a:p>
            <a:pPr marL="457200" indent="-457200" algn="l" rtl="0"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Note: all frames are initially empty</a:t>
            </a:r>
          </a:p>
        </p:txBody>
      </p:sp>
    </p:spTree>
    <p:extLst>
      <p:ext uri="{BB962C8B-B14F-4D97-AF65-F5344CB8AC3E}">
        <p14:creationId xmlns:p14="http://schemas.microsoft.com/office/powerpoint/2010/main" val="1428495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</TotalTime>
  <Words>1751</Words>
  <Application>Microsoft Office PowerPoint</Application>
  <PresentationFormat>On-screen Show (16:10)</PresentationFormat>
  <Paragraphs>627</Paragraphs>
  <Slides>23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Courier New</vt:lpstr>
      <vt:lpstr>Miriam</vt:lpstr>
      <vt:lpstr>Times New Roman</vt:lpstr>
      <vt:lpstr>Wingdings</vt:lpstr>
      <vt:lpstr>ערכת נושא Office</vt:lpstr>
      <vt:lpstr>Document</vt:lpstr>
      <vt:lpstr>Operating Systems 371-1-1631</vt:lpstr>
      <vt:lpstr>Optimal algorithm </vt:lpstr>
      <vt:lpstr>FIFO: Question 1</vt:lpstr>
      <vt:lpstr>FIFO 2nd-chance: Question 1 (cont’)</vt:lpstr>
      <vt:lpstr>The clock algorithm</vt:lpstr>
      <vt:lpstr>Least Recently Used</vt:lpstr>
      <vt:lpstr>Question 2: Least Recently Used</vt:lpstr>
      <vt:lpstr>Question 2 – Solution</vt:lpstr>
      <vt:lpstr>Question 3</vt:lpstr>
      <vt:lpstr>Least Recently Used: implementation issues</vt:lpstr>
      <vt:lpstr>Not Recently Used</vt:lpstr>
      <vt:lpstr>Question 4: Not Recently Used</vt:lpstr>
      <vt:lpstr>Question 4, part 3: NRU, LRU with 6-bit counter</vt:lpstr>
      <vt:lpstr>LRU with Bit Tables</vt:lpstr>
      <vt:lpstr>Local Vs Global allocation policies – Q4, part 1</vt:lpstr>
      <vt:lpstr>Local Vs Global allocation policies: Q4, part 2</vt:lpstr>
      <vt:lpstr>Working set</vt:lpstr>
      <vt:lpstr>Working set clock</vt:lpstr>
      <vt:lpstr>The size does matter (…or not?) Question 5</vt:lpstr>
      <vt:lpstr>Question 5 - solution</vt:lpstr>
      <vt:lpstr>Question 5 - solution (Cont’)</vt:lpstr>
      <vt:lpstr>Question 6</vt:lpstr>
      <vt:lpstr>Question 6 –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371-1-1631 Fall 2011</dc:title>
  <dc:creator>Yehiel</dc:creator>
  <cp:lastModifiedBy>itamar</cp:lastModifiedBy>
  <cp:revision>1020</cp:revision>
  <dcterms:created xsi:type="dcterms:W3CDTF">2012-11-09T20:05:31Z</dcterms:created>
  <dcterms:modified xsi:type="dcterms:W3CDTF">2018-05-29T05:27:36Z</dcterms:modified>
</cp:coreProperties>
</file>