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93" r:id="rId4"/>
    <p:sldId id="392" r:id="rId5"/>
    <p:sldId id="394" r:id="rId6"/>
    <p:sldId id="328" r:id="rId7"/>
    <p:sldId id="390" r:id="rId8"/>
    <p:sldId id="374" r:id="rId9"/>
    <p:sldId id="395" r:id="rId10"/>
    <p:sldId id="375" r:id="rId11"/>
    <p:sldId id="376" r:id="rId12"/>
    <p:sldId id="355" r:id="rId13"/>
    <p:sldId id="377" r:id="rId14"/>
    <p:sldId id="378" r:id="rId15"/>
    <p:sldId id="379" r:id="rId16"/>
    <p:sldId id="380" r:id="rId17"/>
    <p:sldId id="396" r:id="rId18"/>
    <p:sldId id="381" r:id="rId19"/>
    <p:sldId id="382" r:id="rId20"/>
    <p:sldId id="383" r:id="rId21"/>
    <p:sldId id="384" r:id="rId22"/>
    <p:sldId id="385" r:id="rId23"/>
    <p:sldId id="389" r:id="rId24"/>
    <p:sldId id="387" r:id="rId25"/>
    <p:sldId id="388" r:id="rId26"/>
  </p:sldIdLst>
  <p:sldSz cx="9144000" cy="5715000" type="screen16x1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25" autoAdjust="0"/>
    <p:restoredTop sz="96242" autoAdjust="0"/>
  </p:normalViewPr>
  <p:slideViewPr>
    <p:cSldViewPr>
      <p:cViewPr varScale="1">
        <p:scale>
          <a:sx n="127" d="100"/>
          <a:sy n="127" d="100"/>
        </p:scale>
        <p:origin x="876" y="13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433F0E-E777-4E59-9E32-E175B6E2DB5B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A6A7A7-A596-4886-8851-D7A074031C2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66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782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467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1,515,000 / 1024 =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dirty="0"/>
              <a:t>Try</a:t>
            </a:r>
            <a:r>
              <a:rPr lang="en-AU" baseline="0" dirty="0"/>
              <a:t> 1’s cons: File’s size is unknown in advance. Files change size. Garbage collection.</a:t>
            </a:r>
          </a:p>
          <a:p>
            <a:pPr algn="l" rtl="0"/>
            <a:r>
              <a:rPr lang="en-AU" baseline="0" dirty="0"/>
              <a:t>Try 2’s cons: A rand’ access to file is extremely slow.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59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369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dirty="0"/>
              <a:t>Answer: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In case of a sudden shutdown, its content (and file access as well) might be lost (remember, the RAM is volatile when no power is supplied to the system!)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6591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2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54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3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6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0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4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58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9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D1CF-6084-4B59-B29E-C828BF9B2B6C}" type="datetimeFigureOut">
              <a:rPr lang="he-IL" smtClean="0"/>
              <a:pPr/>
              <a:t>ל'/סיון/תשע"ח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8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889000"/>
            <a:ext cx="9144000" cy="1714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Operating Systems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371-1-1631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3042213"/>
            <a:ext cx="9144000" cy="513788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Tutorial 12 – File System</a:t>
            </a:r>
          </a:p>
        </p:txBody>
      </p:sp>
      <p:pic>
        <p:nvPicPr>
          <p:cNvPr id="6" name="תמונה 5" descr="http://in.bgu.ac.il/engn/NewsIcons/BGUlogo.png"/>
          <p:cNvPicPr/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4073810" y="4175816"/>
            <a:ext cx="9963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כותרת 1"/>
          <p:cNvSpPr txBox="1">
            <a:spLocks/>
          </p:cNvSpPr>
          <p:nvPr/>
        </p:nvSpPr>
        <p:spPr bwMode="auto">
          <a:xfrm>
            <a:off x="179512" y="5231730"/>
            <a:ext cx="8784976" cy="38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400" i="1" dirty="0"/>
              <a:t>Ben-Gurion University of the Negev</a:t>
            </a:r>
            <a:br>
              <a:rPr lang="en-US" sz="1400" i="1" dirty="0"/>
            </a:br>
            <a:r>
              <a:rPr lang="en-US" sz="1400" i="1" dirty="0"/>
              <a:t>Communication Systems Engineering Department</a:t>
            </a:r>
            <a:br>
              <a:rPr lang="en-US" sz="1400" i="1" dirty="0"/>
            </a:b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195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I-Nodes (Index-node)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2800" dirty="0">
                <a:solidFill>
                  <a:schemeClr val="tx1"/>
                </a:solidFill>
              </a:rPr>
              <a:t>Extended, scalable file’s attributes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Each I-node contains the file’s list of blocks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And, if needed – a pointer to additional disk blocks, containing lists of the next blocks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algn="l" rtl="0"/>
            <a:r>
              <a:rPr lang="en-US" sz="28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2800" dirty="0">
                <a:solidFill>
                  <a:schemeClr val="tx1"/>
                </a:solidFill>
              </a:rPr>
              <a:t>Should be in the memory only when the file </a:t>
            </a:r>
            <a:r>
              <a:rPr lang="en-US" sz="2800">
                <a:solidFill>
                  <a:schemeClr val="tx1"/>
                </a:solidFill>
              </a:rPr>
              <a:t>is open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3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I-Node example</a:t>
            </a:r>
            <a:endParaRPr lang="he-IL" sz="3600" dirty="0">
              <a:solidFill>
                <a:srgbClr val="C00000"/>
              </a:solidFill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16125"/>
              </p:ext>
            </p:extLst>
          </p:nvPr>
        </p:nvGraphicFramePr>
        <p:xfrm>
          <a:off x="683568" y="1345332"/>
          <a:ext cx="1895872" cy="355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Mode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Owners (2)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Time-Stamps (3)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48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>
                          <a:solidFill>
                            <a:schemeClr val="tx1"/>
                          </a:solidFill>
                          <a:latin typeface="+mj-lt"/>
                        </a:rPr>
                        <a:t>File Size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5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Hard-Link Count to File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099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Direct Blocks</a:t>
                      </a:r>
                    </a:p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(usually between 10-12)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Single Indirect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Double Indirect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48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Triple Indirect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מלבן 5"/>
          <p:cNvSpPr/>
          <p:nvPr/>
        </p:nvSpPr>
        <p:spPr>
          <a:xfrm>
            <a:off x="4066827" y="2065412"/>
            <a:ext cx="576064" cy="21602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4066827" y="2351170"/>
            <a:ext cx="576064" cy="21602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4066827" y="2636928"/>
            <a:ext cx="576064" cy="21602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4067119" y="3145532"/>
            <a:ext cx="576064" cy="21602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645516" y="3048700"/>
            <a:ext cx="576064" cy="21602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מחבר מרפקי 12"/>
          <p:cNvCxnSpPr>
            <a:endCxn id="6" idx="1"/>
          </p:cNvCxnSpPr>
          <p:nvPr/>
        </p:nvCxnSpPr>
        <p:spPr>
          <a:xfrm flipV="1">
            <a:off x="2411760" y="2173424"/>
            <a:ext cx="1655067" cy="67952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מרפקי 14"/>
          <p:cNvCxnSpPr/>
          <p:nvPr/>
        </p:nvCxnSpPr>
        <p:spPr>
          <a:xfrm flipV="1">
            <a:off x="2411760" y="2459182"/>
            <a:ext cx="1655067" cy="530634"/>
          </a:xfrm>
          <a:prstGeom prst="bentConnector3">
            <a:avLst>
              <a:gd name="adj1" fmla="val 5671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מרפקי 19"/>
          <p:cNvCxnSpPr/>
          <p:nvPr/>
        </p:nvCxnSpPr>
        <p:spPr>
          <a:xfrm flipV="1">
            <a:off x="2411760" y="2744940"/>
            <a:ext cx="1655067" cy="400592"/>
          </a:xfrm>
          <a:prstGeom prst="bentConnector3">
            <a:avLst>
              <a:gd name="adj1" fmla="val 6445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מרפקי 22"/>
          <p:cNvCxnSpPr>
            <a:endCxn id="10" idx="1"/>
          </p:cNvCxnSpPr>
          <p:nvPr/>
        </p:nvCxnSpPr>
        <p:spPr>
          <a:xfrm flipV="1">
            <a:off x="2411760" y="3253544"/>
            <a:ext cx="1655359" cy="594066"/>
          </a:xfrm>
          <a:prstGeom prst="bentConnector3">
            <a:avLst>
              <a:gd name="adj1" fmla="val 1720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מלבן 30"/>
          <p:cNvSpPr/>
          <p:nvPr/>
        </p:nvSpPr>
        <p:spPr>
          <a:xfrm>
            <a:off x="4067119" y="3478652"/>
            <a:ext cx="576064" cy="558062"/>
          </a:xfrm>
          <a:prstGeom prst="rect">
            <a:avLst/>
          </a:prstGeom>
          <a:pattFill prst="pct30">
            <a:fgClr>
              <a:schemeClr val="bg1"/>
            </a:fgClr>
            <a:bgClr>
              <a:srgbClr val="00B050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מחבר מרפקי 31"/>
          <p:cNvCxnSpPr>
            <a:endCxn id="31" idx="1"/>
          </p:cNvCxnSpPr>
          <p:nvPr/>
        </p:nvCxnSpPr>
        <p:spPr>
          <a:xfrm flipV="1">
            <a:off x="2411760" y="3757683"/>
            <a:ext cx="1655359" cy="4571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מלבן 36"/>
          <p:cNvSpPr/>
          <p:nvPr/>
        </p:nvSpPr>
        <p:spPr>
          <a:xfrm>
            <a:off x="5645516" y="3332184"/>
            <a:ext cx="576064" cy="21602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מלבן 38"/>
          <p:cNvSpPr/>
          <p:nvPr/>
        </p:nvSpPr>
        <p:spPr>
          <a:xfrm>
            <a:off x="5645516" y="3820690"/>
            <a:ext cx="576064" cy="21602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מחבר מרפקי 39"/>
          <p:cNvCxnSpPr>
            <a:endCxn id="11" idx="1"/>
          </p:cNvCxnSpPr>
          <p:nvPr/>
        </p:nvCxnSpPr>
        <p:spPr>
          <a:xfrm flipV="1">
            <a:off x="4565398" y="3156712"/>
            <a:ext cx="1080118" cy="3914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מרפקי 42"/>
          <p:cNvCxnSpPr>
            <a:endCxn id="37" idx="1"/>
          </p:cNvCxnSpPr>
          <p:nvPr/>
        </p:nvCxnSpPr>
        <p:spPr>
          <a:xfrm flipV="1">
            <a:off x="4572002" y="3440196"/>
            <a:ext cx="1073514" cy="236478"/>
          </a:xfrm>
          <a:prstGeom prst="bentConnector3">
            <a:avLst>
              <a:gd name="adj1" fmla="val 5716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מרפקי 47"/>
          <p:cNvCxnSpPr>
            <a:endCxn id="39" idx="1"/>
          </p:cNvCxnSpPr>
          <p:nvPr/>
        </p:nvCxnSpPr>
        <p:spPr>
          <a:xfrm flipV="1">
            <a:off x="4572002" y="3928702"/>
            <a:ext cx="1073514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/>
          <p:cNvSpPr/>
          <p:nvPr/>
        </p:nvSpPr>
        <p:spPr>
          <a:xfrm>
            <a:off x="4066827" y="4214832"/>
            <a:ext cx="576064" cy="558062"/>
          </a:xfrm>
          <a:prstGeom prst="rect">
            <a:avLst/>
          </a:prstGeom>
          <a:pattFill prst="pct30">
            <a:fgClr>
              <a:schemeClr val="bg1"/>
            </a:fgClr>
            <a:bgClr>
              <a:srgbClr val="00B0F0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מלבן 56"/>
          <p:cNvSpPr/>
          <p:nvPr/>
        </p:nvSpPr>
        <p:spPr>
          <a:xfrm>
            <a:off x="5637212" y="4173742"/>
            <a:ext cx="576064" cy="216024"/>
          </a:xfrm>
          <a:prstGeom prst="rect">
            <a:avLst/>
          </a:prstGeom>
          <a:pattFill prst="pct30">
            <a:fgClr>
              <a:schemeClr val="bg1"/>
            </a:fgClr>
            <a:bgClr>
              <a:srgbClr val="00B0F0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מלבן 57"/>
          <p:cNvSpPr/>
          <p:nvPr/>
        </p:nvSpPr>
        <p:spPr>
          <a:xfrm>
            <a:off x="5637212" y="4457226"/>
            <a:ext cx="576064" cy="216024"/>
          </a:xfrm>
          <a:prstGeom prst="rect">
            <a:avLst/>
          </a:prstGeom>
          <a:pattFill prst="pct30">
            <a:fgClr>
              <a:schemeClr val="bg1"/>
            </a:fgClr>
            <a:bgClr>
              <a:srgbClr val="00B0F0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מלבן 58"/>
          <p:cNvSpPr/>
          <p:nvPr/>
        </p:nvSpPr>
        <p:spPr>
          <a:xfrm>
            <a:off x="5637212" y="4945732"/>
            <a:ext cx="576064" cy="216024"/>
          </a:xfrm>
          <a:prstGeom prst="rect">
            <a:avLst/>
          </a:prstGeom>
          <a:pattFill prst="pct30">
            <a:fgClr>
              <a:schemeClr val="bg1"/>
            </a:fgClr>
            <a:bgClr>
              <a:srgbClr val="00B0F0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מחבר מרפקי 59"/>
          <p:cNvCxnSpPr/>
          <p:nvPr/>
        </p:nvCxnSpPr>
        <p:spPr>
          <a:xfrm>
            <a:off x="4598329" y="4281754"/>
            <a:ext cx="105379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מרפקי 60"/>
          <p:cNvCxnSpPr/>
          <p:nvPr/>
        </p:nvCxnSpPr>
        <p:spPr>
          <a:xfrm>
            <a:off x="4598329" y="4389766"/>
            <a:ext cx="1053791" cy="1754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מרפקי 61"/>
          <p:cNvCxnSpPr/>
          <p:nvPr/>
        </p:nvCxnSpPr>
        <p:spPr>
          <a:xfrm>
            <a:off x="4598329" y="4673250"/>
            <a:ext cx="1053791" cy="393194"/>
          </a:xfrm>
          <a:prstGeom prst="bentConnector3">
            <a:avLst>
              <a:gd name="adj1" fmla="val 1188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מלבן 69"/>
          <p:cNvSpPr/>
          <p:nvPr/>
        </p:nvSpPr>
        <p:spPr>
          <a:xfrm>
            <a:off x="7596336" y="3262628"/>
            <a:ext cx="576064" cy="21602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מלבן 70"/>
          <p:cNvSpPr/>
          <p:nvPr/>
        </p:nvSpPr>
        <p:spPr>
          <a:xfrm>
            <a:off x="7596336" y="3751134"/>
            <a:ext cx="576064" cy="21602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72" name="מלבן 71"/>
          <p:cNvSpPr/>
          <p:nvPr/>
        </p:nvSpPr>
        <p:spPr>
          <a:xfrm>
            <a:off x="7596336" y="4889274"/>
            <a:ext cx="576064" cy="21602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מלבן 72"/>
          <p:cNvSpPr/>
          <p:nvPr/>
        </p:nvSpPr>
        <p:spPr>
          <a:xfrm>
            <a:off x="7596336" y="5377780"/>
            <a:ext cx="576064" cy="21602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מחבר מרפקי 73"/>
          <p:cNvCxnSpPr/>
          <p:nvPr/>
        </p:nvCxnSpPr>
        <p:spPr>
          <a:xfrm flipV="1">
            <a:off x="6156176" y="3359638"/>
            <a:ext cx="1440160" cy="855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מרפקי 74"/>
          <p:cNvCxnSpPr>
            <a:endCxn id="71" idx="1"/>
          </p:cNvCxnSpPr>
          <p:nvPr/>
        </p:nvCxnSpPr>
        <p:spPr>
          <a:xfrm flipV="1">
            <a:off x="6156176" y="3859146"/>
            <a:ext cx="1440160" cy="465600"/>
          </a:xfrm>
          <a:prstGeom prst="bentConnector3">
            <a:avLst>
              <a:gd name="adj1" fmla="val 5727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מרפקי 81"/>
          <p:cNvCxnSpPr>
            <a:endCxn id="72" idx="1"/>
          </p:cNvCxnSpPr>
          <p:nvPr/>
        </p:nvCxnSpPr>
        <p:spPr>
          <a:xfrm>
            <a:off x="6156176" y="4983110"/>
            <a:ext cx="144016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מרפקי 82"/>
          <p:cNvCxnSpPr>
            <a:endCxn id="73" idx="1"/>
          </p:cNvCxnSpPr>
          <p:nvPr/>
        </p:nvCxnSpPr>
        <p:spPr>
          <a:xfrm>
            <a:off x="6156176" y="5093023"/>
            <a:ext cx="1440160" cy="3927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מרפקי 95"/>
          <p:cNvCxnSpPr>
            <a:endCxn id="51" idx="1"/>
          </p:cNvCxnSpPr>
          <p:nvPr/>
        </p:nvCxnSpPr>
        <p:spPr>
          <a:xfrm flipV="1">
            <a:off x="2411760" y="4493863"/>
            <a:ext cx="165506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מרפקי 117"/>
          <p:cNvCxnSpPr/>
          <p:nvPr/>
        </p:nvCxnSpPr>
        <p:spPr>
          <a:xfrm flipV="1">
            <a:off x="6156176" y="4281754"/>
            <a:ext cx="1440160" cy="223028"/>
          </a:xfrm>
          <a:prstGeom prst="bentConnector3">
            <a:avLst>
              <a:gd name="adj1" fmla="val 6780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מרפקי 118"/>
          <p:cNvCxnSpPr/>
          <p:nvPr/>
        </p:nvCxnSpPr>
        <p:spPr>
          <a:xfrm flipV="1">
            <a:off x="6156176" y="4457226"/>
            <a:ext cx="1440160" cy="157470"/>
          </a:xfrm>
          <a:prstGeom prst="bentConnector3">
            <a:avLst>
              <a:gd name="adj1" fmla="val 7729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/>
          <p:cNvCxnSpPr>
            <a:stCxn id="9" idx="2"/>
            <a:endCxn id="10" idx="0"/>
          </p:cNvCxnSpPr>
          <p:nvPr/>
        </p:nvCxnSpPr>
        <p:spPr>
          <a:xfrm>
            <a:off x="4354859" y="2852952"/>
            <a:ext cx="292" cy="29258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01"/>
          <p:cNvCxnSpPr>
            <a:stCxn id="37" idx="2"/>
            <a:endCxn id="39" idx="0"/>
          </p:cNvCxnSpPr>
          <p:nvPr/>
        </p:nvCxnSpPr>
        <p:spPr>
          <a:xfrm>
            <a:off x="5933548" y="3548208"/>
            <a:ext cx="0" cy="27248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ישר 105"/>
          <p:cNvCxnSpPr>
            <a:stCxn id="58" idx="2"/>
            <a:endCxn id="59" idx="0"/>
          </p:cNvCxnSpPr>
          <p:nvPr/>
        </p:nvCxnSpPr>
        <p:spPr>
          <a:xfrm>
            <a:off x="5925244" y="4673250"/>
            <a:ext cx="0" cy="27248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108"/>
          <p:cNvCxnSpPr>
            <a:stCxn id="70" idx="2"/>
            <a:endCxn id="71" idx="0"/>
          </p:cNvCxnSpPr>
          <p:nvPr/>
        </p:nvCxnSpPr>
        <p:spPr>
          <a:xfrm>
            <a:off x="7884368" y="3478652"/>
            <a:ext cx="0" cy="27248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11"/>
          <p:cNvCxnSpPr>
            <a:stCxn id="72" idx="2"/>
            <a:endCxn id="73" idx="0"/>
          </p:cNvCxnSpPr>
          <p:nvPr/>
        </p:nvCxnSpPr>
        <p:spPr>
          <a:xfrm>
            <a:off x="7884368" y="5105298"/>
            <a:ext cx="0" cy="27248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/>
          <p:cNvCxnSpPr/>
          <p:nvPr/>
        </p:nvCxnSpPr>
        <p:spPr>
          <a:xfrm>
            <a:off x="7884368" y="4091946"/>
            <a:ext cx="0" cy="6743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9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1" grpId="0" animBg="1"/>
      <p:bldP spid="37" grpId="0" animBg="1"/>
      <p:bldP spid="39" grpId="0" animBg="1"/>
      <p:bldP spid="51" grpId="0" animBg="1"/>
      <p:bldP spid="57" grpId="0" animBg="1"/>
      <p:bldP spid="58" grpId="0" animBg="1"/>
      <p:bldP spid="5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1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many disk accesses occur when a user executes:</a:t>
            </a:r>
          </a:p>
          <a:p>
            <a:pPr rtl="0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less /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/a.txt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Assume: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Size of 'a.txt' is 1 block size.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i-node of the root directory is </a:t>
            </a:r>
            <a:r>
              <a:rPr lang="en-US" sz="2400" b="1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in memory.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Entries '</a:t>
            </a:r>
            <a:r>
              <a:rPr lang="en-US" sz="2400" dirty="0" err="1">
                <a:solidFill>
                  <a:schemeClr val="tx1"/>
                </a:solidFill>
              </a:rPr>
              <a:t>usr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 err="1">
                <a:solidFill>
                  <a:schemeClr val="tx1"/>
                </a:solidFill>
              </a:rPr>
              <a:t>tmp</a:t>
            </a:r>
            <a:r>
              <a:rPr lang="en-US" sz="2400" dirty="0">
                <a:solidFill>
                  <a:schemeClr val="tx1"/>
                </a:solidFill>
              </a:rPr>
              <a:t>' and 'a.txt' are all located in the first block of their directories.</a:t>
            </a:r>
          </a:p>
        </p:txBody>
      </p:sp>
    </p:spTree>
    <p:extLst>
      <p:ext uri="{BB962C8B-B14F-4D97-AF65-F5344CB8AC3E}">
        <p14:creationId xmlns:p14="http://schemas.microsoft.com/office/powerpoint/2010/main" val="95077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1 –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need 3 directory accesses (‘/’, ‘</a:t>
            </a:r>
            <a:r>
              <a:rPr lang="en-US" sz="2800" dirty="0" err="1">
                <a:solidFill>
                  <a:schemeClr val="tx1"/>
                </a:solidFill>
              </a:rPr>
              <a:t>usr</a:t>
            </a:r>
            <a:r>
              <a:rPr lang="en-US" sz="2800" dirty="0">
                <a:solidFill>
                  <a:schemeClr val="tx1"/>
                </a:solidFill>
              </a:rPr>
              <a:t>’, ‘</a:t>
            </a:r>
            <a:r>
              <a:rPr lang="en-US" sz="2800" dirty="0" err="1">
                <a:solidFill>
                  <a:schemeClr val="tx1"/>
                </a:solidFill>
              </a:rPr>
              <a:t>tmp</a:t>
            </a:r>
            <a:r>
              <a:rPr lang="en-US" sz="2800" dirty="0">
                <a:solidFill>
                  <a:schemeClr val="tx1"/>
                </a:solidFill>
              </a:rPr>
              <a:t>’)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And 1 file access (‘a.txt’)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Each of the accesses above requires 2 disk accesses: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Reading the i-node.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Reading the first block of the file.</a:t>
            </a:r>
          </a:p>
        </p:txBody>
      </p:sp>
    </p:spTree>
    <p:extLst>
      <p:ext uri="{BB962C8B-B14F-4D97-AF65-F5344CB8AC3E}">
        <p14:creationId xmlns:p14="http://schemas.microsoft.com/office/powerpoint/2010/main" val="13376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2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following system call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rename(char *old, char *new)</a:t>
            </a:r>
          </a:p>
          <a:p>
            <a:pPr lvl="1" algn="l" rtl="0"/>
            <a:r>
              <a:rPr lang="en-US" sz="3200" dirty="0">
                <a:solidFill>
                  <a:schemeClr val="tx1"/>
                </a:solidFill>
              </a:rPr>
              <a:t>changes a file's name from 'old' to 'new'. 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What’s the difference between this call, and just copying ‘old’ to a new file, ‘new’, followed by deleting 'old'? Answer in terms of disk access and allocation.</a:t>
            </a:r>
          </a:p>
        </p:txBody>
      </p:sp>
    </p:spTree>
    <p:extLst>
      <p:ext uri="{BB962C8B-B14F-4D97-AF65-F5344CB8AC3E}">
        <p14:creationId xmlns:p14="http://schemas.microsoft.com/office/powerpoint/2010/main" val="90531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2 –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Rename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Merely changes a field in the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-node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Copy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Allocate a new i-node and blocks for the new file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copy the contents of the old file blocks to the new ones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Delete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</a:rPr>
              <a:t>Release the i-node and blocks of the old file</a:t>
            </a:r>
          </a:p>
        </p:txBody>
      </p:sp>
    </p:spTree>
    <p:extLst>
      <p:ext uri="{BB962C8B-B14F-4D97-AF65-F5344CB8AC3E}">
        <p14:creationId xmlns:p14="http://schemas.microsoft.com/office/powerpoint/2010/main" val="101222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3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Given is a node (file) with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direct, single indirect, double indirect, triple indirect entries.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Pointed by </a:t>
            </a:r>
            <a:r>
              <a:rPr lang="en-US" sz="2400" i="1" dirty="0" err="1">
                <a:solidFill>
                  <a:schemeClr val="tx1"/>
                </a:solidFill>
              </a:rPr>
              <a:t>node.direct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i="1" dirty="0" err="1">
                <a:solidFill>
                  <a:schemeClr val="tx1"/>
                </a:solidFill>
              </a:rPr>
              <a:t>node.single_direct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so on.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Given system calls: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read_block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(block b)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free_block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(block b)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-node(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-node node)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Write a pseudo-code a system call which deletes the file and all its I-nodes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5: reminder</a:t>
            </a:r>
            <a:endParaRPr lang="he-IL" sz="3600" dirty="0">
              <a:solidFill>
                <a:srgbClr val="C00000"/>
              </a:solidFill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/>
          </p:nvPr>
        </p:nvGraphicFramePr>
        <p:xfrm>
          <a:off x="683568" y="1345332"/>
          <a:ext cx="1895872" cy="355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Mode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Owners (2)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Time-Stamps (3)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48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File Size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5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Hard-Link Count to File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099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Direct Blocks</a:t>
                      </a:r>
                    </a:p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(usually between 10-12)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Single Indirect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Double Indirect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48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Triple Indirect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קבוצה 13"/>
          <p:cNvGrpSpPr/>
          <p:nvPr/>
        </p:nvGrpSpPr>
        <p:grpSpPr>
          <a:xfrm>
            <a:off x="2411760" y="3478652"/>
            <a:ext cx="2231423" cy="736180"/>
            <a:chOff x="2411760" y="3478652"/>
            <a:chExt cx="2231423" cy="736180"/>
          </a:xfrm>
        </p:grpSpPr>
        <p:sp>
          <p:nvSpPr>
            <p:cNvPr id="31" name="מלבן 30"/>
            <p:cNvSpPr/>
            <p:nvPr/>
          </p:nvSpPr>
          <p:spPr>
            <a:xfrm>
              <a:off x="4067119" y="3478652"/>
              <a:ext cx="576064" cy="558062"/>
            </a:xfrm>
            <a:prstGeom prst="rect">
              <a:avLst/>
            </a:prstGeom>
            <a:pattFill prst="pct30">
              <a:fgClr>
                <a:schemeClr val="bg1"/>
              </a:fgClr>
              <a:bgClr>
                <a:srgbClr val="00B050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256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Entries</a:t>
              </a:r>
              <a:endParaRPr lang="he-IL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מחבר מרפקי 31"/>
            <p:cNvCxnSpPr>
              <a:endCxn id="31" idx="1"/>
            </p:cNvCxnSpPr>
            <p:nvPr/>
          </p:nvCxnSpPr>
          <p:spPr>
            <a:xfrm flipV="1">
              <a:off x="2411760" y="3757683"/>
              <a:ext cx="1655359" cy="457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קבוצה 16"/>
          <p:cNvGrpSpPr/>
          <p:nvPr/>
        </p:nvGrpSpPr>
        <p:grpSpPr>
          <a:xfrm>
            <a:off x="2411760" y="4214832"/>
            <a:ext cx="2231131" cy="558062"/>
            <a:chOff x="2411760" y="4214832"/>
            <a:chExt cx="2231131" cy="558062"/>
          </a:xfrm>
        </p:grpSpPr>
        <p:sp>
          <p:nvSpPr>
            <p:cNvPr id="51" name="מלבן 50"/>
            <p:cNvSpPr/>
            <p:nvPr/>
          </p:nvSpPr>
          <p:spPr>
            <a:xfrm>
              <a:off x="4066827" y="4214832"/>
              <a:ext cx="576064" cy="558062"/>
            </a:xfrm>
            <a:prstGeom prst="rect">
              <a:avLst/>
            </a:prstGeom>
            <a:pattFill prst="pct30">
              <a:fgClr>
                <a:schemeClr val="bg1"/>
              </a:fgClr>
              <a:bgClr>
                <a:srgbClr val="00B0F0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256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Entries</a:t>
              </a:r>
              <a:endParaRPr lang="he-IL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6" name="מחבר מרפקי 95"/>
            <p:cNvCxnSpPr>
              <a:endCxn id="51" idx="1"/>
            </p:cNvCxnSpPr>
            <p:nvPr/>
          </p:nvCxnSpPr>
          <p:spPr>
            <a:xfrm flipV="1">
              <a:off x="2411760" y="4493863"/>
              <a:ext cx="1655067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קבוצה 11"/>
          <p:cNvGrpSpPr/>
          <p:nvPr/>
        </p:nvGrpSpPr>
        <p:grpSpPr>
          <a:xfrm>
            <a:off x="2411760" y="2065412"/>
            <a:ext cx="2231423" cy="1782198"/>
            <a:chOff x="2411760" y="2065412"/>
            <a:chExt cx="2231423" cy="1782198"/>
          </a:xfrm>
        </p:grpSpPr>
        <p:sp>
          <p:nvSpPr>
            <p:cNvPr id="6" name="מלבן 5"/>
            <p:cNvSpPr/>
            <p:nvPr/>
          </p:nvSpPr>
          <p:spPr>
            <a:xfrm>
              <a:off x="4066827" y="2065412"/>
              <a:ext cx="576064" cy="21602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מלבן 7"/>
            <p:cNvSpPr/>
            <p:nvPr/>
          </p:nvSpPr>
          <p:spPr>
            <a:xfrm>
              <a:off x="4066827" y="2351170"/>
              <a:ext cx="576064" cy="21602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מלבן 8"/>
            <p:cNvSpPr/>
            <p:nvPr/>
          </p:nvSpPr>
          <p:spPr>
            <a:xfrm>
              <a:off x="4066827" y="2636928"/>
              <a:ext cx="576064" cy="21602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מלבן 9"/>
            <p:cNvSpPr/>
            <p:nvPr/>
          </p:nvSpPr>
          <p:spPr>
            <a:xfrm>
              <a:off x="4067119" y="3145532"/>
              <a:ext cx="576064" cy="21602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מחבר מרפקי 12"/>
            <p:cNvCxnSpPr>
              <a:endCxn id="6" idx="1"/>
            </p:cNvCxnSpPr>
            <p:nvPr/>
          </p:nvCxnSpPr>
          <p:spPr>
            <a:xfrm flipV="1">
              <a:off x="2411760" y="2173424"/>
              <a:ext cx="1655067" cy="679528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מרפקי 14"/>
            <p:cNvCxnSpPr/>
            <p:nvPr/>
          </p:nvCxnSpPr>
          <p:spPr>
            <a:xfrm flipV="1">
              <a:off x="2411760" y="2459182"/>
              <a:ext cx="1655067" cy="530634"/>
            </a:xfrm>
            <a:prstGeom prst="bentConnector3">
              <a:avLst>
                <a:gd name="adj1" fmla="val 5671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מרפקי 19"/>
            <p:cNvCxnSpPr/>
            <p:nvPr/>
          </p:nvCxnSpPr>
          <p:spPr>
            <a:xfrm flipV="1">
              <a:off x="2411760" y="2744940"/>
              <a:ext cx="1655067" cy="400592"/>
            </a:xfrm>
            <a:prstGeom prst="bentConnector3">
              <a:avLst>
                <a:gd name="adj1" fmla="val 64458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מרפקי 22"/>
            <p:cNvCxnSpPr>
              <a:endCxn id="10" idx="1"/>
            </p:cNvCxnSpPr>
            <p:nvPr/>
          </p:nvCxnSpPr>
          <p:spPr>
            <a:xfrm flipV="1">
              <a:off x="2411760" y="3253544"/>
              <a:ext cx="1655359" cy="594066"/>
            </a:xfrm>
            <a:prstGeom prst="bentConnector3">
              <a:avLst>
                <a:gd name="adj1" fmla="val 17202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>
              <a:stCxn id="9" idx="2"/>
              <a:endCxn id="10" idx="0"/>
            </p:cNvCxnSpPr>
            <p:nvPr/>
          </p:nvCxnSpPr>
          <p:spPr>
            <a:xfrm>
              <a:off x="4354859" y="2852952"/>
              <a:ext cx="292" cy="2925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קבוצה 15"/>
          <p:cNvGrpSpPr/>
          <p:nvPr/>
        </p:nvGrpSpPr>
        <p:grpSpPr>
          <a:xfrm>
            <a:off x="4565398" y="3048700"/>
            <a:ext cx="1656182" cy="988014"/>
            <a:chOff x="4565398" y="3048700"/>
            <a:chExt cx="1656182" cy="988014"/>
          </a:xfrm>
        </p:grpSpPr>
        <p:sp>
          <p:nvSpPr>
            <p:cNvPr id="11" name="מלבן 10"/>
            <p:cNvSpPr/>
            <p:nvPr/>
          </p:nvSpPr>
          <p:spPr>
            <a:xfrm>
              <a:off x="5645516" y="3048700"/>
              <a:ext cx="576064" cy="2160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5645516" y="3332184"/>
              <a:ext cx="576064" cy="2160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5645516" y="3820690"/>
              <a:ext cx="576064" cy="2160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מחבר מרפקי 39"/>
            <p:cNvCxnSpPr>
              <a:endCxn id="11" idx="1"/>
            </p:cNvCxnSpPr>
            <p:nvPr/>
          </p:nvCxnSpPr>
          <p:spPr>
            <a:xfrm flipV="1">
              <a:off x="4565398" y="3156712"/>
              <a:ext cx="1080118" cy="391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מרפקי 42"/>
            <p:cNvCxnSpPr>
              <a:endCxn id="37" idx="1"/>
            </p:cNvCxnSpPr>
            <p:nvPr/>
          </p:nvCxnSpPr>
          <p:spPr>
            <a:xfrm flipV="1">
              <a:off x="4572002" y="3440196"/>
              <a:ext cx="1073514" cy="236478"/>
            </a:xfrm>
            <a:prstGeom prst="bentConnector3">
              <a:avLst>
                <a:gd name="adj1" fmla="val 5716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מרפקי 47"/>
            <p:cNvCxnSpPr>
              <a:endCxn id="39" idx="1"/>
            </p:cNvCxnSpPr>
            <p:nvPr/>
          </p:nvCxnSpPr>
          <p:spPr>
            <a:xfrm flipV="1">
              <a:off x="4572002" y="3928702"/>
              <a:ext cx="1073514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/>
            <p:cNvCxnSpPr>
              <a:stCxn id="37" idx="2"/>
              <a:endCxn id="39" idx="0"/>
            </p:cNvCxnSpPr>
            <p:nvPr/>
          </p:nvCxnSpPr>
          <p:spPr>
            <a:xfrm>
              <a:off x="5933548" y="3548208"/>
              <a:ext cx="0" cy="27248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קבוצה 17"/>
          <p:cNvGrpSpPr/>
          <p:nvPr/>
        </p:nvGrpSpPr>
        <p:grpSpPr>
          <a:xfrm>
            <a:off x="4598329" y="4173742"/>
            <a:ext cx="1614947" cy="988014"/>
            <a:chOff x="4598329" y="4173742"/>
            <a:chExt cx="1614947" cy="988014"/>
          </a:xfrm>
        </p:grpSpPr>
        <p:sp>
          <p:nvSpPr>
            <p:cNvPr id="57" name="מלבן 56"/>
            <p:cNvSpPr/>
            <p:nvPr/>
          </p:nvSpPr>
          <p:spPr>
            <a:xfrm>
              <a:off x="5637212" y="4173742"/>
              <a:ext cx="576064" cy="216024"/>
            </a:xfrm>
            <a:prstGeom prst="rect">
              <a:avLst/>
            </a:prstGeom>
            <a:pattFill prst="pct30">
              <a:fgClr>
                <a:schemeClr val="bg1"/>
              </a:fgClr>
              <a:bgClr>
                <a:srgbClr val="00B0F0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256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מלבן 57"/>
            <p:cNvSpPr/>
            <p:nvPr/>
          </p:nvSpPr>
          <p:spPr>
            <a:xfrm>
              <a:off x="5637212" y="4457226"/>
              <a:ext cx="576064" cy="216024"/>
            </a:xfrm>
            <a:prstGeom prst="rect">
              <a:avLst/>
            </a:prstGeom>
            <a:pattFill prst="pct30">
              <a:fgClr>
                <a:schemeClr val="bg1"/>
              </a:fgClr>
              <a:bgClr>
                <a:srgbClr val="00B0F0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256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מלבן 58"/>
            <p:cNvSpPr/>
            <p:nvPr/>
          </p:nvSpPr>
          <p:spPr>
            <a:xfrm>
              <a:off x="5637212" y="4945732"/>
              <a:ext cx="576064" cy="216024"/>
            </a:xfrm>
            <a:prstGeom prst="rect">
              <a:avLst/>
            </a:prstGeom>
            <a:pattFill prst="pct30">
              <a:fgClr>
                <a:schemeClr val="bg1"/>
              </a:fgClr>
              <a:bgClr>
                <a:srgbClr val="00B0F0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256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מחבר מרפקי 59"/>
            <p:cNvCxnSpPr/>
            <p:nvPr/>
          </p:nvCxnSpPr>
          <p:spPr>
            <a:xfrm>
              <a:off x="4598329" y="4281754"/>
              <a:ext cx="1053791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מרפקי 60"/>
            <p:cNvCxnSpPr/>
            <p:nvPr/>
          </p:nvCxnSpPr>
          <p:spPr>
            <a:xfrm>
              <a:off x="4598329" y="4389766"/>
              <a:ext cx="1053791" cy="1754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מרפקי 61"/>
            <p:cNvCxnSpPr/>
            <p:nvPr/>
          </p:nvCxnSpPr>
          <p:spPr>
            <a:xfrm>
              <a:off x="4598329" y="4673250"/>
              <a:ext cx="1053791" cy="393194"/>
            </a:xfrm>
            <a:prstGeom prst="bentConnector3">
              <a:avLst>
                <a:gd name="adj1" fmla="val 1188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/>
            <p:cNvCxnSpPr>
              <a:stCxn id="58" idx="2"/>
              <a:endCxn id="59" idx="0"/>
            </p:cNvCxnSpPr>
            <p:nvPr/>
          </p:nvCxnSpPr>
          <p:spPr>
            <a:xfrm>
              <a:off x="5925244" y="4673250"/>
              <a:ext cx="0" cy="27248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קבוצה 18"/>
          <p:cNvGrpSpPr/>
          <p:nvPr/>
        </p:nvGrpSpPr>
        <p:grpSpPr>
          <a:xfrm>
            <a:off x="6156176" y="3262628"/>
            <a:ext cx="2016224" cy="2331176"/>
            <a:chOff x="6156176" y="3262628"/>
            <a:chExt cx="2016224" cy="2331176"/>
          </a:xfrm>
        </p:grpSpPr>
        <p:sp>
          <p:nvSpPr>
            <p:cNvPr id="70" name="מלבן 69"/>
            <p:cNvSpPr/>
            <p:nvPr/>
          </p:nvSpPr>
          <p:spPr>
            <a:xfrm>
              <a:off x="7596336" y="3262628"/>
              <a:ext cx="576064" cy="2160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מלבן 70"/>
            <p:cNvSpPr/>
            <p:nvPr/>
          </p:nvSpPr>
          <p:spPr>
            <a:xfrm>
              <a:off x="7596336" y="3751134"/>
              <a:ext cx="576064" cy="2160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7596336" y="4889274"/>
              <a:ext cx="576064" cy="2160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7596336" y="5377780"/>
              <a:ext cx="576064" cy="2160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מחבר מרפקי 73"/>
            <p:cNvCxnSpPr/>
            <p:nvPr/>
          </p:nvCxnSpPr>
          <p:spPr>
            <a:xfrm flipV="1">
              <a:off x="6156176" y="3359638"/>
              <a:ext cx="1440160" cy="8551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מרפקי 74"/>
            <p:cNvCxnSpPr>
              <a:endCxn id="71" idx="1"/>
            </p:cNvCxnSpPr>
            <p:nvPr/>
          </p:nvCxnSpPr>
          <p:spPr>
            <a:xfrm flipV="1">
              <a:off x="6156176" y="3859146"/>
              <a:ext cx="1440160" cy="465600"/>
            </a:xfrm>
            <a:prstGeom prst="bentConnector3">
              <a:avLst>
                <a:gd name="adj1" fmla="val 5727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מרפקי 81"/>
            <p:cNvCxnSpPr>
              <a:endCxn id="72" idx="1"/>
            </p:cNvCxnSpPr>
            <p:nvPr/>
          </p:nvCxnSpPr>
          <p:spPr>
            <a:xfrm>
              <a:off x="6156176" y="4983110"/>
              <a:ext cx="1440160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מרפקי 82"/>
            <p:cNvCxnSpPr>
              <a:endCxn id="73" idx="1"/>
            </p:cNvCxnSpPr>
            <p:nvPr/>
          </p:nvCxnSpPr>
          <p:spPr>
            <a:xfrm>
              <a:off x="6156176" y="5093023"/>
              <a:ext cx="1440160" cy="3927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מרפקי 117"/>
            <p:cNvCxnSpPr/>
            <p:nvPr/>
          </p:nvCxnSpPr>
          <p:spPr>
            <a:xfrm flipV="1">
              <a:off x="6156176" y="4281754"/>
              <a:ext cx="1440160" cy="223028"/>
            </a:xfrm>
            <a:prstGeom prst="bentConnector3">
              <a:avLst>
                <a:gd name="adj1" fmla="val 67802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מרפקי 118"/>
            <p:cNvCxnSpPr/>
            <p:nvPr/>
          </p:nvCxnSpPr>
          <p:spPr>
            <a:xfrm flipV="1">
              <a:off x="6156176" y="4457226"/>
              <a:ext cx="1440160" cy="157470"/>
            </a:xfrm>
            <a:prstGeom prst="bentConnector3">
              <a:avLst>
                <a:gd name="adj1" fmla="val 77296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>
              <a:stCxn id="70" idx="2"/>
              <a:endCxn id="71" idx="0"/>
            </p:cNvCxnSpPr>
            <p:nvPr/>
          </p:nvCxnSpPr>
          <p:spPr>
            <a:xfrm>
              <a:off x="7884368" y="3478652"/>
              <a:ext cx="0" cy="27248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111"/>
            <p:cNvCxnSpPr>
              <a:stCxn id="72" idx="2"/>
              <a:endCxn id="73" idx="0"/>
            </p:cNvCxnSpPr>
            <p:nvPr/>
          </p:nvCxnSpPr>
          <p:spPr>
            <a:xfrm>
              <a:off x="7884368" y="5105298"/>
              <a:ext cx="0" cy="27248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/>
            <p:cNvCxnSpPr/>
            <p:nvPr/>
          </p:nvCxnSpPr>
          <p:spPr>
            <a:xfrm>
              <a:off x="7884368" y="4091946"/>
              <a:ext cx="0" cy="6743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קבוצה 23"/>
          <p:cNvGrpSpPr/>
          <p:nvPr/>
        </p:nvGrpSpPr>
        <p:grpSpPr>
          <a:xfrm>
            <a:off x="4716016" y="2065412"/>
            <a:ext cx="576064" cy="1305228"/>
            <a:chOff x="4716016" y="2065412"/>
            <a:chExt cx="576064" cy="1305228"/>
          </a:xfrm>
        </p:grpSpPr>
        <p:sp>
          <p:nvSpPr>
            <p:cNvPr id="21" name="סוגר מסולסל ימני 20"/>
            <p:cNvSpPr/>
            <p:nvPr/>
          </p:nvSpPr>
          <p:spPr>
            <a:xfrm>
              <a:off x="4716016" y="2065412"/>
              <a:ext cx="72008" cy="130522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6016" y="2569468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/>
                <a:t>10KB</a:t>
              </a:r>
              <a:endParaRPr lang="he-IL" sz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6300192" y="3048700"/>
            <a:ext cx="648072" cy="988014"/>
            <a:chOff x="6300192" y="3048700"/>
            <a:chExt cx="648072" cy="988014"/>
          </a:xfrm>
        </p:grpSpPr>
        <p:sp>
          <p:nvSpPr>
            <p:cNvPr id="63" name="סוגר מסולסל ימני 62"/>
            <p:cNvSpPr/>
            <p:nvPr/>
          </p:nvSpPr>
          <p:spPr>
            <a:xfrm>
              <a:off x="6300192" y="3048700"/>
              <a:ext cx="72008" cy="98801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00192" y="3399675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/>
                <a:t>256KB</a:t>
              </a:r>
              <a:endParaRPr lang="he-IL" sz="1200" dirty="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8244408" y="3262628"/>
            <a:ext cx="648072" cy="704530"/>
            <a:chOff x="8244408" y="3262628"/>
            <a:chExt cx="648072" cy="704530"/>
          </a:xfrm>
        </p:grpSpPr>
        <p:sp>
          <p:nvSpPr>
            <p:cNvPr id="66" name="סוגר מסולסל ימני 65"/>
            <p:cNvSpPr/>
            <p:nvPr/>
          </p:nvSpPr>
          <p:spPr>
            <a:xfrm>
              <a:off x="8244408" y="3262628"/>
              <a:ext cx="72008" cy="7045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44408" y="3474135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/>
                <a:t>256KB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9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3 –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77500" lnSpcReduction="20000"/>
          </a:bodyPr>
          <a:lstStyle/>
          <a:p>
            <a:pPr marL="342900" lvl="0" indent="-342900" algn="l" rtl="0">
              <a:defRPr/>
            </a:pPr>
            <a:r>
              <a:rPr lang="en-US" sz="15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(i-node node){</a:t>
            </a:r>
          </a:p>
          <a:p>
            <a:pPr marL="342900" lvl="0" indent="-342900" algn="l" rtl="0">
              <a:defRPr/>
            </a:pPr>
            <a:endParaRPr lang="en-US" sz="15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each block b in </a:t>
            </a:r>
            <a:r>
              <a:rPr lang="en-US" sz="15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node.direct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5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// remove the direct blocks</a:t>
            </a:r>
          </a:p>
          <a:p>
            <a:pPr marL="342900" lvl="0" indent="-342900" algn="l" rtl="0">
              <a:defRPr/>
            </a:pPr>
            <a:r>
              <a:rPr lang="en-US" sz="15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free_block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marL="342900" lvl="0" indent="-342900" algn="l" rtl="0">
              <a:defRPr/>
            </a:pPr>
            <a:endParaRPr lang="en-US" sz="15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each block s in </a:t>
            </a:r>
            <a:r>
              <a:rPr lang="en-US" sz="15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node.single_indirect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single = </a:t>
            </a:r>
            <a:r>
              <a:rPr lang="en-US" sz="15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read_block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node.single_indirect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// remove single indirect blocks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for each entry e in single</a:t>
            </a:r>
          </a:p>
          <a:p>
            <a:pPr marL="342900" lvl="0" indent="-342900" algn="l" rtl="0">
              <a:defRPr/>
            </a:pPr>
            <a:r>
              <a:rPr lang="en-US" sz="15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free_block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(e);</a:t>
            </a:r>
          </a:p>
          <a:p>
            <a:pPr marL="342900" lvl="0" indent="-342900" algn="l" rtl="0">
              <a:defRPr/>
            </a:pPr>
            <a:r>
              <a:rPr lang="en-US" sz="15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free_block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(single);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for each block d in </a:t>
            </a:r>
            <a:r>
              <a:rPr lang="en-US" sz="15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node.double_indirect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= </a:t>
            </a:r>
            <a:r>
              <a:rPr lang="en-US" sz="15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read_block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node.double_indirect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// remove double indirect blocks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for each entry s in double do { 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single = </a:t>
            </a:r>
            <a:r>
              <a:rPr lang="en-US" sz="15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read_block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(d) 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 for each entry s in single do </a:t>
            </a:r>
          </a:p>
          <a:p>
            <a:pPr marL="342900" lvl="0" indent="-342900" algn="l" rtl="0">
              <a:defRPr/>
            </a:pPr>
            <a:r>
              <a:rPr lang="en-US" sz="15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15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free_block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marL="342900" lvl="0" indent="-342900" algn="l" rtl="0">
              <a:defRPr/>
            </a:pPr>
            <a:r>
              <a:rPr lang="en-US" sz="15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5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free_block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(single); </a:t>
            </a:r>
          </a:p>
          <a:p>
            <a:pPr marL="342900" lvl="0" indent="-342900" algn="l" rtl="0">
              <a:defRPr/>
            </a:pPr>
            <a:r>
              <a:rPr lang="en-US" sz="15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5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free_block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(double);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lvl="0" indent="-342900" algn="l" rtl="0">
              <a:defRPr/>
            </a:pPr>
            <a:r>
              <a:rPr lang="en-US" sz="15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free_i</a:t>
            </a:r>
            <a:r>
              <a:rPr lang="en-US" sz="15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-node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(node); 			    </a:t>
            </a:r>
            <a:r>
              <a:rPr lang="en-US" sz="15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// remove the i-node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2900" lvl="0" indent="-342900" algn="l" rtl="0">
              <a:defRPr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6431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4, part 1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Find the maximal file size in a 32-b OS, when: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block size is 1KB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Pointer to a block requires 4B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-node contains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 direct block entries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 single-indirect entry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 double-indirect entry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 triple-indirect entry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Motivation for using files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 needs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address space of a process is limited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Some applications need memory which is far larger than their address space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E.g. airline reservations, banking, E-commerce</a:t>
            </a:r>
          </a:p>
        </p:txBody>
      </p:sp>
    </p:spTree>
    <p:extLst>
      <p:ext uri="{BB962C8B-B14F-4D97-AF65-F5344CB8AC3E}">
        <p14:creationId xmlns:p14="http://schemas.microsoft.com/office/powerpoint/2010/main" val="27564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4, part 1 –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92500" lnSpcReduction="1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Direct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10 blocks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Single indirect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3 * (1024/4) = 3*256 blocks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Double indirect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2 *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256^2</a:t>
            </a:r>
            <a:r>
              <a:rPr lang="en-US" dirty="0">
                <a:solidFill>
                  <a:schemeClr val="tx1"/>
                </a:solidFill>
              </a:rPr>
              <a:t> blocks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Triple indirect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1 *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256^3</a:t>
            </a:r>
            <a:r>
              <a:rPr lang="en-US" dirty="0">
                <a:solidFill>
                  <a:schemeClr val="tx1"/>
                </a:solidFill>
              </a:rPr>
              <a:t> blocks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Total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(10 + 3*256 + 2*256^2 + 256^3) KB</a:t>
            </a:r>
          </a:p>
        </p:txBody>
      </p:sp>
    </p:spTree>
    <p:extLst>
      <p:ext uri="{BB962C8B-B14F-4D97-AF65-F5344CB8AC3E}">
        <p14:creationId xmlns:p14="http://schemas.microsoft.com/office/powerpoint/2010/main" val="16938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4, part2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92500" lnSpcReduction="2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Repeat the question when the block size is 4KB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Direct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10 blocks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Single indirect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3 * (4K/4) = 3*K blocks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Double indirect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2 *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blocks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Triple indirect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1 *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 blocks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Total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(10 + 3K + 2M + 1G) * 4KB &gt; 4TB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5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Given a 32-b OS with block size = 1KB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I-nodes has: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 direct pointers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 single-, double- and triple- indirect pointers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pointer takes 32-bits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Find the physical address of Byte # </a:t>
            </a:r>
            <a:r>
              <a:rPr lang="en-US" b="1" dirty="0">
                <a:solidFill>
                  <a:srgbClr val="C00000"/>
                </a:solidFill>
              </a:rPr>
              <a:t>1,515,000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Solution: see </a:t>
            </a:r>
            <a:r>
              <a:rPr lang="en-US" b="1" dirty="0">
                <a:solidFill>
                  <a:schemeClr val="tx1"/>
                </a:solidFill>
              </a:rPr>
              <a:t>I-node.xlsx</a:t>
            </a:r>
          </a:p>
        </p:txBody>
      </p:sp>
    </p:spTree>
    <p:extLst>
      <p:ext uri="{BB962C8B-B14F-4D97-AF65-F5344CB8AC3E}">
        <p14:creationId xmlns:p14="http://schemas.microsoft.com/office/powerpoint/2010/main" val="263943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5: reminder</a:t>
            </a:r>
            <a:endParaRPr lang="he-IL" sz="3600" dirty="0">
              <a:solidFill>
                <a:srgbClr val="C00000"/>
              </a:solidFill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92418"/>
              </p:ext>
            </p:extLst>
          </p:nvPr>
        </p:nvGraphicFramePr>
        <p:xfrm>
          <a:off x="683568" y="1345332"/>
          <a:ext cx="1895872" cy="355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Mode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Owners (2)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Time-Stamps (3)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48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File Size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5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Hard-Link Count to File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099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Direct Blocks</a:t>
                      </a:r>
                    </a:p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(usually between 10-12)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Single Indirect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Double Indirect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48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Triple Indirect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קבוצה 13"/>
          <p:cNvGrpSpPr/>
          <p:nvPr/>
        </p:nvGrpSpPr>
        <p:grpSpPr>
          <a:xfrm>
            <a:off x="2411760" y="3478652"/>
            <a:ext cx="2231423" cy="736180"/>
            <a:chOff x="2411760" y="3478652"/>
            <a:chExt cx="2231423" cy="736180"/>
          </a:xfrm>
        </p:grpSpPr>
        <p:sp>
          <p:nvSpPr>
            <p:cNvPr id="31" name="מלבן 30"/>
            <p:cNvSpPr/>
            <p:nvPr/>
          </p:nvSpPr>
          <p:spPr>
            <a:xfrm>
              <a:off x="4067119" y="3478652"/>
              <a:ext cx="576064" cy="558062"/>
            </a:xfrm>
            <a:prstGeom prst="rect">
              <a:avLst/>
            </a:prstGeom>
            <a:pattFill prst="pct30">
              <a:fgClr>
                <a:schemeClr val="bg1"/>
              </a:fgClr>
              <a:bgClr>
                <a:srgbClr val="00B050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256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Entries</a:t>
              </a:r>
              <a:endParaRPr lang="he-IL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מחבר מרפקי 31"/>
            <p:cNvCxnSpPr>
              <a:endCxn id="31" idx="1"/>
            </p:cNvCxnSpPr>
            <p:nvPr/>
          </p:nvCxnSpPr>
          <p:spPr>
            <a:xfrm flipV="1">
              <a:off x="2411760" y="3757683"/>
              <a:ext cx="1655359" cy="457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קבוצה 16"/>
          <p:cNvGrpSpPr/>
          <p:nvPr/>
        </p:nvGrpSpPr>
        <p:grpSpPr>
          <a:xfrm>
            <a:off x="2411760" y="4214832"/>
            <a:ext cx="2231131" cy="558062"/>
            <a:chOff x="2411760" y="4214832"/>
            <a:chExt cx="2231131" cy="558062"/>
          </a:xfrm>
        </p:grpSpPr>
        <p:sp>
          <p:nvSpPr>
            <p:cNvPr id="51" name="מלבן 50"/>
            <p:cNvSpPr/>
            <p:nvPr/>
          </p:nvSpPr>
          <p:spPr>
            <a:xfrm>
              <a:off x="4066827" y="4214832"/>
              <a:ext cx="576064" cy="558062"/>
            </a:xfrm>
            <a:prstGeom prst="rect">
              <a:avLst/>
            </a:prstGeom>
            <a:pattFill prst="pct30">
              <a:fgClr>
                <a:schemeClr val="bg1"/>
              </a:fgClr>
              <a:bgClr>
                <a:srgbClr val="00B0F0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256</a:t>
              </a:r>
            </a:p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Entries</a:t>
              </a:r>
              <a:endParaRPr lang="he-IL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6" name="מחבר מרפקי 95"/>
            <p:cNvCxnSpPr>
              <a:endCxn id="51" idx="1"/>
            </p:cNvCxnSpPr>
            <p:nvPr/>
          </p:nvCxnSpPr>
          <p:spPr>
            <a:xfrm flipV="1">
              <a:off x="2411760" y="4493863"/>
              <a:ext cx="1655067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קבוצה 11"/>
          <p:cNvGrpSpPr/>
          <p:nvPr/>
        </p:nvGrpSpPr>
        <p:grpSpPr>
          <a:xfrm>
            <a:off x="2411760" y="2065412"/>
            <a:ext cx="2231423" cy="1782198"/>
            <a:chOff x="2411760" y="2065412"/>
            <a:chExt cx="2231423" cy="1782198"/>
          </a:xfrm>
        </p:grpSpPr>
        <p:sp>
          <p:nvSpPr>
            <p:cNvPr id="6" name="מלבן 5"/>
            <p:cNvSpPr/>
            <p:nvPr/>
          </p:nvSpPr>
          <p:spPr>
            <a:xfrm>
              <a:off x="4066827" y="2065412"/>
              <a:ext cx="576064" cy="21602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מלבן 7"/>
            <p:cNvSpPr/>
            <p:nvPr/>
          </p:nvSpPr>
          <p:spPr>
            <a:xfrm>
              <a:off x="4066827" y="2351170"/>
              <a:ext cx="576064" cy="21602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מלבן 8"/>
            <p:cNvSpPr/>
            <p:nvPr/>
          </p:nvSpPr>
          <p:spPr>
            <a:xfrm>
              <a:off x="4066827" y="2636928"/>
              <a:ext cx="576064" cy="21602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מלבן 9"/>
            <p:cNvSpPr/>
            <p:nvPr/>
          </p:nvSpPr>
          <p:spPr>
            <a:xfrm>
              <a:off x="4067119" y="3145532"/>
              <a:ext cx="576064" cy="21602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מחבר מרפקי 12"/>
            <p:cNvCxnSpPr>
              <a:endCxn id="6" idx="1"/>
            </p:cNvCxnSpPr>
            <p:nvPr/>
          </p:nvCxnSpPr>
          <p:spPr>
            <a:xfrm flipV="1">
              <a:off x="2411760" y="2173424"/>
              <a:ext cx="1655067" cy="679528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מרפקי 14"/>
            <p:cNvCxnSpPr/>
            <p:nvPr/>
          </p:nvCxnSpPr>
          <p:spPr>
            <a:xfrm flipV="1">
              <a:off x="2411760" y="2459182"/>
              <a:ext cx="1655067" cy="530634"/>
            </a:xfrm>
            <a:prstGeom prst="bentConnector3">
              <a:avLst>
                <a:gd name="adj1" fmla="val 5671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מרפקי 19"/>
            <p:cNvCxnSpPr/>
            <p:nvPr/>
          </p:nvCxnSpPr>
          <p:spPr>
            <a:xfrm flipV="1">
              <a:off x="2411760" y="2744940"/>
              <a:ext cx="1655067" cy="400592"/>
            </a:xfrm>
            <a:prstGeom prst="bentConnector3">
              <a:avLst>
                <a:gd name="adj1" fmla="val 64458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מרפקי 22"/>
            <p:cNvCxnSpPr>
              <a:endCxn id="10" idx="1"/>
            </p:cNvCxnSpPr>
            <p:nvPr/>
          </p:nvCxnSpPr>
          <p:spPr>
            <a:xfrm flipV="1">
              <a:off x="2411760" y="3253544"/>
              <a:ext cx="1655359" cy="594066"/>
            </a:xfrm>
            <a:prstGeom prst="bentConnector3">
              <a:avLst>
                <a:gd name="adj1" fmla="val 17202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>
              <a:stCxn id="9" idx="2"/>
              <a:endCxn id="10" idx="0"/>
            </p:cNvCxnSpPr>
            <p:nvPr/>
          </p:nvCxnSpPr>
          <p:spPr>
            <a:xfrm>
              <a:off x="4354859" y="2852952"/>
              <a:ext cx="292" cy="2925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קבוצה 15"/>
          <p:cNvGrpSpPr/>
          <p:nvPr/>
        </p:nvGrpSpPr>
        <p:grpSpPr>
          <a:xfrm>
            <a:off x="4565398" y="3048700"/>
            <a:ext cx="1656182" cy="988014"/>
            <a:chOff x="4565398" y="3048700"/>
            <a:chExt cx="1656182" cy="988014"/>
          </a:xfrm>
        </p:grpSpPr>
        <p:sp>
          <p:nvSpPr>
            <p:cNvPr id="11" name="מלבן 10"/>
            <p:cNvSpPr/>
            <p:nvPr/>
          </p:nvSpPr>
          <p:spPr>
            <a:xfrm>
              <a:off x="5645516" y="3048700"/>
              <a:ext cx="576064" cy="2160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5645516" y="3332184"/>
              <a:ext cx="576064" cy="2160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5645516" y="3820690"/>
              <a:ext cx="576064" cy="2160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מחבר מרפקי 39"/>
            <p:cNvCxnSpPr>
              <a:endCxn id="11" idx="1"/>
            </p:cNvCxnSpPr>
            <p:nvPr/>
          </p:nvCxnSpPr>
          <p:spPr>
            <a:xfrm flipV="1">
              <a:off x="4565398" y="3156712"/>
              <a:ext cx="1080118" cy="391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מרפקי 42"/>
            <p:cNvCxnSpPr>
              <a:endCxn id="37" idx="1"/>
            </p:cNvCxnSpPr>
            <p:nvPr/>
          </p:nvCxnSpPr>
          <p:spPr>
            <a:xfrm flipV="1">
              <a:off x="4572002" y="3440196"/>
              <a:ext cx="1073514" cy="236478"/>
            </a:xfrm>
            <a:prstGeom prst="bentConnector3">
              <a:avLst>
                <a:gd name="adj1" fmla="val 5716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מרפקי 47"/>
            <p:cNvCxnSpPr>
              <a:endCxn id="39" idx="1"/>
            </p:cNvCxnSpPr>
            <p:nvPr/>
          </p:nvCxnSpPr>
          <p:spPr>
            <a:xfrm flipV="1">
              <a:off x="4572002" y="3928702"/>
              <a:ext cx="1073514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/>
            <p:cNvCxnSpPr>
              <a:stCxn id="37" idx="2"/>
              <a:endCxn id="39" idx="0"/>
            </p:cNvCxnSpPr>
            <p:nvPr/>
          </p:nvCxnSpPr>
          <p:spPr>
            <a:xfrm>
              <a:off x="5933548" y="3548208"/>
              <a:ext cx="0" cy="27248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קבוצה 17"/>
          <p:cNvGrpSpPr/>
          <p:nvPr/>
        </p:nvGrpSpPr>
        <p:grpSpPr>
          <a:xfrm>
            <a:off x="4598329" y="4173742"/>
            <a:ext cx="1614947" cy="988014"/>
            <a:chOff x="4598329" y="4173742"/>
            <a:chExt cx="1614947" cy="988014"/>
          </a:xfrm>
        </p:grpSpPr>
        <p:sp>
          <p:nvSpPr>
            <p:cNvPr id="57" name="מלבן 56"/>
            <p:cNvSpPr/>
            <p:nvPr/>
          </p:nvSpPr>
          <p:spPr>
            <a:xfrm>
              <a:off x="5637212" y="4173742"/>
              <a:ext cx="576064" cy="216024"/>
            </a:xfrm>
            <a:prstGeom prst="rect">
              <a:avLst/>
            </a:prstGeom>
            <a:pattFill prst="pct30">
              <a:fgClr>
                <a:schemeClr val="bg1"/>
              </a:fgClr>
              <a:bgClr>
                <a:srgbClr val="00B0F0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256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מלבן 57"/>
            <p:cNvSpPr/>
            <p:nvPr/>
          </p:nvSpPr>
          <p:spPr>
            <a:xfrm>
              <a:off x="5637212" y="4457226"/>
              <a:ext cx="576064" cy="216024"/>
            </a:xfrm>
            <a:prstGeom prst="rect">
              <a:avLst/>
            </a:prstGeom>
            <a:pattFill prst="pct30">
              <a:fgClr>
                <a:schemeClr val="bg1"/>
              </a:fgClr>
              <a:bgClr>
                <a:srgbClr val="00B0F0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256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מלבן 58"/>
            <p:cNvSpPr/>
            <p:nvPr/>
          </p:nvSpPr>
          <p:spPr>
            <a:xfrm>
              <a:off x="5637212" y="4945732"/>
              <a:ext cx="576064" cy="216024"/>
            </a:xfrm>
            <a:prstGeom prst="rect">
              <a:avLst/>
            </a:prstGeom>
            <a:pattFill prst="pct30">
              <a:fgClr>
                <a:schemeClr val="bg1"/>
              </a:fgClr>
              <a:bgClr>
                <a:srgbClr val="00B0F0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256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מחבר מרפקי 59"/>
            <p:cNvCxnSpPr/>
            <p:nvPr/>
          </p:nvCxnSpPr>
          <p:spPr>
            <a:xfrm>
              <a:off x="4598329" y="4281754"/>
              <a:ext cx="1053791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מרפקי 60"/>
            <p:cNvCxnSpPr/>
            <p:nvPr/>
          </p:nvCxnSpPr>
          <p:spPr>
            <a:xfrm>
              <a:off x="4598329" y="4389766"/>
              <a:ext cx="1053791" cy="1754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מרפקי 61"/>
            <p:cNvCxnSpPr/>
            <p:nvPr/>
          </p:nvCxnSpPr>
          <p:spPr>
            <a:xfrm>
              <a:off x="4598329" y="4673250"/>
              <a:ext cx="1053791" cy="393194"/>
            </a:xfrm>
            <a:prstGeom prst="bentConnector3">
              <a:avLst>
                <a:gd name="adj1" fmla="val 1188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/>
            <p:cNvCxnSpPr>
              <a:stCxn id="58" idx="2"/>
              <a:endCxn id="59" idx="0"/>
            </p:cNvCxnSpPr>
            <p:nvPr/>
          </p:nvCxnSpPr>
          <p:spPr>
            <a:xfrm>
              <a:off x="5925244" y="4673250"/>
              <a:ext cx="0" cy="27248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קבוצה 18"/>
          <p:cNvGrpSpPr/>
          <p:nvPr/>
        </p:nvGrpSpPr>
        <p:grpSpPr>
          <a:xfrm>
            <a:off x="6156176" y="3262628"/>
            <a:ext cx="2016224" cy="2331176"/>
            <a:chOff x="6156176" y="3262628"/>
            <a:chExt cx="2016224" cy="2331176"/>
          </a:xfrm>
        </p:grpSpPr>
        <p:sp>
          <p:nvSpPr>
            <p:cNvPr id="70" name="מלבן 69"/>
            <p:cNvSpPr/>
            <p:nvPr/>
          </p:nvSpPr>
          <p:spPr>
            <a:xfrm>
              <a:off x="7596336" y="3262628"/>
              <a:ext cx="576064" cy="2160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מלבן 70"/>
            <p:cNvSpPr/>
            <p:nvPr/>
          </p:nvSpPr>
          <p:spPr>
            <a:xfrm>
              <a:off x="7596336" y="3751134"/>
              <a:ext cx="576064" cy="2160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7596336" y="4889274"/>
              <a:ext cx="576064" cy="2160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7596336" y="5377780"/>
              <a:ext cx="576064" cy="21602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מחבר מרפקי 73"/>
            <p:cNvCxnSpPr/>
            <p:nvPr/>
          </p:nvCxnSpPr>
          <p:spPr>
            <a:xfrm flipV="1">
              <a:off x="6156176" y="3359638"/>
              <a:ext cx="1440160" cy="8551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מרפקי 74"/>
            <p:cNvCxnSpPr>
              <a:endCxn id="71" idx="1"/>
            </p:cNvCxnSpPr>
            <p:nvPr/>
          </p:nvCxnSpPr>
          <p:spPr>
            <a:xfrm flipV="1">
              <a:off x="6156176" y="3859146"/>
              <a:ext cx="1440160" cy="465600"/>
            </a:xfrm>
            <a:prstGeom prst="bentConnector3">
              <a:avLst>
                <a:gd name="adj1" fmla="val 5727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מרפקי 81"/>
            <p:cNvCxnSpPr>
              <a:endCxn id="72" idx="1"/>
            </p:cNvCxnSpPr>
            <p:nvPr/>
          </p:nvCxnSpPr>
          <p:spPr>
            <a:xfrm>
              <a:off x="6156176" y="4983110"/>
              <a:ext cx="1440160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מרפקי 82"/>
            <p:cNvCxnSpPr>
              <a:endCxn id="73" idx="1"/>
            </p:cNvCxnSpPr>
            <p:nvPr/>
          </p:nvCxnSpPr>
          <p:spPr>
            <a:xfrm>
              <a:off x="6156176" y="5093023"/>
              <a:ext cx="1440160" cy="3927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מרפקי 117"/>
            <p:cNvCxnSpPr/>
            <p:nvPr/>
          </p:nvCxnSpPr>
          <p:spPr>
            <a:xfrm flipV="1">
              <a:off x="6156176" y="4281754"/>
              <a:ext cx="1440160" cy="223028"/>
            </a:xfrm>
            <a:prstGeom prst="bentConnector3">
              <a:avLst>
                <a:gd name="adj1" fmla="val 67802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מרפקי 118"/>
            <p:cNvCxnSpPr/>
            <p:nvPr/>
          </p:nvCxnSpPr>
          <p:spPr>
            <a:xfrm flipV="1">
              <a:off x="6156176" y="4457226"/>
              <a:ext cx="1440160" cy="157470"/>
            </a:xfrm>
            <a:prstGeom prst="bentConnector3">
              <a:avLst>
                <a:gd name="adj1" fmla="val 77296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>
              <a:stCxn id="70" idx="2"/>
              <a:endCxn id="71" idx="0"/>
            </p:cNvCxnSpPr>
            <p:nvPr/>
          </p:nvCxnSpPr>
          <p:spPr>
            <a:xfrm>
              <a:off x="7884368" y="3478652"/>
              <a:ext cx="0" cy="27248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111"/>
            <p:cNvCxnSpPr>
              <a:stCxn id="72" idx="2"/>
              <a:endCxn id="73" idx="0"/>
            </p:cNvCxnSpPr>
            <p:nvPr/>
          </p:nvCxnSpPr>
          <p:spPr>
            <a:xfrm>
              <a:off x="7884368" y="5105298"/>
              <a:ext cx="0" cy="27248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/>
            <p:cNvCxnSpPr/>
            <p:nvPr/>
          </p:nvCxnSpPr>
          <p:spPr>
            <a:xfrm>
              <a:off x="7884368" y="4091946"/>
              <a:ext cx="0" cy="6743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קבוצה 23"/>
          <p:cNvGrpSpPr/>
          <p:nvPr/>
        </p:nvGrpSpPr>
        <p:grpSpPr>
          <a:xfrm>
            <a:off x="4716016" y="2065412"/>
            <a:ext cx="576064" cy="1305228"/>
            <a:chOff x="4716016" y="2065412"/>
            <a:chExt cx="576064" cy="1305228"/>
          </a:xfrm>
        </p:grpSpPr>
        <p:sp>
          <p:nvSpPr>
            <p:cNvPr id="21" name="סוגר מסולסל ימני 20"/>
            <p:cNvSpPr/>
            <p:nvPr/>
          </p:nvSpPr>
          <p:spPr>
            <a:xfrm>
              <a:off x="4716016" y="2065412"/>
              <a:ext cx="72008" cy="130522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6016" y="2569468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/>
                <a:t>10KB</a:t>
              </a:r>
              <a:endParaRPr lang="he-IL" sz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6300192" y="3048700"/>
            <a:ext cx="648072" cy="988014"/>
            <a:chOff x="6300192" y="3048700"/>
            <a:chExt cx="648072" cy="988014"/>
          </a:xfrm>
        </p:grpSpPr>
        <p:sp>
          <p:nvSpPr>
            <p:cNvPr id="63" name="סוגר מסולסל ימני 62"/>
            <p:cNvSpPr/>
            <p:nvPr/>
          </p:nvSpPr>
          <p:spPr>
            <a:xfrm>
              <a:off x="6300192" y="3048700"/>
              <a:ext cx="72008" cy="98801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00192" y="3399675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/>
                <a:t>256KB</a:t>
              </a:r>
              <a:endParaRPr lang="he-IL" sz="1200" dirty="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8244408" y="3262628"/>
            <a:ext cx="648072" cy="704530"/>
            <a:chOff x="8244408" y="3262628"/>
            <a:chExt cx="648072" cy="704530"/>
          </a:xfrm>
        </p:grpSpPr>
        <p:sp>
          <p:nvSpPr>
            <p:cNvPr id="66" name="סוגר מסולסל ימני 65"/>
            <p:cNvSpPr/>
            <p:nvPr/>
          </p:nvSpPr>
          <p:spPr>
            <a:xfrm>
              <a:off x="8244408" y="3262628"/>
              <a:ext cx="72008" cy="7045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44408" y="3474135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/>
                <a:t>256KB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11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6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77500" lnSpcReduction="2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3100" dirty="0">
                <a:solidFill>
                  <a:schemeClr val="tx1"/>
                </a:solidFill>
              </a:rPr>
              <a:t>Consider the following FAT: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100" dirty="0">
                <a:solidFill>
                  <a:srgbClr val="C00000"/>
                </a:solidFill>
              </a:rPr>
              <a:t>-1</a:t>
            </a:r>
            <a:r>
              <a:rPr lang="en-US" sz="3100" dirty="0">
                <a:solidFill>
                  <a:schemeClr val="tx1"/>
                </a:solidFill>
              </a:rPr>
              <a:t> indicates an </a:t>
            </a:r>
            <a:r>
              <a:rPr lang="en-US" sz="3100" dirty="0" err="1">
                <a:solidFill>
                  <a:srgbClr val="C00000"/>
                </a:solidFill>
              </a:rPr>
              <a:t>eof</a:t>
            </a:r>
            <a:r>
              <a:rPr lang="en-US" sz="3100" dirty="0">
                <a:solidFill>
                  <a:schemeClr val="tx1"/>
                </a:solidFill>
              </a:rPr>
              <a:t>; </a:t>
            </a:r>
            <a:r>
              <a:rPr lang="en-US" sz="3100" dirty="0">
                <a:solidFill>
                  <a:srgbClr val="C00000"/>
                </a:solidFill>
              </a:rPr>
              <a:t>0</a:t>
            </a:r>
            <a:r>
              <a:rPr lang="en-US" sz="3100" dirty="0">
                <a:solidFill>
                  <a:schemeClr val="tx1"/>
                </a:solidFill>
              </a:rPr>
              <a:t> indicates a </a:t>
            </a:r>
            <a:r>
              <a:rPr lang="en-US" sz="3100" dirty="0">
                <a:solidFill>
                  <a:srgbClr val="C00000"/>
                </a:solidFill>
              </a:rPr>
              <a:t>free</a:t>
            </a:r>
            <a:r>
              <a:rPr lang="en-US" sz="3100" dirty="0">
                <a:solidFill>
                  <a:schemeClr val="tx1"/>
                </a:solidFill>
              </a:rPr>
              <a:t> slot</a:t>
            </a:r>
          </a:p>
          <a:p>
            <a:pPr lvl="1" algn="l" rtl="0"/>
            <a:r>
              <a:rPr lang="en-US" sz="3100" dirty="0">
                <a:solidFill>
                  <a:schemeClr val="tx1"/>
                </a:solidFill>
              </a:rPr>
              <a:t>The directory contains a file that points 7 as its starting block. How many blocks does that file contains?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</a:rPr>
              <a:t>Answer: 4 blocks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100" dirty="0">
                <a:solidFill>
                  <a:schemeClr val="tx1"/>
                </a:solidFill>
              </a:rPr>
              <a:t>The file’s owner added </a:t>
            </a:r>
            <a:r>
              <a:rPr lang="en-US" sz="3100" dirty="0">
                <a:solidFill>
                  <a:srgbClr val="C00000"/>
                </a:solidFill>
              </a:rPr>
              <a:t>2 </a:t>
            </a:r>
            <a:r>
              <a:rPr lang="en-US" sz="3100" dirty="0">
                <a:solidFill>
                  <a:schemeClr val="tx1"/>
                </a:solidFill>
              </a:rPr>
              <a:t>blocks to the file. Adjust the FAT according to the change.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</a:rPr>
              <a:t>Answer:</a:t>
            </a:r>
            <a:endParaRPr lang="en-US" sz="3100" dirty="0">
              <a:solidFill>
                <a:srgbClr val="C00000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30158"/>
              </p:ext>
            </p:extLst>
          </p:nvPr>
        </p:nvGraphicFramePr>
        <p:xfrm>
          <a:off x="1331640" y="1251724"/>
          <a:ext cx="66247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ndex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Pointers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44010"/>
              </p:ext>
            </p:extLst>
          </p:nvPr>
        </p:nvGraphicFramePr>
        <p:xfrm>
          <a:off x="1331640" y="4729708"/>
          <a:ext cx="66247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Pointers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he-IL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he-IL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he-IL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9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7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rgbClr val="C00000"/>
                </a:solidFill>
              </a:rPr>
              <a:t>ב-</a:t>
            </a:r>
            <a:r>
              <a:rPr lang="en-US" sz="2800" dirty="0">
                <a:solidFill>
                  <a:srgbClr val="C00000"/>
                </a:solidFill>
              </a:rPr>
              <a:t>UNIX</a:t>
            </a:r>
            <a:r>
              <a:rPr lang="he-IL" sz="2800" dirty="0">
                <a:solidFill>
                  <a:srgbClr val="C00000"/>
                </a:solidFill>
              </a:rPr>
              <a:t>, המידע נשמר ב-</a:t>
            </a:r>
            <a:r>
              <a:rPr lang="en-US" sz="2800" dirty="0">
                <a:solidFill>
                  <a:srgbClr val="C00000"/>
                </a:solidFill>
              </a:rPr>
              <a:t>i-node</a:t>
            </a:r>
            <a:r>
              <a:rPr lang="he-IL" sz="2800" dirty="0">
                <a:solidFill>
                  <a:srgbClr val="C00000"/>
                </a:solidFill>
              </a:rPr>
              <a:t> בארגון דמוי-עץ. מה הסיבה לכך שהעץ אינו עץ מלא?</a:t>
            </a:r>
          </a:p>
          <a:p>
            <a:pPr marL="914400" lvl="1" indent="-457200" algn="r">
              <a:buFont typeface="Arial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הרצון למנוע את בזבוז הזמן והשטח הכרוך בשימוש בבלוקים בלתי ישירים עבור קבצים קטנים.</a:t>
            </a:r>
          </a:p>
          <a:p>
            <a:pPr marL="914400" lvl="1" indent="-457200" algn="r">
              <a:buFont typeface="Arial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הרצון לנצל עד תום את השטח המוקצה ל-</a:t>
            </a:r>
            <a:r>
              <a:rPr lang="en-US" sz="2400" dirty="0">
                <a:solidFill>
                  <a:schemeClr val="tx1"/>
                </a:solidFill>
              </a:rPr>
              <a:t>i-node</a:t>
            </a:r>
            <a:r>
              <a:rPr lang="he-IL" sz="2400" dirty="0">
                <a:solidFill>
                  <a:schemeClr val="tx1"/>
                </a:solidFill>
              </a:rPr>
              <a:t> (אין צורך להצביע על "גשרים" חסרי משמעות שנועדו לצורך השלמת רמות).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 algn="r">
              <a:buFont typeface="Arial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חוסר החשיבות של איזון העץ לאור כך שאין מדובר בחיפוש אחר איבר שרירותי (חיפוש מתבצע על תת-עץ כלשהו).</a:t>
            </a:r>
          </a:p>
        </p:txBody>
      </p:sp>
    </p:spTree>
    <p:extLst>
      <p:ext uri="{BB962C8B-B14F-4D97-AF65-F5344CB8AC3E}">
        <p14:creationId xmlns:p14="http://schemas.microsoft.com/office/powerpoint/2010/main" val="16984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Files : Review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lnSpcReduction="1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File: an abstraction that provides a way to store information on the disk.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File types: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User files (regular)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Directory files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Special files (I/O devices)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File access: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Sequential (byte after byte)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Random access</a:t>
            </a:r>
          </a:p>
        </p:txBody>
      </p:sp>
    </p:spTree>
    <p:extLst>
      <p:ext uri="{BB962C8B-B14F-4D97-AF65-F5344CB8AC3E}">
        <p14:creationId xmlns:p14="http://schemas.microsoft.com/office/powerpoint/2010/main" val="40850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AU" sz="3600" dirty="0">
                <a:solidFill>
                  <a:srgbClr val="C00000"/>
                </a:solidFill>
              </a:rPr>
              <a:t>How to implement a file system?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Try 1: sequential allocation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Try 2: linked list</a:t>
            </a:r>
          </a:p>
        </p:txBody>
      </p:sp>
    </p:spTree>
    <p:extLst>
      <p:ext uri="{BB962C8B-B14F-4D97-AF65-F5344CB8AC3E}">
        <p14:creationId xmlns:p14="http://schemas.microsoft.com/office/powerpoint/2010/main" val="30390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Try 3: File Allocation Table (FAT)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85292"/>
            <a:ext cx="3960440" cy="450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95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File Allocation Table (FAT)</a:t>
            </a:r>
            <a:endParaRPr lang="he-IL" sz="3600" dirty="0">
              <a:solidFill>
                <a:srgbClr val="FF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FAT contains chains of disk blocks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Every chain defines a different file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FAT entry points to the next disk block of the file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I.e., specifies the block #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Chains of blocks are terminated by a special marker: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C00000"/>
                </a:solidFill>
              </a:rPr>
              <a:t>eof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(end of file)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character </a:t>
            </a:r>
          </a:p>
        </p:txBody>
      </p:sp>
    </p:spTree>
    <p:extLst>
      <p:ext uri="{BB962C8B-B14F-4D97-AF65-F5344CB8AC3E}">
        <p14:creationId xmlns:p14="http://schemas.microsoft.com/office/powerpoint/2010/main" val="34796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File Allocation Table (FAT)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Used in MS-DOS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Still commonly used in portable / FLASH devices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FAT is held in the main memory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Its size is proportional to the disk size / block size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What’s the risk of holding the FAT in the main memory?</a:t>
            </a:r>
          </a:p>
        </p:txBody>
      </p:sp>
    </p:spTree>
    <p:extLst>
      <p:ext uri="{BB962C8B-B14F-4D97-AF65-F5344CB8AC3E}">
        <p14:creationId xmlns:p14="http://schemas.microsoft.com/office/powerpoint/2010/main" val="23174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MS-DOS Directory Entry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Fixed size 32-Byte directory entries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Directories provide information about the location of a file’s blocks (directly or indirectly)</a:t>
            </a:r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66922"/>
              </p:ext>
            </p:extLst>
          </p:nvPr>
        </p:nvGraphicFramePr>
        <p:xfrm>
          <a:off x="791581" y="2713484"/>
          <a:ext cx="70567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Bytes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File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name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Ext.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Reserved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Size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הסבר מלבני 11"/>
          <p:cNvSpPr/>
          <p:nvPr/>
        </p:nvSpPr>
        <p:spPr>
          <a:xfrm>
            <a:off x="2844625" y="3919328"/>
            <a:ext cx="914400" cy="738372"/>
          </a:xfrm>
          <a:prstGeom prst="wedgeRectCallout">
            <a:avLst>
              <a:gd name="adj1" fmla="val 90383"/>
              <a:gd name="adj2" fmla="val -1128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71450" indent="-171450" algn="l" rtl="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read-only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hidden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system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archive</a:t>
            </a:r>
          </a:p>
        </p:txBody>
      </p:sp>
      <p:sp>
        <p:nvSpPr>
          <p:cNvPr id="13" name="הסבר מלבני 12"/>
          <p:cNvSpPr/>
          <p:nvPr/>
        </p:nvSpPr>
        <p:spPr>
          <a:xfrm>
            <a:off x="5292897" y="3919328"/>
            <a:ext cx="498346" cy="234316"/>
          </a:xfrm>
          <a:prstGeom prst="wedgeRectCallout">
            <a:avLst>
              <a:gd name="adj1" fmla="val 122438"/>
              <a:gd name="adj2" fmla="val -2425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100" dirty="0">
                <a:solidFill>
                  <a:schemeClr val="tx1"/>
                </a:solidFill>
              </a:rPr>
              <a:t>Time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4" name="הסבר מלבני 13"/>
          <p:cNvSpPr/>
          <p:nvPr/>
        </p:nvSpPr>
        <p:spPr>
          <a:xfrm>
            <a:off x="5934123" y="3919328"/>
            <a:ext cx="510902" cy="234316"/>
          </a:xfrm>
          <a:prstGeom prst="wedgeRectCallout">
            <a:avLst>
              <a:gd name="adj1" fmla="val 63388"/>
              <a:gd name="adj2" fmla="val -24616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0"/>
            <a:r>
              <a:rPr lang="en-US" sz="1100" dirty="0">
                <a:solidFill>
                  <a:prstClr val="black"/>
                </a:solidFill>
              </a:rPr>
              <a:t>Date</a:t>
            </a:r>
            <a:endParaRPr lang="he-IL" sz="1100" dirty="0">
              <a:solidFill>
                <a:prstClr val="black"/>
              </a:solidFill>
            </a:endParaRPr>
          </a:p>
        </p:txBody>
      </p:sp>
      <p:sp>
        <p:nvSpPr>
          <p:cNvPr id="15" name="הסבר מלבני 14"/>
          <p:cNvSpPr/>
          <p:nvPr/>
        </p:nvSpPr>
        <p:spPr>
          <a:xfrm>
            <a:off x="6589041" y="3919328"/>
            <a:ext cx="1944216" cy="369186"/>
          </a:xfrm>
          <a:prstGeom prst="wedgeRectCallout">
            <a:avLst>
              <a:gd name="adj1" fmla="val -36716"/>
              <a:gd name="adj2" fmla="val -17215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0"/>
            <a:r>
              <a:rPr lang="en-US" sz="1100" dirty="0">
                <a:solidFill>
                  <a:prstClr val="black"/>
                </a:solidFill>
              </a:rPr>
              <a:t>First block number - an index into the 64K entry FAT</a:t>
            </a:r>
          </a:p>
        </p:txBody>
      </p:sp>
    </p:spTree>
    <p:extLst>
      <p:ext uri="{BB962C8B-B14F-4D97-AF65-F5344CB8AC3E}">
        <p14:creationId xmlns:p14="http://schemas.microsoft.com/office/powerpoint/2010/main" val="208423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FAT’s limitations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>
                <a:solidFill>
                  <a:schemeClr val="tx1"/>
                </a:solidFill>
              </a:rPr>
              <a:t>Not scalable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Consider a 1-TB disk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Block size: 1 KB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What’s the FAT’s size?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algn="l" rtl="0"/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>
                <a:solidFill>
                  <a:schemeClr val="tx1"/>
                </a:solidFill>
              </a:rPr>
              <a:t>Not compatible to extensions / addition of attributes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Created, modified, accessed, owner, comments, …</a:t>
            </a:r>
          </a:p>
        </p:txBody>
      </p:sp>
    </p:spTree>
    <p:extLst>
      <p:ext uri="{BB962C8B-B14F-4D97-AF65-F5344CB8AC3E}">
        <p14:creationId xmlns:p14="http://schemas.microsoft.com/office/powerpoint/2010/main" val="368789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1304</Words>
  <Application>Microsoft Office PowerPoint</Application>
  <PresentationFormat>On-screen Show (16:10)</PresentationFormat>
  <Paragraphs>364</Paragraphs>
  <Slides>25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Wingdings</vt:lpstr>
      <vt:lpstr>ערכת נושא Office</vt:lpstr>
      <vt:lpstr>Operating Systems 371-1-1631</vt:lpstr>
      <vt:lpstr>Motivation for using files</vt:lpstr>
      <vt:lpstr>Files : Review</vt:lpstr>
      <vt:lpstr>How to implement a file system?</vt:lpstr>
      <vt:lpstr>Try 3: File Allocation Table (FAT)</vt:lpstr>
      <vt:lpstr>File Allocation Table (FAT)</vt:lpstr>
      <vt:lpstr>File Allocation Table (FAT)</vt:lpstr>
      <vt:lpstr>MS-DOS Directory Entry</vt:lpstr>
      <vt:lpstr>FAT’s limitations</vt:lpstr>
      <vt:lpstr>I-Nodes (Index-node)</vt:lpstr>
      <vt:lpstr>I-Node example</vt:lpstr>
      <vt:lpstr>Question 1</vt:lpstr>
      <vt:lpstr>Question 1 – Solution</vt:lpstr>
      <vt:lpstr>Question 2</vt:lpstr>
      <vt:lpstr>Question 2 – Solution</vt:lpstr>
      <vt:lpstr>Question 3</vt:lpstr>
      <vt:lpstr>Question 5: reminder</vt:lpstr>
      <vt:lpstr>Question 3 – Solution</vt:lpstr>
      <vt:lpstr>Question 4, part 1</vt:lpstr>
      <vt:lpstr>Question 4, part 1 – Solution</vt:lpstr>
      <vt:lpstr>Question 4, part2</vt:lpstr>
      <vt:lpstr>Question 5</vt:lpstr>
      <vt:lpstr>Question 5: reminder</vt:lpstr>
      <vt:lpstr>Question 6</vt:lpstr>
      <vt:lpstr>Question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371-1-1631 Fall 2011</dc:title>
  <dc:creator>Yehiel</dc:creator>
  <cp:lastModifiedBy>itamar</cp:lastModifiedBy>
  <cp:revision>508</cp:revision>
  <dcterms:created xsi:type="dcterms:W3CDTF">2012-11-09T20:05:31Z</dcterms:created>
  <dcterms:modified xsi:type="dcterms:W3CDTF">2018-06-13T06:02:38Z</dcterms:modified>
</cp:coreProperties>
</file>