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395" r:id="rId2"/>
    <p:sldId id="374" r:id="rId3"/>
    <p:sldId id="397" r:id="rId4"/>
    <p:sldId id="400" r:id="rId5"/>
    <p:sldId id="398" r:id="rId6"/>
    <p:sldId id="417" r:id="rId7"/>
    <p:sldId id="429" r:id="rId8"/>
    <p:sldId id="430" r:id="rId9"/>
    <p:sldId id="432" r:id="rId10"/>
    <p:sldId id="433" r:id="rId11"/>
    <p:sldId id="425" r:id="rId12"/>
    <p:sldId id="418" r:id="rId13"/>
    <p:sldId id="434" r:id="rId14"/>
    <p:sldId id="419" r:id="rId15"/>
    <p:sldId id="420" r:id="rId16"/>
    <p:sldId id="402" r:id="rId17"/>
    <p:sldId id="403" r:id="rId18"/>
    <p:sldId id="404" r:id="rId19"/>
    <p:sldId id="405" r:id="rId20"/>
    <p:sldId id="421" r:id="rId21"/>
    <p:sldId id="422" r:id="rId22"/>
    <p:sldId id="435" r:id="rId23"/>
    <p:sldId id="436" r:id="rId24"/>
    <p:sldId id="437" r:id="rId25"/>
    <p:sldId id="438" r:id="rId26"/>
  </p:sldIdLst>
  <p:sldSz cx="9144000" cy="5715000" type="screen16x1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70" autoAdjust="0"/>
    <p:restoredTop sz="67186" autoAdjust="0"/>
  </p:normalViewPr>
  <p:slideViewPr>
    <p:cSldViewPr>
      <p:cViewPr varScale="1">
        <p:scale>
          <a:sx n="89" d="100"/>
          <a:sy n="89" d="100"/>
        </p:scale>
        <p:origin x="1776" y="108"/>
      </p:cViewPr>
      <p:guideLst>
        <p:guide orient="horz" pos="180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433F0E-E777-4E59-9E32-E175B6E2DB5B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A6A7A7-A596-4886-8851-D7A074031C2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6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897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90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18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4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19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79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sz="2800" dirty="0" smtClean="0"/>
              <a:t>device handler -</a:t>
            </a:r>
            <a:r>
              <a:rPr lang="en-AU" sz="2800" baseline="0" dirty="0" smtClean="0"/>
              <a:t> driver</a:t>
            </a:r>
            <a:endParaRPr lang="en-AU" sz="2800" dirty="0" smtClean="0"/>
          </a:p>
          <a:p>
            <a:pPr algn="l" rtl="0"/>
            <a:r>
              <a:rPr lang="en-AU" sz="2800" dirty="0" smtClean="0"/>
              <a:t>World’s switch</a:t>
            </a:r>
            <a:endParaRPr lang="he-IL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00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dirty="0" smtClean="0"/>
              <a:t>Trap</a:t>
            </a:r>
            <a:r>
              <a:rPr lang="en-AU" baseline="0" dirty="0" smtClean="0"/>
              <a:t> &amp; emulate</a:t>
            </a:r>
          </a:p>
          <a:p>
            <a:pPr algn="l" rtl="0"/>
            <a:r>
              <a:rPr lang="en-AU" baseline="0" dirty="0" smtClean="0"/>
              <a:t>Secure VM: the set of instructions that trap are controlled by a HW bitmap, set by the hypervisor.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44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188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sz="2400" b="1" dirty="0" smtClean="0">
                <a:solidFill>
                  <a:srgbClr val="FF6600"/>
                </a:solidFill>
              </a:rPr>
              <a:t>Option 1:</a:t>
            </a:r>
            <a:r>
              <a:rPr lang="en-AU" sz="2400" b="1" baseline="0" dirty="0" smtClean="0">
                <a:solidFill>
                  <a:srgbClr val="FF6600"/>
                </a:solidFill>
              </a:rPr>
              <a:t> </a:t>
            </a:r>
            <a:r>
              <a:rPr lang="en-AU" sz="2400" b="0" baseline="0" dirty="0" smtClean="0">
                <a:solidFill>
                  <a:srgbClr val="FF6600"/>
                </a:solidFill>
              </a:rPr>
              <a:t>changing the </a:t>
            </a:r>
            <a:r>
              <a:rPr lang="en-AU" sz="2400" b="0" baseline="0" dirty="0" err="1" smtClean="0">
                <a:solidFill>
                  <a:srgbClr val="FF6600"/>
                </a:solidFill>
              </a:rPr>
              <a:t>p.table</a:t>
            </a:r>
            <a:r>
              <a:rPr lang="en-AU" sz="2400" b="0" baseline="0" dirty="0" smtClean="0">
                <a:solidFill>
                  <a:srgbClr val="FF6600"/>
                </a:solidFill>
              </a:rPr>
              <a:t> is merely a mem write. Therefore, the VMM has to identify the top level </a:t>
            </a:r>
            <a:r>
              <a:rPr lang="en-AU" sz="2400" b="0" baseline="0" dirty="0" err="1" smtClean="0">
                <a:solidFill>
                  <a:srgbClr val="FF6600"/>
                </a:solidFill>
              </a:rPr>
              <a:t>p.table</a:t>
            </a:r>
            <a:r>
              <a:rPr lang="en-AU" sz="2400" b="0" baseline="0" dirty="0" smtClean="0">
                <a:solidFill>
                  <a:srgbClr val="FF6600"/>
                </a:solidFill>
              </a:rPr>
              <a:t> because the HW registers point to this page; and then mark all the </a:t>
            </a:r>
            <a:r>
              <a:rPr lang="en-AU" sz="2400" b="0" baseline="0" dirty="0" err="1" smtClean="0">
                <a:solidFill>
                  <a:srgbClr val="FF6600"/>
                </a:solidFill>
              </a:rPr>
              <a:t>p.tables</a:t>
            </a:r>
            <a:r>
              <a:rPr lang="en-AU" sz="2400" b="0" baseline="0" dirty="0" smtClean="0">
                <a:solidFill>
                  <a:srgbClr val="FF6600"/>
                </a:solidFill>
              </a:rPr>
              <a:t> as </a:t>
            </a:r>
            <a:r>
              <a:rPr lang="en-AU" sz="2400" b="0" baseline="0" dirty="0" err="1" smtClean="0">
                <a:solidFill>
                  <a:srgbClr val="FF6600"/>
                </a:solidFill>
              </a:rPr>
              <a:t>rd_only</a:t>
            </a:r>
            <a:r>
              <a:rPr lang="en-AU" sz="2400" b="0" baseline="0" dirty="0" smtClean="0">
                <a:solidFill>
                  <a:srgbClr val="FF6600"/>
                </a:solidFill>
              </a:rPr>
              <a:t>. Upon every attempt of the guest OS to write to these pages, a </a:t>
            </a:r>
            <a:r>
              <a:rPr lang="en-AU" sz="2400" b="0" baseline="0" dirty="0" err="1" smtClean="0">
                <a:solidFill>
                  <a:srgbClr val="FF6600"/>
                </a:solidFill>
              </a:rPr>
              <a:t>p.fault</a:t>
            </a:r>
            <a:r>
              <a:rPr lang="en-AU" sz="2400" b="0" baseline="0" dirty="0" smtClean="0">
                <a:solidFill>
                  <a:srgbClr val="FF6600"/>
                </a:solidFill>
              </a:rPr>
              <a:t> will happen, and the VMM will take ctrl and change the shadow </a:t>
            </a:r>
            <a:r>
              <a:rPr lang="en-AU" sz="2400" b="0" baseline="0" dirty="0" err="1" smtClean="0">
                <a:solidFill>
                  <a:srgbClr val="FF6600"/>
                </a:solidFill>
              </a:rPr>
              <a:t>p.table</a:t>
            </a:r>
            <a:r>
              <a:rPr lang="en-AU" sz="2400" b="0" baseline="0" dirty="0" smtClean="0">
                <a:solidFill>
                  <a:srgbClr val="FF6600"/>
                </a:solidFill>
              </a:rPr>
              <a:t> accordingly.</a:t>
            </a:r>
          </a:p>
          <a:p>
            <a:pPr algn="l" rtl="0"/>
            <a:endParaRPr lang="en-AU" sz="2400" b="0" baseline="0" dirty="0" smtClean="0">
              <a:solidFill>
                <a:srgbClr val="FF6600"/>
              </a:solidFill>
            </a:endParaRPr>
          </a:p>
          <a:p>
            <a:pPr algn="l" rtl="0"/>
            <a:r>
              <a:rPr lang="en-AU" sz="2400" b="1" baseline="0" dirty="0" smtClean="0">
                <a:solidFill>
                  <a:srgbClr val="FF6600"/>
                </a:solidFill>
              </a:rPr>
              <a:t>Option 2: </a:t>
            </a:r>
            <a:r>
              <a:rPr lang="en-AU" sz="2400" b="0" baseline="0" dirty="0" smtClean="0">
                <a:solidFill>
                  <a:srgbClr val="FF6600"/>
                </a:solidFill>
              </a:rPr>
              <a:t>the VMM intervenes only: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AU" sz="2400" b="0" baseline="0" dirty="0" smtClean="0">
                <a:solidFill>
                  <a:srgbClr val="FF6600"/>
                </a:solidFill>
              </a:rPr>
              <a:t>when the VM tries to access a new page, in which case a </a:t>
            </a:r>
            <a:r>
              <a:rPr lang="en-AU" sz="2400" b="0" baseline="0" dirty="0" err="1" smtClean="0">
                <a:solidFill>
                  <a:srgbClr val="FF6600"/>
                </a:solidFill>
              </a:rPr>
              <a:t>p.fault</a:t>
            </a:r>
            <a:r>
              <a:rPr lang="en-AU" sz="2400" b="0" baseline="0" dirty="0" smtClean="0">
                <a:solidFill>
                  <a:srgbClr val="FF6600"/>
                </a:solidFill>
              </a:rPr>
              <a:t> occurs, and the VMM adds a new entry to the VM’s </a:t>
            </a:r>
            <a:r>
              <a:rPr lang="en-AU" sz="2400" b="0" baseline="0" dirty="0" err="1" smtClean="0">
                <a:solidFill>
                  <a:srgbClr val="FF6600"/>
                </a:solidFill>
              </a:rPr>
              <a:t>p.table</a:t>
            </a:r>
            <a:r>
              <a:rPr lang="en-AU" sz="2400" b="0" baseline="0" dirty="0" smtClean="0">
                <a:solidFill>
                  <a:srgbClr val="FF6600"/>
                </a:solidFill>
              </a:rPr>
              <a:t>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AU" sz="2400" b="0" baseline="0" dirty="0" smtClean="0">
                <a:solidFill>
                  <a:srgbClr val="FF6600"/>
                </a:solidFill>
              </a:rPr>
              <a:t>Upon eviction. In that case the inst. INVLPG, which invalidates a TLB entry, is executed. The VMM intercepts this inst. As well, and removes the mapping of the evicted p. from the shadow </a:t>
            </a:r>
            <a:r>
              <a:rPr lang="en-AU" sz="2400" b="0" baseline="0" dirty="0" err="1" smtClean="0">
                <a:solidFill>
                  <a:srgbClr val="FF6600"/>
                </a:solidFill>
              </a:rPr>
              <a:t>p.table</a:t>
            </a:r>
            <a:r>
              <a:rPr lang="en-AU" sz="2400" b="0" baseline="0" dirty="0" smtClean="0">
                <a:solidFill>
                  <a:srgbClr val="FF6600"/>
                </a:solidFill>
              </a:rPr>
              <a:t>.</a:t>
            </a:r>
            <a:endParaRPr lang="he-IL" sz="2400" b="1" dirty="0">
              <a:solidFill>
                <a:srgbClr val="FF66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822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321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2086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158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b="1" dirty="0" smtClean="0"/>
              <a:t>Balloon: </a:t>
            </a:r>
            <a:r>
              <a:rPr lang="en-AU" b="0" dirty="0" smtClean="0"/>
              <a:t>a small pseudo</a:t>
            </a:r>
            <a:r>
              <a:rPr lang="en-AU" b="0" baseline="0" dirty="0" smtClean="0"/>
              <a:t> device driver, that talks to the VMM. 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980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dirty="0" smtClean="0"/>
              <a:t>PaaS: </a:t>
            </a:r>
          </a:p>
          <a:p>
            <a:pPr algn="l" rtl="0"/>
            <a:r>
              <a:rPr lang="en-AU" dirty="0" smtClean="0"/>
              <a:t>https://apprenda.com/library/paas/</a:t>
            </a:r>
          </a:p>
          <a:p>
            <a:pPr algn="l" rtl="0"/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“This one platform technique streamlines development by eliminating the need to customize the code to run on different platforms.</a:t>
            </a:r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Additionally, the developer can make changes to the product on the PaaS directly, avoiding the need to distribute updates.”</a:t>
            </a:r>
            <a:endParaRPr lang="en-AU" dirty="0" smtClean="0"/>
          </a:p>
          <a:p>
            <a:pPr algn="l" rtl="0"/>
            <a:r>
              <a:rPr lang="en-AU" dirty="0" smtClean="0"/>
              <a:t>SaaS:</a:t>
            </a:r>
            <a:r>
              <a:rPr lang="en-AU" baseline="0" dirty="0" smtClean="0"/>
              <a:t> </a:t>
            </a:r>
            <a:r>
              <a:rPr lang="en-AU" baseline="0" dirty="0" err="1" smtClean="0"/>
              <a:t>DropBox</a:t>
            </a:r>
            <a:r>
              <a:rPr lang="en-AU" baseline="0" dirty="0" smtClean="0"/>
              <a:t> / Google Drive? </a:t>
            </a:r>
            <a:r>
              <a:rPr lang="en-AU" baseline="0" dirty="0" err="1" smtClean="0"/>
              <a:t>ShareLatex</a:t>
            </a:r>
            <a:r>
              <a:rPr lang="en-AU" baseline="0" dirty="0" smtClean="0"/>
              <a:t>. </a:t>
            </a:r>
            <a:r>
              <a:rPr lang="en-AU" baseline="0" dirty="0" err="1" smtClean="0"/>
              <a:t>pixlr</a:t>
            </a:r>
            <a:r>
              <a:rPr lang="en-AU" baseline="0" dirty="0" smtClean="0"/>
              <a:t>. CAD tools. </a:t>
            </a:r>
            <a:r>
              <a:rPr lang="en-AU" baseline="0" dirty="0" err="1" smtClean="0"/>
              <a:t>Pixlr</a:t>
            </a:r>
            <a:r>
              <a:rPr lang="en-AU" baseline="0" dirty="0" smtClean="0"/>
              <a:t>, accounting / invoicing.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41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897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586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Basic blocks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Virtual Machine (VM)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Guest Vs. host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Hypervisor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Aka </a:t>
            </a:r>
            <a:r>
              <a:rPr lang="en-US" dirty="0" smtClean="0">
                <a:solidFill>
                  <a:schemeClr val="tx1"/>
                </a:solidFill>
              </a:rPr>
              <a:t>VMM (Virtual Machine Monitor)</a:t>
            </a:r>
          </a:p>
          <a:p>
            <a:endParaRPr lang="en-AU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02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Basic blocks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Virtual Machine (VM)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Guest Vs. host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Hypervisor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Aka </a:t>
            </a:r>
            <a:r>
              <a:rPr lang="en-US" dirty="0" smtClean="0">
                <a:solidFill>
                  <a:schemeClr val="tx1"/>
                </a:solidFill>
              </a:rPr>
              <a:t>VMM (Virtual Machine Monitor)</a:t>
            </a:r>
          </a:p>
          <a:p>
            <a:endParaRPr lang="en-AU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15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Equivalence / Fidelity</a:t>
            </a:r>
          </a:p>
          <a:p>
            <a:pPr algn="l" rtl="0"/>
            <a:r>
              <a:rPr lang="en-US" dirty="0" smtClean="0"/>
              <a:t> A program running under the VMM should exhibit a behavior essentially identical to that demonstrated when running on an equivalent machine directly.</a:t>
            </a:r>
          </a:p>
          <a:p>
            <a:pPr algn="l" rtl="0"/>
            <a:r>
              <a:rPr lang="en-US" b="1" dirty="0" smtClean="0"/>
              <a:t>Resource control / Safety</a:t>
            </a:r>
            <a:r>
              <a:rPr lang="en-US" dirty="0" smtClean="0"/>
              <a:t> </a:t>
            </a:r>
          </a:p>
          <a:p>
            <a:pPr algn="l" rtl="0"/>
            <a:r>
              <a:rPr lang="en-US" dirty="0" smtClean="0"/>
              <a:t>The VMM must be in complete control of the virtualized resources.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Rsrc</a:t>
            </a:r>
            <a:r>
              <a:rPr lang="en-US" baseline="0" dirty="0" smtClean="0"/>
              <a:t> ctrl: e.g., i</a:t>
            </a:r>
            <a:r>
              <a:rPr lang="en-US" dirty="0" smtClean="0"/>
              <a:t>nterrupts – timers, over-heat,</a:t>
            </a:r>
            <a:r>
              <a:rPr lang="en-US" baseline="0" dirty="0" smtClean="0"/>
              <a:t> OS update etc.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b="1" dirty="0" smtClean="0"/>
              <a:t>Efficiency / Performance</a:t>
            </a:r>
          </a:p>
          <a:p>
            <a:pPr algn="l" rtl="0"/>
            <a:r>
              <a:rPr lang="en-US" dirty="0" smtClean="0"/>
              <a:t>A statistically dominant fraction of machine instructions must be executed without VMM intervention.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520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Interrupts – </a:t>
            </a:r>
            <a:r>
              <a:rPr lang="en-US" dirty="0" err="1" smtClean="0"/>
              <a:t>eg</a:t>
            </a:r>
            <a:r>
              <a:rPr lang="en-US" dirty="0" smtClean="0"/>
              <a:t> timers, over-heat,</a:t>
            </a:r>
            <a:r>
              <a:rPr lang="en-US" baseline="0" dirty="0" smtClean="0"/>
              <a:t> OS update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43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5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0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4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58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9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D1CF-6084-4B59-B29E-C828BF9B2B6C}" type="datetimeFigureOut">
              <a:rPr lang="he-IL" smtClean="0"/>
              <a:pPr/>
              <a:t>ב'/תמוז/תשע"ז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8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rc.iisc.ernet.in/~simmhan/SE252/lectures/SE252.Jan2015.Lecture-05+06.pdf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www.serc.iisc.ernet.in/~simmhan/SE252/lectures/SE252.Jan2015.Lecture-03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c.iisc.ernet.in/~simmhan/SE252/lectures/SE252.Jan2015.Lecture-02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889000"/>
            <a:ext cx="9144000" cy="1714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C00000"/>
                </a:solidFill>
              </a:rPr>
              <a:t>Operating Systems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371-1-1631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042213"/>
            <a:ext cx="9144000" cy="513788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rtl="0"/>
            <a:r>
              <a:rPr lang="en-US" dirty="0" smtClean="0">
                <a:solidFill>
                  <a:schemeClr val="tx1"/>
                </a:solidFill>
              </a:rPr>
              <a:t>Tutorial – Virtualization &amp; </a:t>
            </a:r>
            <a:r>
              <a:rPr lang="en-US" smtClean="0">
                <a:solidFill>
                  <a:schemeClr val="tx1"/>
                </a:solidFill>
              </a:rPr>
              <a:t>the cloud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תמונה 5" descr="http://in.bgu.ac.il/engn/NewsIcons/BGUlogo.png"/>
          <p:cNvPicPr/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4073810" y="4175816"/>
            <a:ext cx="9963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 txBox="1">
            <a:spLocks/>
          </p:cNvSpPr>
          <p:nvPr/>
        </p:nvSpPr>
        <p:spPr bwMode="auto">
          <a:xfrm>
            <a:off x="179512" y="5231730"/>
            <a:ext cx="8784976" cy="3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400" i="1" dirty="0" smtClean="0"/>
              <a:t>Ben-Gurion University of the Negev</a:t>
            </a:r>
            <a:br>
              <a:rPr lang="en-US" sz="1400" i="1" dirty="0" smtClean="0"/>
            </a:br>
            <a:r>
              <a:rPr lang="en-US" sz="1400" i="1" dirty="0" smtClean="0"/>
              <a:t>Communication Systems Engineering Department</a:t>
            </a:r>
            <a:br>
              <a:rPr lang="en-US" sz="1400" i="1" dirty="0" smtClean="0"/>
            </a:b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920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Challenges: sensitive instructions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CPU registers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I/O calls &amp; interrupts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Memory mapping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Page tables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 segments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FF6600"/>
                </a:solidFill>
              </a:rPr>
              <a:t>Every </a:t>
            </a:r>
            <a:r>
              <a:rPr lang="en-US" i="1" dirty="0">
                <a:solidFill>
                  <a:srgbClr val="FF6600"/>
                </a:solidFill>
              </a:rPr>
              <a:t>sensitive</a:t>
            </a:r>
            <a:r>
              <a:rPr lang="en-US" dirty="0">
                <a:solidFill>
                  <a:srgbClr val="FF6600"/>
                </a:solidFill>
              </a:rPr>
              <a:t> instruction should be </a:t>
            </a:r>
            <a:r>
              <a:rPr lang="en-US" i="1" dirty="0">
                <a:solidFill>
                  <a:srgbClr val="FF6600"/>
                </a:solidFill>
              </a:rPr>
              <a:t>privileged </a:t>
            </a:r>
            <a:r>
              <a:rPr lang="en-US" dirty="0">
                <a:solidFill>
                  <a:srgbClr val="FF6600"/>
                </a:solidFill>
              </a:rPr>
              <a:t>to the host OS / VMM</a:t>
            </a:r>
            <a:endParaRPr lang="en-US" i="1" dirty="0">
              <a:solidFill>
                <a:srgbClr val="FF6600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Motivation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Challenges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Solutions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  <a:sym typeface="Wingdings" pitchFamily="2" charset="2"/>
              </a:rPr>
              <a:t>Interpreter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Binary translation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4297660"/>
            <a:ext cx="8928992" cy="1296144"/>
          </a:xfrm>
        </p:spPr>
        <p:txBody>
          <a:bodyPr>
            <a:normAutofit/>
          </a:bodyPr>
          <a:lstStyle/>
          <a:p>
            <a:pPr marL="457200" indent="-457200" algn="l" rtl="0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Very complex and expensive</a:t>
            </a:r>
          </a:p>
          <a:p>
            <a:pPr lvl="1" algn="l" rtl="0"/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Is it?</a:t>
            </a:r>
          </a:p>
          <a:p>
            <a:pPr lvl="1" algn="l" rtl="0"/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1402" t="8240" r="42800" b="57920"/>
          <a:stretch/>
        </p:blipFill>
        <p:spPr>
          <a:xfrm>
            <a:off x="107504" y="805271"/>
            <a:ext cx="8928992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1401" t="8961" r="42350" b="55759"/>
          <a:stretch/>
        </p:blipFill>
        <p:spPr>
          <a:xfrm>
            <a:off x="215516" y="841277"/>
            <a:ext cx="5868652" cy="2300512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Binary translation optimizations: basic blocks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6192688" cy="4752528"/>
          </a:xfrm>
        </p:spPr>
        <p:txBody>
          <a:bodyPr>
            <a:normAutofit fontScale="92500" lnSpcReduction="10000"/>
          </a:bodyPr>
          <a:lstStyle/>
          <a:p>
            <a:pPr marL="0" lvl="1" algn="l" rtl="0"/>
            <a:endParaRPr lang="en-US" sz="2400" b="1" i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lvl="1" algn="l" rtl="0"/>
            <a:endParaRPr lang="en-US" sz="2400" b="1" i="1" dirty="0">
              <a:solidFill>
                <a:schemeClr val="tx1"/>
              </a:solidFill>
              <a:sym typeface="Wingdings" pitchFamily="2" charset="2"/>
            </a:endParaRPr>
          </a:p>
          <a:p>
            <a:pPr marL="0" lvl="1" algn="l" rtl="0"/>
            <a:endParaRPr lang="en-US" sz="2400" b="1" i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lvl="1" algn="l" rtl="0"/>
            <a:endParaRPr lang="en-US" sz="2400" b="1" i="1" dirty="0">
              <a:solidFill>
                <a:schemeClr val="tx1"/>
              </a:solidFill>
              <a:sym typeface="Wingdings" pitchFamily="2" charset="2"/>
            </a:endParaRPr>
          </a:p>
          <a:p>
            <a:pPr marL="0" lvl="1" algn="l" rtl="0"/>
            <a:r>
              <a:rPr lang="en-US" sz="1600" i="1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</a:p>
          <a:p>
            <a:pPr marL="0" lvl="1" algn="l" rtl="0"/>
            <a:r>
              <a:rPr lang="en-US" sz="1600" i="1" dirty="0" smtClean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1600" i="1" dirty="0" err="1" smtClean="0">
                <a:solidFill>
                  <a:schemeClr val="tx1"/>
                </a:solidFill>
                <a:sym typeface="Wingdings" pitchFamily="2" charset="2"/>
              </a:rPr>
              <a:t>beq</a:t>
            </a:r>
            <a:r>
              <a:rPr lang="en-US" sz="1600" i="1" dirty="0" smtClean="0">
                <a:solidFill>
                  <a:schemeClr val="tx1"/>
                </a:solidFill>
                <a:sym typeface="Wingdings" pitchFamily="2" charset="2"/>
              </a:rPr>
              <a:t> r1 r2 Loop</a:t>
            </a:r>
          </a:p>
          <a:p>
            <a:pPr marL="0" lvl="1" algn="l" rtl="0"/>
            <a:endParaRPr lang="en-US" sz="2400" b="1" i="1" dirty="0">
              <a:solidFill>
                <a:schemeClr val="tx1"/>
              </a:solidFill>
              <a:sym typeface="Wingdings" pitchFamily="2" charset="2"/>
            </a:endParaRPr>
          </a:p>
          <a:p>
            <a:pPr marL="0" lvl="1" algn="l" rtl="0"/>
            <a:endParaRPr lang="en-US" sz="2400" b="1" i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lvl="1" algn="l" rtl="0"/>
            <a:endParaRPr lang="en-US" sz="2400" b="1" i="1" dirty="0">
              <a:solidFill>
                <a:schemeClr val="tx1"/>
              </a:solidFill>
              <a:sym typeface="Wingdings" pitchFamily="2" charset="2"/>
            </a:endParaRPr>
          </a:p>
          <a:p>
            <a:pPr marL="0" lvl="1" algn="l" rtl="0"/>
            <a:endParaRPr lang="en-US" sz="2400" b="1" i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lvl="1" algn="l" rtl="0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Where to jump to?</a:t>
            </a:r>
          </a:p>
          <a:p>
            <a:pPr marL="342900" lvl="1" indent="-342900" algn="l" rtl="0">
              <a:buFont typeface="Wingdings" panose="05000000000000000000" pitchFamily="2" charset="2"/>
              <a:buChar char="à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Every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jmp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/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br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/ call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inst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’ ends the basic block</a:t>
            </a:r>
          </a:p>
          <a:p>
            <a:pPr marL="800100" lvl="2" indent="-342900" algn="l" rtl="0"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Still very expensive</a:t>
            </a:r>
          </a:p>
          <a:p>
            <a:pPr algn="l" rtl="0"/>
            <a:endParaRPr lang="en-US" sz="2800" i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457200" indent="-457200" algn="l" rtl="0">
              <a:buFont typeface="Wingdings" panose="05000000000000000000" pitchFamily="2" charset="2"/>
              <a:buChar char="L"/>
            </a:pPr>
            <a:endParaRPr lang="en-US" sz="2800" dirty="0">
              <a:solidFill>
                <a:srgbClr val="FF0000"/>
              </a:solidFill>
              <a:sym typeface="Wingdings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489348"/>
            <a:ext cx="3816424" cy="2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Binary translation optimizations: caching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10" name="Picture 2" descr="Money, Bag, Profit, Gold, Coins, Wealth, Invest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841276"/>
            <a:ext cx="94210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oney, Bag, Profit, Gold, Coins, Wealth, Invest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81436"/>
            <a:ext cx="94210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89348"/>
            <a:ext cx="1248139" cy="93610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3851920" y="2137420"/>
            <a:ext cx="217824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Money, Bag, Profit, Gold, Coins, Wealth, Invest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93304"/>
            <a:ext cx="2526282" cy="23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07704" y="336155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“trace cache”</a:t>
            </a:r>
          </a:p>
          <a:p>
            <a:pPr algn="l" rtl="0"/>
            <a:r>
              <a:rPr lang="en-US" dirty="0" smtClean="0"/>
              <a:t>Code optimization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54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Efficient binary translation: x86 </a:t>
            </a:r>
            <a:r>
              <a:rPr lang="en-US" sz="3600" i="1" dirty="0" smtClean="0">
                <a:solidFill>
                  <a:srgbClr val="C00000"/>
                </a:solidFill>
              </a:rPr>
              <a:t>rings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6264696" cy="4752528"/>
          </a:xfrm>
        </p:spPr>
        <p:txBody>
          <a:bodyPr>
            <a:normAutofit/>
          </a:bodyPr>
          <a:lstStyle/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Ring 3: user processes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By careful HW configuration, no translation is needed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Ring 2: unused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Ring 1: guest OS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Translate basic blocks which are not already cached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Ring 0: hypervisor</a:t>
            </a:r>
          </a:p>
          <a:p>
            <a:pPr lvl="2" algn="l" rtl="0"/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841276"/>
            <a:ext cx="2543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Yet another challenge: scenario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914400" lvl="1" indent="-457200" algn="l" rtl="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Guest </a:t>
            </a:r>
            <a:r>
              <a:rPr lang="en-US" dirty="0" smtClean="0">
                <a:solidFill>
                  <a:schemeClr val="tx1"/>
                </a:solidFill>
              </a:rPr>
              <a:t>is running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 interrupt occurs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hypervisor needs to reconfigure the HW for running the </a:t>
            </a:r>
            <a:r>
              <a:rPr lang="en-US" i="1" dirty="0" smtClean="0">
                <a:solidFill>
                  <a:schemeClr val="tx1"/>
                </a:solidFill>
              </a:rPr>
              <a:t>host </a:t>
            </a:r>
            <a:r>
              <a:rPr lang="en-US" dirty="0" smtClean="0">
                <a:solidFill>
                  <a:schemeClr val="tx1"/>
                </a:solidFill>
              </a:rPr>
              <a:t>OS’s device handler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Once the handler finishes handling the interrupt: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48" y="3505572"/>
            <a:ext cx="1512168" cy="1512168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>
            <a:off x="3805116" y="4009628"/>
            <a:ext cx="1512168" cy="540060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7" r="11256"/>
          <a:stretch/>
        </p:blipFill>
        <p:spPr>
          <a:xfrm>
            <a:off x="5322560" y="3541576"/>
            <a:ext cx="1440160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1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Virtualization: HW support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2" y="929910"/>
            <a:ext cx="3521968" cy="2641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"/>
          <a:stretch/>
        </p:blipFill>
        <p:spPr>
          <a:xfrm>
            <a:off x="4572904" y="899467"/>
            <a:ext cx="4050450" cy="2694739"/>
          </a:xfrm>
          <a:prstGeom prst="rect">
            <a:avLst/>
          </a:prstGeom>
        </p:spPr>
      </p:pic>
      <p:sp>
        <p:nvSpPr>
          <p:cNvPr id="7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3796412"/>
            <a:ext cx="8928992" cy="1797391"/>
          </a:xfrm>
        </p:spPr>
        <p:txBody>
          <a:bodyPr>
            <a:normAutofit/>
          </a:bodyPr>
          <a:lstStyle/>
          <a:p>
            <a:pPr lvl="1" algn="l" rtl="0"/>
            <a:r>
              <a:rPr lang="en-US" i="1" dirty="0" smtClean="0">
                <a:solidFill>
                  <a:schemeClr val="tx1"/>
                </a:solidFill>
              </a:rPr>
              <a:t>Virtualization </a:t>
            </a:r>
            <a:r>
              <a:rPr lang="en-US" i="1" dirty="0" smtClean="0">
                <a:solidFill>
                  <a:schemeClr val="tx1"/>
                </a:solidFill>
              </a:rPr>
              <a:t>Technology </a:t>
            </a:r>
            <a:r>
              <a:rPr lang="en-US" dirty="0" smtClean="0">
                <a:solidFill>
                  <a:schemeClr val="tx1"/>
                </a:solidFill>
              </a:rPr>
              <a:t>(Intel)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pPr lvl="1" algn="l" rtl="0"/>
            <a:endParaRPr lang="en-US" sz="2400" i="1" dirty="0" smtClean="0">
              <a:solidFill>
                <a:schemeClr val="tx1"/>
              </a:solidFill>
            </a:endParaRPr>
          </a:p>
          <a:p>
            <a:pPr lvl="1" algn="l" rtl="0"/>
            <a:r>
              <a:rPr lang="en-US" i="1" dirty="0" smtClean="0">
                <a:solidFill>
                  <a:schemeClr val="tx1"/>
                </a:solidFill>
              </a:rPr>
              <a:t>Secure VM </a:t>
            </a:r>
            <a:r>
              <a:rPr lang="en-US" dirty="0" smtClean="0">
                <a:solidFill>
                  <a:schemeClr val="tx1"/>
                </a:solidFill>
              </a:rPr>
              <a:t>(AMD)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621080"/>
            <a:ext cx="12192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00" y="4369668"/>
            <a:ext cx="1005970" cy="11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err="1" smtClean="0">
                <a:solidFill>
                  <a:srgbClr val="C00000"/>
                </a:solidFill>
              </a:rPr>
              <a:t>Paravirtualization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3721596"/>
            <a:ext cx="8928992" cy="1872208"/>
          </a:xfrm>
        </p:spPr>
        <p:txBody>
          <a:bodyPr>
            <a:normAutofit fontScale="925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Compile the guest OS, and force it to use </a:t>
            </a:r>
            <a:r>
              <a:rPr lang="en-US" i="1" dirty="0" err="1" smtClean="0">
                <a:solidFill>
                  <a:schemeClr val="tx1"/>
                </a:solidFill>
              </a:rPr>
              <a:t>hypercalls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 smtClean="0">
                <a:solidFill>
                  <a:schemeClr val="tx1"/>
                </a:solidFill>
              </a:rPr>
              <a:t>But now we’re HW-depended again</a:t>
            </a:r>
          </a:p>
          <a:p>
            <a:pPr lvl="1" algn="l" rtl="0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  Use </a:t>
            </a:r>
            <a:r>
              <a:rPr lang="en-US" b="1" i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V</a:t>
            </a:r>
            <a:r>
              <a:rPr lang="en-US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irtual </a:t>
            </a:r>
            <a:r>
              <a:rPr lang="en-US" b="1" i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M</a:t>
            </a:r>
            <a:r>
              <a:rPr lang="en-US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achine </a:t>
            </a:r>
            <a:r>
              <a:rPr lang="en-US" b="1" i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I</a:t>
            </a:r>
            <a:r>
              <a:rPr lang="en-US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nterface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0" b="8421"/>
          <a:stretch/>
        </p:blipFill>
        <p:spPr>
          <a:xfrm>
            <a:off x="1773912" y="898233"/>
            <a:ext cx="5596176" cy="27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Motivation: the situation w/o virtualization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06622"/>
            <a:ext cx="14097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769268"/>
            <a:ext cx="14097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249" y="2353444"/>
            <a:ext cx="161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 rtl="0"/>
            <a:r>
              <a:rPr lang="en-US" sz="2400" dirty="0"/>
              <a:t>Web </a:t>
            </a:r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2353444"/>
            <a:ext cx="158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 rtl="0"/>
            <a:r>
              <a:rPr lang="en-US" sz="2400" dirty="0" smtClean="0"/>
              <a:t>Mail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37" y="769268"/>
            <a:ext cx="1409700" cy="171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20037" y="2353444"/>
            <a:ext cx="1486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 rtl="0"/>
            <a:r>
              <a:rPr lang="en-US" sz="2400" dirty="0" smtClean="0"/>
              <a:t>FTP server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769268"/>
            <a:ext cx="1409700" cy="1714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63263" y="2353444"/>
            <a:ext cx="2601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 rtl="0"/>
            <a:r>
              <a:rPr lang="en-US" sz="2400" dirty="0" smtClean="0"/>
              <a:t>E-commerce server</a:t>
            </a:r>
            <a:endParaRPr lang="en-US" sz="2400" dirty="0"/>
          </a:p>
        </p:txBody>
      </p:sp>
      <p:sp>
        <p:nvSpPr>
          <p:cNvPr id="1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3217540"/>
            <a:ext cx="8928992" cy="2376263"/>
          </a:xfrm>
        </p:spPr>
        <p:txBody>
          <a:bodyPr>
            <a:normAutofit/>
          </a:bodyPr>
          <a:lstStyle/>
          <a:p>
            <a:pPr marL="457200" indent="-457200" algn="l" rtl="0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Need to buy, maintain and operate 24/7 all servers</a:t>
            </a:r>
          </a:p>
          <a:p>
            <a:pPr marL="342900" indent="-342900" algn="l" rtl="0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Various OSs: Linux, windows, OS X (Mac), …</a:t>
            </a:r>
          </a:p>
          <a:p>
            <a:pPr marL="342900" indent="-342900" algn="l" rtl="0">
              <a:buFont typeface="Wingdings" panose="05000000000000000000" pitchFamily="2" charset="2"/>
              <a:buChar char="L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5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mtClean="0"/>
              <a:t>Hypervisor types</a:t>
            </a:r>
            <a:endParaRPr lang="he-IL" altLang="he-IL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86CD17-1E6F-4FD1-97C6-024E56CA7701}" type="slidenum">
              <a:rPr lang="he-IL" altLang="he-IL" smtClean="0"/>
              <a:pPr/>
              <a:t>20</a:t>
            </a:fld>
            <a:endParaRPr lang="en-US" altLang="he-IL" smtClean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163638" y="3235854"/>
            <a:ext cx="3122612" cy="445823"/>
          </a:xfrm>
          <a:prstGeom prst="rect">
            <a:avLst/>
          </a:prstGeom>
          <a:solidFill>
            <a:srgbClr val="66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/>
              <a:t>HW (disk, NIC,…)</a:t>
            </a:r>
            <a:endParaRPr lang="he-IL" altLang="he-IL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1163638" y="2794000"/>
            <a:ext cx="3122612" cy="445823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 smtClean="0"/>
              <a:t>Hypervisor</a:t>
            </a:r>
            <a:endParaRPr lang="he-IL" altLang="he-IL" dirty="0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163638" y="1914261"/>
            <a:ext cx="552450" cy="433917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1</a:t>
            </a:r>
            <a:endParaRPr lang="he-IL" altLang="he-IL" baseline="-25000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1716088" y="1914261"/>
            <a:ext cx="552450" cy="445823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2</a:t>
            </a:r>
            <a:endParaRPr lang="he-IL" altLang="he-IL" baseline="-25000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3371850" y="1914261"/>
            <a:ext cx="914400" cy="445823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latin typeface="Arial" pitchFamily="34" charset="0"/>
                <a:sym typeface="Symbol" pitchFamily="18" charset="2"/>
              </a:rPr>
              <a:t>∙∙∙</a:t>
            </a:r>
            <a:endParaRPr lang="he-IL" altLang="he-IL" sz="3200" b="1" baseline="-25000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163638" y="2345532"/>
            <a:ext cx="1104900" cy="445823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OS</a:t>
            </a:r>
            <a:r>
              <a:rPr lang="en-US" altLang="he-IL" sz="1800" baseline="-25000"/>
              <a:t>1</a:t>
            </a:r>
            <a:endParaRPr lang="he-IL" altLang="he-IL" baseline="-25000"/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273301" y="2342886"/>
            <a:ext cx="1103313" cy="445823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OS</a:t>
            </a:r>
            <a:r>
              <a:rPr lang="en-US" altLang="he-IL" sz="1800" baseline="-25000"/>
              <a:t>2</a:t>
            </a:r>
            <a:endParaRPr lang="he-IL" altLang="he-IL" baseline="-25000"/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3371850" y="2344208"/>
            <a:ext cx="914400" cy="4445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b="1">
                <a:latin typeface="Arial" pitchFamily="34" charset="0"/>
                <a:sym typeface="Symbol" pitchFamily="18" charset="2"/>
              </a:rPr>
              <a:t>∙∙∙</a:t>
            </a:r>
            <a:endParaRPr lang="he-IL" altLang="he-IL" b="1">
              <a:latin typeface="Arial" pitchFamily="34" charset="0"/>
            </a:endParaRP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2273300" y="1914261"/>
            <a:ext cx="552450" cy="432593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1</a:t>
            </a:r>
            <a:endParaRPr lang="he-IL" altLang="he-IL" baseline="-25000"/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2825751" y="1908969"/>
            <a:ext cx="550863" cy="43391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2</a:t>
            </a:r>
            <a:endParaRPr lang="he-IL" altLang="he-IL" baseline="-25000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1439863" y="4032251"/>
            <a:ext cx="2525712" cy="58472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000"/>
              <a:t>Type 1 Hypervisor (bare metal)</a:t>
            </a:r>
            <a:endParaRPr lang="he-IL" altLang="he-IL" sz="2000"/>
          </a:p>
        </p:txBody>
      </p:sp>
      <p:sp>
        <p:nvSpPr>
          <p:cNvPr id="19471" name="Rectangle 27"/>
          <p:cNvSpPr>
            <a:spLocks noChangeArrowheads="1"/>
          </p:cNvSpPr>
          <p:nvPr/>
        </p:nvSpPr>
        <p:spPr bwMode="auto">
          <a:xfrm>
            <a:off x="5308600" y="4037542"/>
            <a:ext cx="2527300" cy="58340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000"/>
              <a:t>Type 2 Hypervisor (over host OS)</a:t>
            </a:r>
            <a:endParaRPr lang="he-IL" altLang="he-IL" sz="2000"/>
          </a:p>
        </p:txBody>
      </p:sp>
      <p:sp>
        <p:nvSpPr>
          <p:cNvPr id="19472" name="Rectangle 30"/>
          <p:cNvSpPr>
            <a:spLocks noChangeArrowheads="1"/>
          </p:cNvSpPr>
          <p:nvPr/>
        </p:nvSpPr>
        <p:spPr bwMode="auto">
          <a:xfrm>
            <a:off x="4818063" y="3239823"/>
            <a:ext cx="3122612" cy="444500"/>
          </a:xfrm>
          <a:prstGeom prst="rect">
            <a:avLst/>
          </a:prstGeom>
          <a:solidFill>
            <a:srgbClr val="66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/>
              <a:t>HW (disk, NIC,…)</a:t>
            </a:r>
            <a:endParaRPr lang="he-IL" altLang="he-IL"/>
          </a:p>
        </p:txBody>
      </p:sp>
      <p:sp>
        <p:nvSpPr>
          <p:cNvPr id="19473" name="Rectangle 31"/>
          <p:cNvSpPr>
            <a:spLocks noChangeArrowheads="1"/>
          </p:cNvSpPr>
          <p:nvPr/>
        </p:nvSpPr>
        <p:spPr bwMode="auto">
          <a:xfrm>
            <a:off x="4818063" y="2796646"/>
            <a:ext cx="3122612" cy="445823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/>
              <a:t>Host OS</a:t>
            </a:r>
            <a:endParaRPr lang="he-IL" altLang="he-IL"/>
          </a:p>
        </p:txBody>
      </p:sp>
      <p:sp>
        <p:nvSpPr>
          <p:cNvPr id="19474" name="Rectangle 32"/>
          <p:cNvSpPr>
            <a:spLocks noChangeArrowheads="1"/>
          </p:cNvSpPr>
          <p:nvPr/>
        </p:nvSpPr>
        <p:spPr bwMode="auto">
          <a:xfrm>
            <a:off x="5757863" y="1481667"/>
            <a:ext cx="550862" cy="432594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1</a:t>
            </a:r>
            <a:endParaRPr lang="he-IL" altLang="he-IL" baseline="-25000"/>
          </a:p>
        </p:txBody>
      </p:sp>
      <p:sp>
        <p:nvSpPr>
          <p:cNvPr id="19475" name="Rectangle 33"/>
          <p:cNvSpPr>
            <a:spLocks noChangeArrowheads="1"/>
          </p:cNvSpPr>
          <p:nvPr/>
        </p:nvSpPr>
        <p:spPr bwMode="auto">
          <a:xfrm>
            <a:off x="6308725" y="1481667"/>
            <a:ext cx="552450" cy="422011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2</a:t>
            </a:r>
            <a:endParaRPr lang="he-IL" altLang="he-IL" baseline="-25000"/>
          </a:p>
        </p:txBody>
      </p:sp>
      <p:sp>
        <p:nvSpPr>
          <p:cNvPr id="19476" name="Rectangle 35"/>
          <p:cNvSpPr>
            <a:spLocks noChangeArrowheads="1"/>
          </p:cNvSpPr>
          <p:nvPr/>
        </p:nvSpPr>
        <p:spPr bwMode="auto">
          <a:xfrm>
            <a:off x="5757863" y="1897063"/>
            <a:ext cx="1103312" cy="445823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OS</a:t>
            </a:r>
            <a:r>
              <a:rPr lang="en-US" altLang="he-IL" sz="1800" baseline="-25000"/>
              <a:t>1</a:t>
            </a:r>
            <a:endParaRPr lang="he-IL" altLang="he-IL" baseline="-25000"/>
          </a:p>
        </p:txBody>
      </p:sp>
      <p:sp>
        <p:nvSpPr>
          <p:cNvPr id="19477" name="Rectangle 36"/>
          <p:cNvSpPr>
            <a:spLocks noChangeArrowheads="1"/>
          </p:cNvSpPr>
          <p:nvPr/>
        </p:nvSpPr>
        <p:spPr bwMode="auto">
          <a:xfrm>
            <a:off x="6840538" y="1897063"/>
            <a:ext cx="1104900" cy="445823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OS</a:t>
            </a:r>
            <a:r>
              <a:rPr lang="en-US" altLang="he-IL" sz="1800" baseline="-25000"/>
              <a:t>2</a:t>
            </a:r>
            <a:endParaRPr lang="he-IL" altLang="he-IL" baseline="-25000"/>
          </a:p>
        </p:txBody>
      </p:sp>
      <p:sp>
        <p:nvSpPr>
          <p:cNvPr id="19478" name="Rectangle 38"/>
          <p:cNvSpPr>
            <a:spLocks noChangeArrowheads="1"/>
          </p:cNvSpPr>
          <p:nvPr/>
        </p:nvSpPr>
        <p:spPr bwMode="auto">
          <a:xfrm>
            <a:off x="6826250" y="1481667"/>
            <a:ext cx="566738" cy="415396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1</a:t>
            </a:r>
            <a:endParaRPr lang="he-IL" altLang="he-IL" baseline="-25000"/>
          </a:p>
        </p:txBody>
      </p:sp>
      <p:sp>
        <p:nvSpPr>
          <p:cNvPr id="19479" name="Rectangle 39"/>
          <p:cNvSpPr>
            <a:spLocks noChangeArrowheads="1"/>
          </p:cNvSpPr>
          <p:nvPr/>
        </p:nvSpPr>
        <p:spPr bwMode="auto">
          <a:xfrm>
            <a:off x="7388225" y="1481667"/>
            <a:ext cx="552450" cy="415396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2</a:t>
            </a:r>
            <a:endParaRPr lang="he-IL" altLang="he-IL" baseline="-25000"/>
          </a:p>
        </p:txBody>
      </p:sp>
      <p:sp>
        <p:nvSpPr>
          <p:cNvPr id="19480" name="Rectangle 40"/>
          <p:cNvSpPr>
            <a:spLocks noChangeArrowheads="1"/>
          </p:cNvSpPr>
          <p:nvPr/>
        </p:nvSpPr>
        <p:spPr bwMode="auto">
          <a:xfrm>
            <a:off x="5757863" y="2342886"/>
            <a:ext cx="2182812" cy="445823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dirty="0"/>
              <a:t>Hypervisor</a:t>
            </a:r>
            <a:endParaRPr lang="he-IL" altLang="he-IL" dirty="0"/>
          </a:p>
        </p:txBody>
      </p:sp>
      <p:sp>
        <p:nvSpPr>
          <p:cNvPr id="19481" name="Rectangle 41"/>
          <p:cNvSpPr>
            <a:spLocks noChangeArrowheads="1"/>
          </p:cNvSpPr>
          <p:nvPr/>
        </p:nvSpPr>
        <p:spPr bwMode="auto">
          <a:xfrm>
            <a:off x="4818063" y="2342886"/>
            <a:ext cx="939800" cy="459052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 algn="ctr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he-IL" sz="2000">
                <a:latin typeface="Arial" pitchFamily="34" charset="0"/>
                <a:sym typeface="Symbol" pitchFamily="18" charset="2"/>
              </a:rPr>
              <a:t>App</a:t>
            </a:r>
            <a:endParaRPr lang="he-IL" altLang="he-IL" sz="32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/>
      <p:bldP spid="19472" grpId="0" animBg="1"/>
      <p:bldP spid="19473" grpId="0" animBg="1"/>
      <p:bldP spid="19474" grpId="0" animBg="1"/>
      <p:bldP spid="19475" grpId="0" animBg="1"/>
      <p:bldP spid="19476" grpId="0" animBg="1"/>
      <p:bldP spid="19477" grpId="0" animBg="1"/>
      <p:bldP spid="19478" grpId="0" animBg="1"/>
      <p:bldP spid="19479" grpId="0" animBg="1"/>
      <p:bldP spid="19480" grpId="0" animBg="1"/>
      <p:bldP spid="194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3401" y="190500"/>
            <a:ext cx="7802563" cy="952500"/>
          </a:xfrm>
        </p:spPr>
        <p:txBody>
          <a:bodyPr/>
          <a:lstStyle/>
          <a:p>
            <a:r>
              <a:rPr lang="en-US" altLang="he-IL" smtClean="0"/>
              <a:t>Real hypervisors and type</a:t>
            </a:r>
            <a:endParaRPr lang="he-IL" altLang="he-IL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he-IL" dirty="0" err="1" smtClean="0"/>
              <a:t>Vmware</a:t>
            </a:r>
            <a:endParaRPr lang="en-US" altLang="he-IL" dirty="0" smtClean="0"/>
          </a:p>
          <a:p>
            <a:pPr lvl="1"/>
            <a:r>
              <a:rPr lang="en-US" altLang="he-IL" dirty="0" smtClean="0"/>
              <a:t>ESX server – type 1</a:t>
            </a:r>
          </a:p>
          <a:p>
            <a:pPr lvl="1"/>
            <a:r>
              <a:rPr lang="en-US" altLang="he-IL" dirty="0" smtClean="0"/>
              <a:t>Work station – type 2 (actually 1.5…)</a:t>
            </a:r>
          </a:p>
          <a:p>
            <a:r>
              <a:rPr lang="en-US" altLang="he-IL" dirty="0" smtClean="0"/>
              <a:t>XEN – type 1, and loads a </a:t>
            </a:r>
            <a:r>
              <a:rPr lang="en-US" altLang="he-IL" dirty="0" err="1" smtClean="0"/>
              <a:t>para</a:t>
            </a:r>
            <a:r>
              <a:rPr lang="en-US" altLang="he-IL" dirty="0" smtClean="0"/>
              <a:t>-virtualized OS to DOM-0 (usually Linux or BSD).</a:t>
            </a:r>
          </a:p>
          <a:p>
            <a:r>
              <a:rPr lang="en-US" altLang="he-IL" dirty="0" smtClean="0"/>
              <a:t>KVM – Linux kernel module transforming it to type 1. </a:t>
            </a:r>
          </a:p>
          <a:p>
            <a:r>
              <a:rPr lang="en-US" altLang="he-IL" dirty="0" smtClean="0"/>
              <a:t>QEMU – type 2.</a:t>
            </a:r>
          </a:p>
          <a:p>
            <a:r>
              <a:rPr lang="en-US" altLang="he-IL" dirty="0" smtClean="0"/>
              <a:t>Microsoft hyper-V – type 1 </a:t>
            </a:r>
          </a:p>
          <a:p>
            <a:r>
              <a:rPr lang="en-US" altLang="he-IL" dirty="0" smtClean="0"/>
              <a:t>Virtual Box – type 2</a:t>
            </a:r>
            <a:endParaRPr lang="he-IL" altLang="he-IL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A3B74E-5DCB-4D19-A6D8-3C767CDBFC27}" type="slidenum">
              <a:rPr lang="he-IL" altLang="he-IL" smtClean="0"/>
              <a:pPr/>
              <a:t>21</a:t>
            </a:fld>
            <a:endParaRPr lang="en-US" altLang="he-IL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Memory virtualization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5832648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Scenario: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VM</a:t>
            </a:r>
            <a:r>
              <a:rPr lang="en-US" sz="2000" i="1" dirty="0" smtClean="0">
                <a:solidFill>
                  <a:schemeClr val="tx1"/>
                </a:solidFill>
              </a:rPr>
              <a:t>1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maps pp. 1-2 to 13, 17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VM</a:t>
            </a:r>
            <a:r>
              <a:rPr lang="en-US" sz="2000" i="1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maps pp. </a:t>
            </a:r>
            <a:r>
              <a:rPr lang="en-US" dirty="0" smtClean="0">
                <a:solidFill>
                  <a:schemeClr val="tx1"/>
                </a:solidFill>
              </a:rPr>
              <a:t>3-4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17, 19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Solution: </a:t>
            </a:r>
            <a:r>
              <a:rPr lang="en-US" i="1" dirty="0" smtClean="0">
                <a:solidFill>
                  <a:schemeClr val="tx1"/>
                </a:solidFill>
              </a:rPr>
              <a:t>shadow page tables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When to update them?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Option 1: every time the guest OS changes its page tables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Option 2: only upon a “page fault”</a:t>
            </a:r>
          </a:p>
          <a:p>
            <a:pPr marL="1371600" lvl="2" indent="-457200" algn="l" rtl="0"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Both options cause many page faults</a:t>
            </a:r>
            <a:endParaRPr lang="en-US" dirty="0" smtClean="0">
              <a:solidFill>
                <a:schemeClr val="tx1"/>
              </a:solidFill>
            </a:endParaRPr>
          </a:p>
          <a:p>
            <a:pPr marL="1371600" lvl="2" indent="-457200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371600" lvl="2" indent="-457200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Bike, Shadow, Sport, Hispanic, Hum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38" y="2295117"/>
            <a:ext cx="2557026" cy="14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3" descr="Pag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1438" y="3793582"/>
            <a:ext cx="2557026" cy="16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Memory virtualization: page faults types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784976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“Real</a:t>
            </a:r>
            <a:r>
              <a:rPr lang="en-US" dirty="0" smtClean="0">
                <a:solidFill>
                  <a:schemeClr val="tx1"/>
                </a:solidFill>
              </a:rPr>
              <a:t>” (</a:t>
            </a:r>
            <a:r>
              <a:rPr lang="en-US" i="1" dirty="0" smtClean="0">
                <a:solidFill>
                  <a:schemeClr val="tx1"/>
                </a:solidFill>
              </a:rPr>
              <a:t>guest-induced p. fault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requested p. isn’t in the RAM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“Virtual” (</a:t>
            </a:r>
            <a:r>
              <a:rPr lang="en-US" i="1" dirty="0" smtClean="0">
                <a:solidFill>
                  <a:schemeClr val="tx1"/>
                </a:solidFill>
              </a:rPr>
              <a:t>hypervisor-induced p. fault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only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update the shadow p. table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Both cause </a:t>
            </a:r>
            <a:r>
              <a:rPr lang="en-US" i="1" dirty="0" smtClean="0">
                <a:solidFill>
                  <a:schemeClr val="tx1"/>
                </a:solidFill>
              </a:rPr>
              <a:t>VM exit</a:t>
            </a:r>
            <a:r>
              <a:rPr lang="en-US" dirty="0" smtClean="0">
                <a:solidFill>
                  <a:schemeClr val="tx1"/>
                </a:solidFill>
              </a:rPr>
              <a:t> – namely, a switch from the VM to the hypervisor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tx1"/>
                </a:solidFill>
              </a:rPr>
              <a:t>Paravirtualization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makes it more efficient by “batching” </a:t>
            </a:r>
            <a:r>
              <a:rPr lang="en-US" dirty="0" err="1" smtClean="0">
                <a:solidFill>
                  <a:schemeClr val="tx1"/>
                </a:solidFill>
              </a:rPr>
              <a:t>p.tables</a:t>
            </a:r>
            <a:r>
              <a:rPr lang="en-US" dirty="0" smtClean="0">
                <a:solidFill>
                  <a:schemeClr val="tx1"/>
                </a:solidFill>
              </a:rPr>
              <a:t> updates</a:t>
            </a:r>
            <a:endParaRPr lang="en-US" i="1" dirty="0" smtClean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1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HW support for mem. </a:t>
            </a:r>
            <a:r>
              <a:rPr lang="en-US" sz="3600" dirty="0" err="1" smtClean="0">
                <a:solidFill>
                  <a:srgbClr val="C00000"/>
                </a:solidFill>
              </a:rPr>
              <a:t>Virt</a:t>
            </a:r>
            <a:r>
              <a:rPr lang="en-US" sz="3600" dirty="0" smtClean="0">
                <a:solidFill>
                  <a:srgbClr val="C00000"/>
                </a:solidFill>
              </a:rPr>
              <a:t>’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5472608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Nested </a:t>
            </a:r>
            <a:r>
              <a:rPr lang="en-US" dirty="0">
                <a:solidFill>
                  <a:schemeClr val="tx1"/>
                </a:solidFill>
              </a:rPr>
              <a:t>page </a:t>
            </a:r>
            <a:r>
              <a:rPr lang="en-US" dirty="0" smtClean="0">
                <a:solidFill>
                  <a:schemeClr val="tx1"/>
                </a:solidFill>
              </a:rPr>
              <a:t>tables (AMD)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Extended </a:t>
            </a:r>
            <a:r>
              <a:rPr lang="en-US" dirty="0" smtClean="0">
                <a:solidFill>
                  <a:schemeClr val="tx1"/>
                </a:solidFill>
              </a:rPr>
              <a:t>page tables (Intel)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 handling the shadow </a:t>
            </a:r>
            <a:r>
              <a:rPr lang="en-US" dirty="0" err="1" smtClean="0">
                <a:solidFill>
                  <a:schemeClr val="tx1"/>
                </a:solidFill>
              </a:rPr>
              <a:t>p.table</a:t>
            </a:r>
            <a:r>
              <a:rPr lang="en-US" dirty="0" smtClean="0">
                <a:solidFill>
                  <a:schemeClr val="tx1"/>
                </a:solidFill>
              </a:rPr>
              <a:t> in HW, w/o traps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Storks, Sky, Couple, N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13284"/>
            <a:ext cx="3162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834733"/>
            <a:ext cx="12192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266781"/>
            <a:ext cx="1005970" cy="11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Paging pages of VMs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5472608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to allocate pages for VMs?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can the hypervisor know which page to evict?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(Partial) Solutions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Deduplicating</a:t>
            </a:r>
            <a:r>
              <a:rPr lang="en-US" dirty="0" smtClean="0">
                <a:solidFill>
                  <a:schemeClr val="tx1"/>
                </a:solidFill>
              </a:rPr>
              <a:t> share pages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, Linux kernel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Ballooning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Balloon, Red, Birthday, Part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7"/>
          <a:stretch/>
        </p:blipFill>
        <p:spPr bwMode="auto">
          <a:xfrm>
            <a:off x="5924950" y="1849388"/>
            <a:ext cx="303953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Motivation - virtualization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7056784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Use the same physical machine to support multiple tasks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Web server, Email server, …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2000" dirty="0" smtClean="0">
                <a:solidFill>
                  <a:schemeClr val="tx1"/>
                </a:solidFill>
              </a:rPr>
              <a:t>Easier &amp; cheaper acquisition and maintenance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2400" dirty="0" smtClean="0">
                <a:solidFill>
                  <a:schemeClr val="tx1"/>
                </a:solidFill>
              </a:rPr>
              <a:t>Easily practicing &amp; trying new ideas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2400" dirty="0" smtClean="0">
                <a:solidFill>
                  <a:schemeClr val="tx1"/>
                </a:solidFill>
              </a:rPr>
              <a:t>Using popular software of different OSs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, Windows Office and VMware‘ Linux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841276"/>
            <a:ext cx="1409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Motivation – cloud computing</a:t>
            </a:r>
            <a:endParaRPr lang="he-IL" sz="36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50" y="2157264"/>
            <a:ext cx="2451444" cy="1636339"/>
          </a:xfrm>
          <a:prstGeom prst="rect">
            <a:avLst/>
          </a:prstGeom>
        </p:spPr>
      </p:pic>
      <p:pic>
        <p:nvPicPr>
          <p:cNvPr id="5" name="תמונה 7" descr="Save_Earth_prof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2857501"/>
            <a:ext cx="1872208" cy="226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58802"/>
            <a:ext cx="3148047" cy="2098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21396"/>
            <a:ext cx="360040" cy="437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1" y="2043536"/>
            <a:ext cx="360040" cy="437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04" y="2043536"/>
            <a:ext cx="360040" cy="437886"/>
          </a:xfrm>
          <a:prstGeom prst="rect">
            <a:avLst/>
          </a:prstGeom>
        </p:spPr>
      </p:pic>
      <p:sp>
        <p:nvSpPr>
          <p:cNvPr id="11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4297660"/>
            <a:ext cx="6552728" cy="648072"/>
          </a:xfrm>
        </p:spPr>
        <p:txBody>
          <a:bodyPr>
            <a:normAutofit/>
          </a:bodyPr>
          <a:lstStyle/>
          <a:p>
            <a:pPr marL="914400" lvl="1" indent="-457200" algn="l" rtl="0"/>
            <a:r>
              <a:rPr lang="en-US" dirty="0" err="1" smtClean="0">
                <a:solidFill>
                  <a:schemeClr val="tx1"/>
                </a:solidFill>
              </a:rPr>
              <a:t>XaaS</a:t>
            </a:r>
            <a:r>
              <a:rPr lang="en-US" dirty="0" smtClean="0">
                <a:solidFill>
                  <a:schemeClr val="tx1"/>
                </a:solidFill>
              </a:rPr>
              <a:t> – see </a:t>
            </a:r>
            <a:r>
              <a:rPr lang="en-US" dirty="0" smtClean="0">
                <a:solidFill>
                  <a:schemeClr val="tx1"/>
                </a:solidFill>
                <a:hlinkClick r:id="rId7"/>
              </a:rPr>
              <a:t>Dream-lab </a:t>
            </a:r>
            <a:r>
              <a:rPr lang="en-US" dirty="0" err="1" smtClean="0">
                <a:solidFill>
                  <a:schemeClr val="tx1"/>
                </a:solidFill>
                <a:hlinkClick r:id="rId7"/>
              </a:rPr>
              <a:t>ppt</a:t>
            </a:r>
            <a:r>
              <a:rPr lang="en-US" dirty="0" smtClean="0">
                <a:solidFill>
                  <a:schemeClr val="tx1"/>
                </a:solidFill>
                <a:hlinkClick r:id="rId7"/>
              </a:rPr>
              <a:t> 3</a:t>
            </a:r>
            <a:r>
              <a:rPr lang="en-US" dirty="0" smtClean="0">
                <a:solidFill>
                  <a:schemeClr val="tx1"/>
                </a:solidFill>
              </a:rPr>
              <a:t>, s6 and on</a:t>
            </a:r>
          </a:p>
        </p:txBody>
      </p:sp>
      <p:sp>
        <p:nvSpPr>
          <p:cNvPr id="12" name="כותרת משנה 2"/>
          <p:cNvSpPr txBox="1">
            <a:spLocks/>
          </p:cNvSpPr>
          <p:nvPr/>
        </p:nvSpPr>
        <p:spPr>
          <a:xfrm>
            <a:off x="-36512" y="4801716"/>
            <a:ext cx="6552728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/ public?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Dream-lab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ppt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8"/>
              </a:rPr>
              <a:t> 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Outline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Motivation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Challenges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Solutions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Challenges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</a:t>
            </a:r>
            <a:r>
              <a:rPr lang="en-US" dirty="0" smtClean="0">
                <a:solidFill>
                  <a:schemeClr val="tx1"/>
                </a:solidFill>
              </a:rPr>
              <a:t>does the </a:t>
            </a:r>
            <a:r>
              <a:rPr lang="en-US" dirty="0">
                <a:solidFill>
                  <a:schemeClr val="tx1"/>
                </a:solidFill>
              </a:rPr>
              <a:t>customer </a:t>
            </a:r>
            <a:r>
              <a:rPr lang="en-US" dirty="0" smtClean="0">
                <a:solidFill>
                  <a:schemeClr val="tx1"/>
                </a:solidFill>
              </a:rPr>
              <a:t>like?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Dream-lab </a:t>
            </a:r>
            <a:r>
              <a:rPr lang="en-US" dirty="0" err="1" smtClean="0">
                <a:solidFill>
                  <a:schemeClr val="tx1"/>
                </a:solidFill>
                <a:hlinkClick r:id="rId3"/>
              </a:rPr>
              <a:t>ppt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 2</a:t>
            </a:r>
            <a:r>
              <a:rPr lang="en-US" dirty="0" smtClean="0">
                <a:solidFill>
                  <a:schemeClr val="tx1"/>
                </a:solidFill>
              </a:rPr>
              <a:t>, s15 and 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What’s virtualization, anyway?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“The construction of isomorphism between a </a:t>
            </a:r>
            <a:r>
              <a:rPr lang="en-US" i="1" dirty="0" smtClean="0">
                <a:solidFill>
                  <a:schemeClr val="tx1"/>
                </a:solidFill>
              </a:rPr>
              <a:t>guest </a:t>
            </a:r>
            <a:r>
              <a:rPr lang="en-US" dirty="0" smtClean="0">
                <a:solidFill>
                  <a:schemeClr val="tx1"/>
                </a:solidFill>
              </a:rPr>
              <a:t>OS and a </a:t>
            </a:r>
            <a:r>
              <a:rPr lang="en-US" i="1" dirty="0" smtClean="0">
                <a:solidFill>
                  <a:schemeClr val="tx1"/>
                </a:solidFill>
              </a:rPr>
              <a:t>host”</a:t>
            </a:r>
            <a:r>
              <a:rPr lang="en-US" dirty="0" smtClean="0">
                <a:solidFill>
                  <a:schemeClr val="tx1"/>
                </a:solidFill>
              </a:rPr>
              <a:t> [</a:t>
            </a:r>
            <a:r>
              <a:rPr lang="en-US" dirty="0" err="1" smtClean="0">
                <a:solidFill>
                  <a:schemeClr val="tx1"/>
                </a:solidFill>
              </a:rPr>
              <a:t>Popek</a:t>
            </a:r>
            <a:r>
              <a:rPr lang="en-US" dirty="0" smtClean="0">
                <a:solidFill>
                  <a:schemeClr val="tx1"/>
                </a:solidFill>
              </a:rPr>
              <a:t> &amp; Goldberg, 1974]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already know virtual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4224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Challenges: basic concepts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790825" y="1981672"/>
            <a:ext cx="3122613" cy="534987"/>
          </a:xfrm>
          <a:prstGeom prst="rect">
            <a:avLst/>
          </a:prstGeom>
          <a:solidFill>
            <a:srgbClr val="66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/>
              <a:t>HW (disk, NIC,…)</a:t>
            </a:r>
            <a:endParaRPr lang="he-IL" altLang="he-IL" sz="2400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790825" y="1448272"/>
            <a:ext cx="3122613" cy="5334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/>
              <a:t>OS</a:t>
            </a:r>
            <a:endParaRPr lang="he-IL" altLang="he-IL" sz="2400"/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790825" y="913284"/>
            <a:ext cx="1104900" cy="5349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Process</a:t>
            </a:r>
            <a:r>
              <a:rPr lang="en-US" altLang="he-IL" sz="1800" baseline="-25000"/>
              <a:t>1</a:t>
            </a:r>
            <a:endParaRPr lang="he-IL" altLang="he-IL" sz="2400" baseline="-25000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3895725" y="913284"/>
            <a:ext cx="1103313" cy="5349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Process</a:t>
            </a:r>
            <a:r>
              <a:rPr lang="en-US" altLang="he-IL" sz="1800" baseline="-25000"/>
              <a:t>2</a:t>
            </a:r>
            <a:endParaRPr lang="he-IL" altLang="he-IL" sz="2400" baseline="-25000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999038" y="913284"/>
            <a:ext cx="914400" cy="5349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 b="1">
                <a:latin typeface="Arial" panose="020B0604020202020204" pitchFamily="34" charset="0"/>
                <a:sym typeface="Symbol" panose="05050102010706020507" pitchFamily="18" charset="2"/>
              </a:rPr>
              <a:t>∙∙∙</a:t>
            </a:r>
            <a:endParaRPr lang="he-IL" altLang="he-IL" sz="3200" b="1" baseline="-25000"/>
          </a:p>
        </p:txBody>
      </p: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>
            <a:off x="1971675" y="1448272"/>
            <a:ext cx="463073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cxnSpLocks noChangeShapeType="1"/>
          </p:cNvCxnSpPr>
          <p:nvPr/>
        </p:nvCxnSpPr>
        <p:spPr bwMode="auto">
          <a:xfrm>
            <a:off x="1971675" y="1978497"/>
            <a:ext cx="463073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606425" y="2124547"/>
            <a:ext cx="1685925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he-IL" sz="1600"/>
              <a:t>Multi-processing</a:t>
            </a:r>
            <a:endParaRPr lang="he-IL" altLang="he-IL" sz="160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767513" y="1114897"/>
            <a:ext cx="194945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he-IL" sz="1600"/>
              <a:t>User space/ kernel separation</a:t>
            </a:r>
            <a:endParaRPr lang="he-IL" altLang="he-IL" sz="160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767513" y="1710209"/>
            <a:ext cx="194945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he-IL" sz="1600"/>
              <a:t>HW interface</a:t>
            </a:r>
            <a:endParaRPr lang="he-IL" altLang="he-IL" sz="1600"/>
          </a:p>
        </p:txBody>
      </p:sp>
    </p:spTree>
    <p:extLst>
      <p:ext uri="{BB962C8B-B14F-4D97-AF65-F5344CB8AC3E}">
        <p14:creationId xmlns:p14="http://schemas.microsoft.com/office/powerpoint/2010/main" val="2548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Challenges: basic concepts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790825" y="1981672"/>
            <a:ext cx="3122613" cy="534987"/>
          </a:xfrm>
          <a:prstGeom prst="rect">
            <a:avLst/>
          </a:prstGeom>
          <a:solidFill>
            <a:srgbClr val="66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/>
              <a:t>HW (disk, NIC,…)</a:t>
            </a:r>
            <a:endParaRPr lang="he-IL" altLang="he-IL" sz="2400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2790825" y="1448272"/>
            <a:ext cx="3122613" cy="5334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/>
              <a:t>OS</a:t>
            </a:r>
            <a:endParaRPr lang="he-IL" altLang="he-IL" sz="2400"/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2790825" y="913284"/>
            <a:ext cx="1104900" cy="5349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Process</a:t>
            </a:r>
            <a:r>
              <a:rPr lang="en-US" altLang="he-IL" sz="1800" baseline="-25000"/>
              <a:t>1</a:t>
            </a:r>
            <a:endParaRPr lang="he-IL" altLang="he-IL" sz="2400" baseline="-25000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3895725" y="913284"/>
            <a:ext cx="1103313" cy="5349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Process</a:t>
            </a:r>
            <a:r>
              <a:rPr lang="en-US" altLang="he-IL" sz="1800" baseline="-25000"/>
              <a:t>2</a:t>
            </a:r>
            <a:endParaRPr lang="he-IL" altLang="he-IL" sz="2400" baseline="-25000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999038" y="913284"/>
            <a:ext cx="914400" cy="5349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 b="1">
                <a:latin typeface="Arial" panose="020B0604020202020204" pitchFamily="34" charset="0"/>
                <a:sym typeface="Symbol" panose="05050102010706020507" pitchFamily="18" charset="2"/>
              </a:rPr>
              <a:t>∙∙∙</a:t>
            </a:r>
            <a:endParaRPr lang="he-IL" altLang="he-IL" sz="3200" b="1" baseline="-25000"/>
          </a:p>
        </p:txBody>
      </p:sp>
      <p:cxnSp>
        <p:nvCxnSpPr>
          <p:cNvPr id="65" name="Straight Connector 64"/>
          <p:cNvCxnSpPr>
            <a:cxnSpLocks noChangeShapeType="1"/>
          </p:cNvCxnSpPr>
          <p:nvPr/>
        </p:nvCxnSpPr>
        <p:spPr bwMode="auto">
          <a:xfrm>
            <a:off x="1971675" y="1448272"/>
            <a:ext cx="463073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cxnSpLocks noChangeShapeType="1"/>
          </p:cNvCxnSpPr>
          <p:nvPr/>
        </p:nvCxnSpPr>
        <p:spPr bwMode="auto">
          <a:xfrm>
            <a:off x="1971675" y="1978497"/>
            <a:ext cx="463073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606425" y="2124547"/>
            <a:ext cx="1685925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he-IL" sz="1600"/>
              <a:t>Multi-processing</a:t>
            </a:r>
            <a:endParaRPr lang="he-IL" altLang="he-IL" sz="160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767513" y="1114897"/>
            <a:ext cx="1949450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he-IL" sz="1600"/>
              <a:t>User space/ kernel separation</a:t>
            </a:r>
            <a:endParaRPr lang="he-IL" altLang="he-IL" sz="160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767513" y="1710209"/>
            <a:ext cx="194945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he-IL" sz="1600"/>
              <a:t>HW interface</a:t>
            </a:r>
            <a:endParaRPr lang="he-IL" altLang="he-IL" sz="1600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606425" y="4143945"/>
            <a:ext cx="168592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he-IL" sz="1600"/>
              <a:t>Virtualization</a:t>
            </a:r>
            <a:endParaRPr lang="he-IL" altLang="he-IL" sz="1600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6767513" y="4199508"/>
            <a:ext cx="2068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he-IL" sz="1600"/>
              <a:t>Real HW interface</a:t>
            </a:r>
            <a:endParaRPr lang="he-IL" altLang="he-IL" sz="1600"/>
          </a:p>
        </p:txBody>
      </p:sp>
      <p:sp>
        <p:nvSpPr>
          <p:cNvPr id="72" name="Rectangle 28"/>
          <p:cNvSpPr>
            <a:spLocks noChangeArrowheads="1"/>
          </p:cNvSpPr>
          <p:nvPr/>
        </p:nvSpPr>
        <p:spPr bwMode="auto">
          <a:xfrm>
            <a:off x="2790825" y="4531295"/>
            <a:ext cx="3122613" cy="534988"/>
          </a:xfrm>
          <a:prstGeom prst="rect">
            <a:avLst/>
          </a:prstGeom>
          <a:solidFill>
            <a:srgbClr val="66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/>
              <a:t>HW (disk, NIC,…)</a:t>
            </a:r>
            <a:endParaRPr lang="he-IL" altLang="he-IL" sz="2400"/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2790825" y="4001070"/>
            <a:ext cx="3122613" cy="5349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/>
              <a:t>VMM/Hypervisor</a:t>
            </a:r>
            <a:endParaRPr lang="he-IL" altLang="he-IL" sz="2400"/>
          </a:p>
        </p:txBody>
      </p:sp>
      <p:sp>
        <p:nvSpPr>
          <p:cNvPr id="74" name="Rectangle 30"/>
          <p:cNvSpPr>
            <a:spLocks noChangeArrowheads="1"/>
          </p:cNvSpPr>
          <p:nvPr/>
        </p:nvSpPr>
        <p:spPr bwMode="auto">
          <a:xfrm>
            <a:off x="2790825" y="2932683"/>
            <a:ext cx="552450" cy="5349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1</a:t>
            </a:r>
            <a:endParaRPr lang="he-IL" altLang="he-IL" sz="2400" baseline="-25000"/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 bwMode="auto">
          <a:xfrm>
            <a:off x="3343275" y="2935858"/>
            <a:ext cx="552450" cy="5349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2</a:t>
            </a:r>
            <a:endParaRPr lang="he-IL" altLang="he-IL" sz="2400" baseline="-25000"/>
          </a:p>
        </p:txBody>
      </p:sp>
      <p:sp>
        <p:nvSpPr>
          <p:cNvPr id="76" name="Rectangle 32"/>
          <p:cNvSpPr>
            <a:spLocks noChangeArrowheads="1"/>
          </p:cNvSpPr>
          <p:nvPr/>
        </p:nvSpPr>
        <p:spPr bwMode="auto">
          <a:xfrm>
            <a:off x="4999038" y="2932683"/>
            <a:ext cx="914400" cy="5349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 b="1">
                <a:latin typeface="Arial" panose="020B0604020202020204" pitchFamily="34" charset="0"/>
                <a:sym typeface="Symbol" panose="05050102010706020507" pitchFamily="18" charset="2"/>
              </a:rPr>
              <a:t>∙∙∙</a:t>
            </a:r>
            <a:endParaRPr lang="he-IL" altLang="he-IL" sz="3200" b="1" baseline="-25000"/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790825" y="3462908"/>
            <a:ext cx="1104900" cy="5349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OS</a:t>
            </a:r>
            <a:r>
              <a:rPr lang="en-US" altLang="he-IL" sz="1800" baseline="-25000"/>
              <a:t>1</a:t>
            </a:r>
            <a:endParaRPr lang="he-IL" altLang="he-IL" sz="2400" baseline="-25000"/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3895725" y="3470845"/>
            <a:ext cx="1103313" cy="5349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OS</a:t>
            </a:r>
            <a:r>
              <a:rPr lang="en-US" altLang="he-IL" sz="1800" baseline="-25000"/>
              <a:t>2</a:t>
            </a:r>
            <a:endParaRPr lang="he-IL" altLang="he-IL" sz="2400" baseline="-25000"/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4999038" y="3470845"/>
            <a:ext cx="914400" cy="5349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2400" b="1">
                <a:latin typeface="Arial" panose="020B0604020202020204" pitchFamily="34" charset="0"/>
                <a:sym typeface="Symbol" panose="05050102010706020507" pitchFamily="18" charset="2"/>
              </a:rPr>
              <a:t>∙∙∙</a:t>
            </a:r>
            <a:endParaRPr lang="he-IL" altLang="he-IL" sz="3200" b="1" baseline="-25000"/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3895725" y="2935858"/>
            <a:ext cx="550863" cy="5349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1</a:t>
            </a:r>
            <a:endParaRPr lang="he-IL" altLang="he-IL" sz="2400" baseline="-25000"/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446588" y="2935858"/>
            <a:ext cx="552450" cy="5349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he-IL" sz="1800"/>
              <a:t>Pr</a:t>
            </a:r>
            <a:r>
              <a:rPr lang="en-US" altLang="he-IL" sz="1800" baseline="-25000"/>
              <a:t>2</a:t>
            </a:r>
            <a:endParaRPr lang="he-IL" altLang="he-IL" sz="2400" baseline="-25000"/>
          </a:p>
        </p:txBody>
      </p: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1971675" y="4005833"/>
            <a:ext cx="463073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cxnSpLocks noChangeShapeType="1"/>
          </p:cNvCxnSpPr>
          <p:nvPr/>
        </p:nvCxnSpPr>
        <p:spPr bwMode="auto">
          <a:xfrm>
            <a:off x="1971675" y="4542408"/>
            <a:ext cx="463073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6802438" y="3666108"/>
            <a:ext cx="2341562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l" rtl="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rtl="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he-IL" sz="1600"/>
              <a:t>Virtual HW interface</a:t>
            </a:r>
            <a:endParaRPr lang="he-IL" altLang="he-IL" sz="1600"/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941513" y="2929508"/>
            <a:ext cx="1954212" cy="1068387"/>
            <a:chOff x="338447" y="4114799"/>
            <a:chExt cx="1953491" cy="1068780"/>
          </a:xfrm>
        </p:grpSpPr>
        <p:sp>
          <p:nvSpPr>
            <p:cNvPr id="86" name="Rectangle 45"/>
            <p:cNvSpPr>
              <a:spLocks noChangeArrowheads="1"/>
            </p:cNvSpPr>
            <p:nvPr/>
          </p:nvSpPr>
          <p:spPr bwMode="auto">
            <a:xfrm>
              <a:off x="1187535" y="4114799"/>
              <a:ext cx="1104403" cy="106878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 rtl="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he-IL" altLang="he-IL" sz="2400"/>
            </a:p>
          </p:txBody>
        </p:sp>
        <p:sp>
          <p:nvSpPr>
            <p:cNvPr id="87" name="Rectangle 46"/>
            <p:cNvSpPr>
              <a:spLocks noChangeArrowheads="1"/>
            </p:cNvSpPr>
            <p:nvPr/>
          </p:nvSpPr>
          <p:spPr bwMode="auto">
            <a:xfrm>
              <a:off x="338447" y="4288971"/>
              <a:ext cx="748145" cy="534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 rtl="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ZapfDingbats" pitchFamily="82" charset="2"/>
                <a:buNone/>
              </a:pPr>
              <a:r>
                <a:rPr lang="en-US" altLang="he-IL" sz="1800"/>
                <a:t>VM</a:t>
              </a:r>
              <a:endParaRPr lang="he-IL" alt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37866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 smtClean="0">
                <a:solidFill>
                  <a:srgbClr val="C00000"/>
                </a:solidFill>
              </a:rPr>
              <a:t>Conditions for </a:t>
            </a:r>
            <a:r>
              <a:rPr lang="en-US" sz="3600" dirty="0" err="1" smtClean="0">
                <a:solidFill>
                  <a:srgbClr val="C00000"/>
                </a:solidFill>
              </a:rPr>
              <a:t>virt</a:t>
            </a:r>
            <a:r>
              <a:rPr lang="en-US" sz="3600" dirty="0" smtClean="0">
                <a:solidFill>
                  <a:srgbClr val="C00000"/>
                </a:solidFill>
              </a:rPr>
              <a:t>’ - </a:t>
            </a:r>
            <a:r>
              <a:rPr lang="en-US" sz="3600" dirty="0" err="1" smtClean="0">
                <a:solidFill>
                  <a:srgbClr val="C00000"/>
                </a:solidFill>
              </a:rPr>
              <a:t>Popek</a:t>
            </a:r>
            <a:r>
              <a:rPr lang="en-US" sz="3600" dirty="0" smtClean="0">
                <a:solidFill>
                  <a:srgbClr val="C00000"/>
                </a:solidFill>
              </a:rPr>
              <a:t> &amp; Goldberg  (1974)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Equivalence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Resource control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Efficiency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0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1088</Words>
  <Application>Microsoft Office PowerPoint</Application>
  <PresentationFormat>On-screen Show (16:10)</PresentationFormat>
  <Paragraphs>240</Paragraphs>
  <Slides>25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Symbol</vt:lpstr>
      <vt:lpstr>Times New Roman</vt:lpstr>
      <vt:lpstr>Wingdings</vt:lpstr>
      <vt:lpstr>ZapfDingbats</vt:lpstr>
      <vt:lpstr>ערכת נושא Office</vt:lpstr>
      <vt:lpstr>Operating Systems 371-1-1631</vt:lpstr>
      <vt:lpstr>Motivation: the situation w/o virtualization</vt:lpstr>
      <vt:lpstr>Motivation - virtualization</vt:lpstr>
      <vt:lpstr>Motivation – cloud computing</vt:lpstr>
      <vt:lpstr>Outline</vt:lpstr>
      <vt:lpstr>Challenges</vt:lpstr>
      <vt:lpstr>Challenges: basic concepts</vt:lpstr>
      <vt:lpstr>Challenges: basic concepts</vt:lpstr>
      <vt:lpstr>Conditions for virt’ - Popek &amp; Goldberg  (1974)</vt:lpstr>
      <vt:lpstr>Challenges: sensitive instructions</vt:lpstr>
      <vt:lpstr>Outline</vt:lpstr>
      <vt:lpstr>Interpreter</vt:lpstr>
      <vt:lpstr>Binary translation</vt:lpstr>
      <vt:lpstr>Binary translation optimizations: basic blocks</vt:lpstr>
      <vt:lpstr>Binary translation optimizations: caching</vt:lpstr>
      <vt:lpstr>Efficient binary translation: x86 rings</vt:lpstr>
      <vt:lpstr>Yet another challenge: scenario</vt:lpstr>
      <vt:lpstr>Virtualization: HW support</vt:lpstr>
      <vt:lpstr>Paravirtualization</vt:lpstr>
      <vt:lpstr>Hypervisor types</vt:lpstr>
      <vt:lpstr>Real hypervisors and type</vt:lpstr>
      <vt:lpstr>Memory virtualization</vt:lpstr>
      <vt:lpstr>Memory virtualization: page faults types</vt:lpstr>
      <vt:lpstr>HW support for mem. Virt’</vt:lpstr>
      <vt:lpstr>Paging pages of VMs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371-1-1631 Fall 2011</dc:title>
  <dc:creator>Yehiel</dc:creator>
  <cp:lastModifiedBy>איתמר כהן</cp:lastModifiedBy>
  <cp:revision>851</cp:revision>
  <dcterms:created xsi:type="dcterms:W3CDTF">2012-11-09T20:05:31Z</dcterms:created>
  <dcterms:modified xsi:type="dcterms:W3CDTF">2017-06-26T08:49:17Z</dcterms:modified>
</cp:coreProperties>
</file>