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8" r:id="rId3"/>
    <p:sldId id="350" r:id="rId4"/>
    <p:sldId id="359" r:id="rId5"/>
    <p:sldId id="360" r:id="rId6"/>
    <p:sldId id="319" r:id="rId7"/>
    <p:sldId id="358" r:id="rId8"/>
    <p:sldId id="320" r:id="rId9"/>
    <p:sldId id="362" r:id="rId10"/>
    <p:sldId id="363" r:id="rId11"/>
    <p:sldId id="364" r:id="rId12"/>
    <p:sldId id="366" r:id="rId13"/>
    <p:sldId id="382" r:id="rId14"/>
    <p:sldId id="365" r:id="rId15"/>
    <p:sldId id="367" r:id="rId16"/>
    <p:sldId id="368" r:id="rId17"/>
    <p:sldId id="369" r:id="rId18"/>
    <p:sldId id="370" r:id="rId19"/>
    <p:sldId id="361" r:id="rId20"/>
    <p:sldId id="371" r:id="rId21"/>
    <p:sldId id="372" r:id="rId22"/>
    <p:sldId id="378" r:id="rId23"/>
    <p:sldId id="373" r:id="rId24"/>
    <p:sldId id="379" r:id="rId25"/>
    <p:sldId id="375" r:id="rId26"/>
    <p:sldId id="335" r:id="rId27"/>
    <p:sldId id="339" r:id="rId28"/>
    <p:sldId id="380" r:id="rId29"/>
    <p:sldId id="376" r:id="rId30"/>
    <p:sldId id="381" r:id="rId31"/>
  </p:sldIdLst>
  <p:sldSz cx="9144000" cy="6858000" type="screen4x3"/>
  <p:notesSz cx="6815138" cy="9944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F7F7B3"/>
    <a:srgbClr val="D0DC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74" autoAdjust="0"/>
    <p:restoredTop sz="96287" autoAdjust="0"/>
  </p:normalViewPr>
  <p:slideViewPr>
    <p:cSldViewPr>
      <p:cViewPr varScale="1">
        <p:scale>
          <a:sx n="112" d="100"/>
          <a:sy n="112" d="100"/>
        </p:scale>
        <p:origin x="1464" y="108"/>
      </p:cViewPr>
      <p:guideLst>
        <p:guide orient="horz" pos="2160"/>
        <p:guide pos="2880"/>
      </p:guideLst>
    </p:cSldViewPr>
  </p:slideViewPr>
  <p:notesTextViewPr>
    <p:cViewPr>
      <p:scale>
        <a:sx n="20" d="100"/>
        <a:sy n="20" d="100"/>
      </p:scale>
      <p:origin x="0" y="0"/>
    </p:cViewPr>
  </p:notesTextViewPr>
  <p:sorterViewPr>
    <p:cViewPr>
      <p:scale>
        <a:sx n="100" d="100"/>
        <a:sy n="100" d="100"/>
      </p:scale>
      <p:origin x="0" y="42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61912" y="0"/>
            <a:ext cx="2953226" cy="497205"/>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78" y="0"/>
            <a:ext cx="2953226" cy="497205"/>
          </a:xfrm>
          <a:prstGeom prst="rect">
            <a:avLst/>
          </a:prstGeom>
        </p:spPr>
        <p:txBody>
          <a:bodyPr vert="horz" lIns="91440" tIns="45720" rIns="91440" bIns="45720" rtlCol="1"/>
          <a:lstStyle>
            <a:lvl1pPr algn="l">
              <a:defRPr sz="1200"/>
            </a:lvl1pPr>
          </a:lstStyle>
          <a:p>
            <a:fld id="{1D711543-B688-4290-8B39-77E645361423}" type="datetimeFigureOut">
              <a:rPr lang="he-IL" smtClean="0"/>
              <a:pPr/>
              <a:t>י"א/ניסן/תשע"ח</a:t>
            </a:fld>
            <a:endParaRPr lang="he-IL"/>
          </a:p>
        </p:txBody>
      </p:sp>
      <p:sp>
        <p:nvSpPr>
          <p:cNvPr id="4" name="מציין מיקום של תמונת שקופית 3"/>
          <p:cNvSpPr>
            <a:spLocks noGrp="1" noRot="1" noChangeAspect="1"/>
          </p:cNvSpPr>
          <p:nvPr>
            <p:ph type="sldImg" idx="2"/>
          </p:nvPr>
        </p:nvSpPr>
        <p:spPr>
          <a:xfrm>
            <a:off x="922338" y="746125"/>
            <a:ext cx="4972050" cy="3729038"/>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1514" y="4723448"/>
            <a:ext cx="5452110" cy="4474845"/>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61912" y="9445169"/>
            <a:ext cx="2953226" cy="497205"/>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78" y="9445169"/>
            <a:ext cx="2953226" cy="497205"/>
          </a:xfrm>
          <a:prstGeom prst="rect">
            <a:avLst/>
          </a:prstGeom>
        </p:spPr>
        <p:txBody>
          <a:bodyPr vert="horz" lIns="91440" tIns="45720" rIns="91440" bIns="45720" rtlCol="1" anchor="b"/>
          <a:lstStyle>
            <a:lvl1pPr algn="l">
              <a:defRPr sz="1200"/>
            </a:lvl1pPr>
          </a:lstStyle>
          <a:p>
            <a:fld id="{FA1A4804-1BD3-4755-B324-9FFAA8626CF1}" type="slidenum">
              <a:rPr lang="he-IL" smtClean="0"/>
              <a:pPr/>
              <a:t>‹#›</a:t>
            </a:fld>
            <a:endParaRPr lang="he-IL"/>
          </a:p>
        </p:txBody>
      </p:sp>
    </p:spTree>
    <p:extLst>
      <p:ext uri="{BB962C8B-B14F-4D97-AF65-F5344CB8AC3E}">
        <p14:creationId xmlns:p14="http://schemas.microsoft.com/office/powerpoint/2010/main" val="42478831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en-US" dirty="0"/>
          </a:p>
        </p:txBody>
      </p:sp>
      <p:sp>
        <p:nvSpPr>
          <p:cNvPr id="4" name="Slide Number Placeholder 3"/>
          <p:cNvSpPr>
            <a:spLocks noGrp="1"/>
          </p:cNvSpPr>
          <p:nvPr>
            <p:ph type="sldNum" sz="quarter" idx="10"/>
          </p:nvPr>
        </p:nvSpPr>
        <p:spPr/>
        <p:txBody>
          <a:bodyPr/>
          <a:lstStyle/>
          <a:p>
            <a:fld id="{FA1A4804-1BD3-4755-B324-9FFAA8626CF1}" type="slidenum">
              <a:rPr lang="he-IL" smtClean="0"/>
              <a:pPr/>
              <a:t>2</a:t>
            </a:fld>
            <a:endParaRPr lang="he-IL"/>
          </a:p>
        </p:txBody>
      </p:sp>
    </p:spTree>
    <p:extLst>
      <p:ext uri="{BB962C8B-B14F-4D97-AF65-F5344CB8AC3E}">
        <p14:creationId xmlns:p14="http://schemas.microsoft.com/office/powerpoint/2010/main" val="1951922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A1A4804-1BD3-4755-B324-9FFAA8626CF1}" type="slidenum">
              <a:rPr lang="he-IL" smtClean="0"/>
              <a:pPr/>
              <a:t>19</a:t>
            </a:fld>
            <a:endParaRPr lang="he-IL"/>
          </a:p>
        </p:txBody>
      </p:sp>
    </p:spTree>
    <p:extLst>
      <p:ext uri="{BB962C8B-B14F-4D97-AF65-F5344CB8AC3E}">
        <p14:creationId xmlns:p14="http://schemas.microsoft.com/office/powerpoint/2010/main" val="1480845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חשוב</a:t>
            </a:r>
            <a:r>
              <a:rPr lang="he-IL" baseline="0" dirty="0"/>
              <a:t> מאוד להבין!!!!!!!!!!!!!!!!!!!</a:t>
            </a:r>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25</a:t>
            </a:fld>
            <a:endParaRPr lang="he-IL"/>
          </a:p>
        </p:txBody>
      </p:sp>
    </p:spTree>
    <p:extLst>
      <p:ext uri="{BB962C8B-B14F-4D97-AF65-F5344CB8AC3E}">
        <p14:creationId xmlns:p14="http://schemas.microsoft.com/office/powerpoint/2010/main" val="2421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26</a:t>
            </a:fld>
            <a:endParaRPr lang="he-IL"/>
          </a:p>
        </p:txBody>
      </p:sp>
    </p:spTree>
    <p:extLst>
      <p:ext uri="{BB962C8B-B14F-4D97-AF65-F5344CB8AC3E}">
        <p14:creationId xmlns:p14="http://schemas.microsoft.com/office/powerpoint/2010/main" val="284670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a:t>Drawback:</a:t>
            </a:r>
            <a:r>
              <a:rPr lang="en-US" baseline="0" dirty="0"/>
              <a:t> may cause starvation. To prevent it: increase the priority of a long-waiting process.</a:t>
            </a:r>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29</a:t>
            </a:fld>
            <a:endParaRPr lang="he-IL"/>
          </a:p>
        </p:txBody>
      </p:sp>
    </p:spTree>
    <p:extLst>
      <p:ext uri="{BB962C8B-B14F-4D97-AF65-F5344CB8AC3E}">
        <p14:creationId xmlns:p14="http://schemas.microsoft.com/office/powerpoint/2010/main" val="221671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30</a:t>
            </a:fld>
            <a:endParaRPr lang="he-IL"/>
          </a:p>
        </p:txBody>
      </p:sp>
    </p:spTree>
    <p:extLst>
      <p:ext uri="{BB962C8B-B14F-4D97-AF65-F5344CB8AC3E}">
        <p14:creationId xmlns:p14="http://schemas.microsoft.com/office/powerpoint/2010/main" val="248244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FA1A4804-1BD3-4755-B324-9FFAA8626CF1}" type="slidenum">
              <a:rPr lang="he-IL" smtClean="0"/>
              <a:pPr/>
              <a:t>6</a:t>
            </a:fld>
            <a:endParaRPr lang="he-IL"/>
          </a:p>
        </p:txBody>
      </p:sp>
    </p:spTree>
    <p:extLst>
      <p:ext uri="{BB962C8B-B14F-4D97-AF65-F5344CB8AC3E}">
        <p14:creationId xmlns:p14="http://schemas.microsoft.com/office/powerpoint/2010/main" val="122406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7</a:t>
            </a:fld>
            <a:endParaRPr lang="he-IL"/>
          </a:p>
        </p:txBody>
      </p:sp>
    </p:spTree>
    <p:extLst>
      <p:ext uri="{BB962C8B-B14F-4D97-AF65-F5344CB8AC3E}">
        <p14:creationId xmlns:p14="http://schemas.microsoft.com/office/powerpoint/2010/main" val="372427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a:t>Convoy - </a:t>
            </a:r>
            <a:r>
              <a:rPr lang="en-US" baseline="0" dirty="0"/>
              <a:t> </a:t>
            </a:r>
            <a:r>
              <a:rPr lang="he-IL" baseline="0" dirty="0"/>
              <a:t>שיירה</a:t>
            </a:r>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8</a:t>
            </a:fld>
            <a:endParaRPr lang="he-IL"/>
          </a:p>
        </p:txBody>
      </p:sp>
    </p:spTree>
    <p:extLst>
      <p:ext uri="{BB962C8B-B14F-4D97-AF65-F5344CB8AC3E}">
        <p14:creationId xmlns:p14="http://schemas.microsoft.com/office/powerpoint/2010/main" val="199483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a:t>Convoy - </a:t>
            </a:r>
            <a:r>
              <a:rPr lang="en-US" baseline="0" dirty="0"/>
              <a:t> </a:t>
            </a:r>
            <a:r>
              <a:rPr lang="he-IL" baseline="0" dirty="0"/>
              <a:t>שיירה</a:t>
            </a:r>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12</a:t>
            </a:fld>
            <a:endParaRPr lang="he-IL"/>
          </a:p>
        </p:txBody>
      </p:sp>
    </p:spTree>
    <p:extLst>
      <p:ext uri="{BB962C8B-B14F-4D97-AF65-F5344CB8AC3E}">
        <p14:creationId xmlns:p14="http://schemas.microsoft.com/office/powerpoint/2010/main" val="347889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a:solidFill>
                  <a:srgbClr val="C00000"/>
                </a:solidFill>
              </a:rPr>
              <a:t>Priority Scheduling</a:t>
            </a:r>
          </a:p>
          <a:p>
            <a:pPr lvl="1" algn="l" rtl="0"/>
            <a:r>
              <a:rPr lang="en-US" dirty="0"/>
              <a:t>A generalization of SJF</a:t>
            </a:r>
          </a:p>
          <a:p>
            <a:pPr algn="l" rtl="0"/>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13</a:t>
            </a:fld>
            <a:endParaRPr lang="he-IL"/>
          </a:p>
        </p:txBody>
      </p:sp>
    </p:spTree>
    <p:extLst>
      <p:ext uri="{BB962C8B-B14F-4D97-AF65-F5344CB8AC3E}">
        <p14:creationId xmlns:p14="http://schemas.microsoft.com/office/powerpoint/2010/main" val="417736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ym typeface="Symbol"/>
              </a:rPr>
              <a:t>Slightly more formal answer: If a process is running it must have the highest priority value. While it is running, it’s priority value increases at a rate greater than any other waiting process. As a result, it will continue it’s run until it completes (or waits on I/O, for example). All processes in the waiting queue, increase their priority at the same rate, hence the one which arrived earliest will have the highest priority once the CPU is available.</a:t>
            </a:r>
            <a:endParaRPr lang="en-US" dirty="0"/>
          </a:p>
          <a:p>
            <a:pPr algn="l" rtl="0"/>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16</a:t>
            </a:fld>
            <a:endParaRPr lang="he-IL"/>
          </a:p>
        </p:txBody>
      </p:sp>
    </p:spTree>
    <p:extLst>
      <p:ext uri="{BB962C8B-B14F-4D97-AF65-F5344CB8AC3E}">
        <p14:creationId xmlns:p14="http://schemas.microsoft.com/office/powerpoint/2010/main" val="3912498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ym typeface="Symbol"/>
              </a:rPr>
              <a:t>More formally: If a process is running it must have the highest priority value. While it is running, it’s priority value decreases at a lower rate than any other waiting process. As a result, it will continue it’s run until it completes (or waits on I/O, for example), or a new process with priority 0 is introduced. As before, all processes in the waiting queue, decrease their priority at the same rate, hence the one which arrived later will have the highest priority once the CPU is available.</a:t>
            </a:r>
            <a:endParaRPr lang="en-US" dirty="0"/>
          </a:p>
          <a:p>
            <a:pPr algn="l" rtl="0"/>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17</a:t>
            </a:fld>
            <a:endParaRPr lang="he-IL"/>
          </a:p>
        </p:txBody>
      </p:sp>
    </p:spTree>
    <p:extLst>
      <p:ext uri="{BB962C8B-B14F-4D97-AF65-F5344CB8AC3E}">
        <p14:creationId xmlns:p14="http://schemas.microsoft.com/office/powerpoint/2010/main" val="428300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eaLnBrk="1" fontAlgn="auto" hangingPunct="1">
              <a:spcAft>
                <a:spcPts val="0"/>
              </a:spcAft>
              <a:defRPr/>
            </a:pPr>
            <a:r>
              <a:rPr lang="en-US" dirty="0">
                <a:sym typeface="Symbol"/>
              </a:rPr>
              <a:t>In the first case it is easy to see that there is no starvation problem. When the </a:t>
            </a:r>
            <a:r>
              <a:rPr lang="en-US" dirty="0" err="1">
                <a:sym typeface="Symbol"/>
              </a:rPr>
              <a:t>K</a:t>
            </a:r>
            <a:r>
              <a:rPr lang="en-US" baseline="30000" dirty="0" err="1">
                <a:sym typeface="Symbol"/>
              </a:rPr>
              <a:t>th</a:t>
            </a:r>
            <a:r>
              <a:rPr lang="en-US" dirty="0">
                <a:sym typeface="Symbol"/>
              </a:rPr>
              <a:t> process is introduced it will await at most (K-1)max{</a:t>
            </a:r>
            <a:r>
              <a:rPr lang="en-US" dirty="0" err="1">
                <a:sym typeface="Symbol"/>
              </a:rPr>
              <a:t>time</a:t>
            </a:r>
            <a:r>
              <a:rPr lang="en-US" baseline="-25000" dirty="0" err="1">
                <a:sym typeface="Symbol"/>
              </a:rPr>
              <a:t>i</a:t>
            </a:r>
            <a:r>
              <a:rPr lang="en-US" dirty="0">
                <a:sym typeface="Symbol"/>
              </a:rPr>
              <a:t>} time units. This number might be large but it is still finite.</a:t>
            </a:r>
          </a:p>
          <a:p>
            <a:pPr algn="l" rtl="0" eaLnBrk="1" fontAlgn="auto" hangingPunct="1">
              <a:spcAft>
                <a:spcPts val="0"/>
              </a:spcAft>
              <a:defRPr/>
            </a:pPr>
            <a:r>
              <a:rPr lang="en-US" dirty="0">
                <a:sym typeface="Symbol"/>
              </a:rPr>
              <a:t>This is not true for the second case. Consider the following scenario: P</a:t>
            </a:r>
            <a:r>
              <a:rPr lang="en-US" baseline="-25000" dirty="0">
                <a:sym typeface="Symbol"/>
              </a:rPr>
              <a:t>1</a:t>
            </a:r>
            <a:r>
              <a:rPr lang="en-US" dirty="0">
                <a:sym typeface="Symbol"/>
              </a:rPr>
              <a:t> is introduced and receives CPU time. While still working a 2</a:t>
            </a:r>
            <a:r>
              <a:rPr lang="en-US" baseline="30000" dirty="0">
                <a:sym typeface="Symbol"/>
              </a:rPr>
              <a:t>nd</a:t>
            </a:r>
            <a:r>
              <a:rPr lang="en-US" dirty="0">
                <a:sym typeface="Symbol"/>
              </a:rPr>
              <a:t> process, P</a:t>
            </a:r>
            <a:r>
              <a:rPr lang="en-US" baseline="-25000" dirty="0">
                <a:sym typeface="Symbol"/>
              </a:rPr>
              <a:t>2</a:t>
            </a:r>
            <a:r>
              <a:rPr lang="en-US" dirty="0">
                <a:sym typeface="Symbol"/>
              </a:rPr>
              <a:t>, is initiated. According to this scheduling algorithm, P</a:t>
            </a:r>
            <a:r>
              <a:rPr lang="en-US" baseline="-25000" dirty="0">
                <a:sym typeface="Symbol"/>
              </a:rPr>
              <a:t>2</a:t>
            </a:r>
            <a:r>
              <a:rPr lang="en-US" dirty="0">
                <a:sym typeface="Symbol"/>
              </a:rPr>
              <a:t> will receive the CPU time and P</a:t>
            </a:r>
            <a:r>
              <a:rPr lang="en-US" baseline="-25000" dirty="0">
                <a:sym typeface="Symbol"/>
              </a:rPr>
              <a:t>1</a:t>
            </a:r>
            <a:r>
              <a:rPr lang="en-US" dirty="0">
                <a:sym typeface="Symbol"/>
              </a:rPr>
              <a:t> will have to wait. As long as enough new processes are introduced P</a:t>
            </a:r>
            <a:r>
              <a:rPr lang="en-US" baseline="-25000" dirty="0">
                <a:sym typeface="Symbol"/>
              </a:rPr>
              <a:t>1</a:t>
            </a:r>
            <a:r>
              <a:rPr lang="en-US" dirty="0">
                <a:sym typeface="Symbol"/>
              </a:rPr>
              <a:t> will never have a chance to complete it’s task.</a:t>
            </a:r>
            <a:endParaRPr lang="en-US" dirty="0"/>
          </a:p>
          <a:p>
            <a:pPr algn="l" rtl="0"/>
            <a:endParaRPr lang="he-IL" dirty="0"/>
          </a:p>
        </p:txBody>
      </p:sp>
      <p:sp>
        <p:nvSpPr>
          <p:cNvPr id="4" name="מציין מיקום של מספר שקופית 3"/>
          <p:cNvSpPr>
            <a:spLocks noGrp="1"/>
          </p:cNvSpPr>
          <p:nvPr>
            <p:ph type="sldNum" sz="quarter" idx="10"/>
          </p:nvPr>
        </p:nvSpPr>
        <p:spPr/>
        <p:txBody>
          <a:bodyPr/>
          <a:lstStyle/>
          <a:p>
            <a:fld id="{FA1A4804-1BD3-4755-B324-9FFAA8626CF1}" type="slidenum">
              <a:rPr lang="he-IL" smtClean="0"/>
              <a:pPr/>
              <a:t>18</a:t>
            </a:fld>
            <a:endParaRPr lang="he-IL"/>
          </a:p>
        </p:txBody>
      </p:sp>
    </p:spTree>
    <p:extLst>
      <p:ext uri="{BB962C8B-B14F-4D97-AF65-F5344CB8AC3E}">
        <p14:creationId xmlns:p14="http://schemas.microsoft.com/office/powerpoint/2010/main" val="226290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8927EA8-6C17-4070-A592-5B2248F35064}" type="datetimeFigureOut">
              <a:rPr lang="en-US"/>
              <a:pPr>
                <a:defRPr/>
              </a:pPr>
              <a:t>3/27/2018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E197B7-8FD1-4483-A857-BDA15C29DA5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933219-7800-486E-B6C1-3FF0F94C56F9}" type="datetimeFigureOut">
              <a:rPr lang="en-US"/>
              <a:pPr>
                <a:defRPr/>
              </a:pPr>
              <a:t>3/27/2018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66109E-F77B-498D-84E6-806DEBF14B6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C0F53B-39A1-4F87-A538-CA812AA45AEC}" type="datetimeFigureOut">
              <a:rPr lang="en-US"/>
              <a:pPr>
                <a:defRPr/>
              </a:pPr>
              <a:t>3/27/2018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40BF13-E167-4261-88D8-9C7625EF052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3E1A18-1D3C-405E-9D8D-C7672FE64918}" type="datetimeFigureOut">
              <a:rPr lang="en-US"/>
              <a:pPr>
                <a:defRPr/>
              </a:pPr>
              <a:t>3/27/2018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6037BA-12B8-4699-BD4C-5CB97F6C508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AF70C98-46A0-4E76-A065-F6AD2157AC78}" type="datetimeFigureOut">
              <a:rPr lang="en-US"/>
              <a:pPr>
                <a:defRPr/>
              </a:pPr>
              <a:t>3/27/2018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E68FDF-B51E-47D8-B2BF-A2E88BFC5D8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E564F4C-AE70-4BA7-90A4-56FBC961FD61}" type="datetimeFigureOut">
              <a:rPr lang="en-US"/>
              <a:pPr>
                <a:defRPr/>
              </a:pPr>
              <a:t>3/27/2018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D037EA-D864-422D-B410-B84FA4FD8B8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D60460F-15FF-40F1-8CEC-F4303A23C303}" type="datetimeFigureOut">
              <a:rPr lang="en-US"/>
              <a:pPr>
                <a:defRPr/>
              </a:pPr>
              <a:t>3/27/2018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42C3B16-D9A1-4846-A495-4764E0B3460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2278274-2448-44EF-9E8E-5C9477B60740}" type="datetimeFigureOut">
              <a:rPr lang="en-US"/>
              <a:pPr>
                <a:defRPr/>
              </a:pPr>
              <a:t>3/27/2018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25F699-24A8-4548-B5A7-33E24A3E667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AEDC877-658C-4066-A78D-AE71FCCA77ED}" type="datetimeFigureOut">
              <a:rPr lang="en-US"/>
              <a:pPr>
                <a:defRPr/>
              </a:pPr>
              <a:t>3/27/2018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E4B1AC7-3409-4FD1-AE07-C9326E2D80C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9E7CD1F-6A82-45E7-91C8-26D82792F463}" type="datetimeFigureOut">
              <a:rPr lang="en-US"/>
              <a:pPr>
                <a:defRPr/>
              </a:pPr>
              <a:t>3/27/2018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D6D925-9097-4B0A-BB08-F8CFE715D10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92AEC90-2A72-4DD9-A0B1-C02948FEC49A}" type="datetimeFigureOut">
              <a:rPr lang="en-US"/>
              <a:pPr>
                <a:defRPr/>
              </a:pPr>
              <a:t>3/27/2018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0F08DF-2ACB-4402-BBD2-F52AD5DA46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F9D186A-155A-4725-B7C2-6B3CA66D85C7}" type="datetimeFigureOut">
              <a:rPr lang="en-US"/>
              <a:pPr>
                <a:defRPr/>
              </a:pPr>
              <a:t>3/27/2018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676AD-F980-4355-81C0-995AFBB4C3C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None/>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066800"/>
            <a:ext cx="9144000" cy="2057400"/>
          </a:xfrm>
          <a:solidFill>
            <a:schemeClr val="bg1">
              <a:lumMod val="85000"/>
            </a:schemeClr>
          </a:solidFill>
        </p:spPr>
        <p:txBody>
          <a:bodyPr>
            <a:normAutofit/>
          </a:bodyPr>
          <a:lstStyle/>
          <a:p>
            <a:pPr algn="ctr" eaLnBrk="1" hangingPunct="1"/>
            <a:r>
              <a:rPr lang="en-US" dirty="0">
                <a:solidFill>
                  <a:srgbClr val="C00000"/>
                </a:solidFill>
                <a:cs typeface="Times New Roman" pitchFamily="18" charset="0"/>
              </a:rPr>
              <a:t>Operating Systems</a:t>
            </a:r>
            <a:br>
              <a:rPr lang="en-US" dirty="0">
                <a:solidFill>
                  <a:srgbClr val="C00000"/>
                </a:solidFill>
                <a:cs typeface="Times New Roman" pitchFamily="18" charset="0"/>
              </a:rPr>
            </a:br>
            <a:r>
              <a:rPr lang="en-US" dirty="0">
                <a:solidFill>
                  <a:srgbClr val="C00000"/>
                </a:solidFill>
                <a:cs typeface="Times New Roman" pitchFamily="18" charset="0"/>
              </a:rPr>
              <a:t>371-1-1631</a:t>
            </a:r>
            <a:endParaRPr lang="en-US" dirty="0">
              <a:solidFill>
                <a:srgbClr val="C00000"/>
              </a:solidFill>
            </a:endParaRPr>
          </a:p>
        </p:txBody>
      </p:sp>
      <p:sp>
        <p:nvSpPr>
          <p:cNvPr id="3" name="Subtitle 2"/>
          <p:cNvSpPr>
            <a:spLocks noGrp="1"/>
          </p:cNvSpPr>
          <p:nvPr>
            <p:ph type="subTitle" idx="1"/>
          </p:nvPr>
        </p:nvSpPr>
        <p:spPr>
          <a:xfrm>
            <a:off x="0" y="3657600"/>
            <a:ext cx="9144000" cy="609600"/>
          </a:xfrm>
          <a:solidFill>
            <a:schemeClr val="bg1">
              <a:lumMod val="85000"/>
            </a:schemeClr>
          </a:solidFill>
        </p:spPr>
        <p:txBody>
          <a:bodyPr rtlCol="0">
            <a:normAutofit/>
          </a:bodyPr>
          <a:lstStyle/>
          <a:p>
            <a:pPr eaLnBrk="1" fontAlgn="auto" hangingPunct="1">
              <a:spcAft>
                <a:spcPts val="0"/>
              </a:spcAft>
              <a:buFont typeface="Arial" pitchFamily="34" charset="0"/>
              <a:buNone/>
              <a:defRPr/>
            </a:pPr>
            <a:r>
              <a:rPr lang="en-US" dirty="0">
                <a:solidFill>
                  <a:schemeClr val="tx1"/>
                </a:solidFill>
              </a:rPr>
              <a:t>Tutorial 4 - Scheduling</a:t>
            </a:r>
          </a:p>
        </p:txBody>
      </p:sp>
      <p:pic>
        <p:nvPicPr>
          <p:cNvPr id="5" name="תמונה 4" descr="http://in.bgu.ac.il/engn/NewsIcons/BGUlogo.png"/>
          <p:cNvPicPr/>
          <p:nvPr/>
        </p:nvPicPr>
        <p:blipFill>
          <a:blip r:embed="rId2" cstate="print">
            <a:lum bright="18000"/>
          </a:blip>
          <a:srcRect/>
          <a:stretch>
            <a:fillRect/>
          </a:stretch>
        </p:blipFill>
        <p:spPr bwMode="auto">
          <a:xfrm>
            <a:off x="4073810" y="5010979"/>
            <a:ext cx="996380" cy="1280160"/>
          </a:xfrm>
          <a:prstGeom prst="rect">
            <a:avLst/>
          </a:prstGeom>
          <a:noFill/>
          <a:ln w="9525">
            <a:noFill/>
            <a:miter lim="800000"/>
            <a:headEnd/>
            <a:tailEnd/>
          </a:ln>
        </p:spPr>
      </p:pic>
      <p:sp>
        <p:nvSpPr>
          <p:cNvPr id="6" name="כותרת 1"/>
          <p:cNvSpPr txBox="1">
            <a:spLocks/>
          </p:cNvSpPr>
          <p:nvPr/>
        </p:nvSpPr>
        <p:spPr bwMode="auto">
          <a:xfrm>
            <a:off x="179512" y="6278076"/>
            <a:ext cx="8784976" cy="4602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r>
              <a:rPr lang="en-US" sz="1400" i="1" dirty="0"/>
              <a:t>Communication Systems Engineering Department</a:t>
            </a:r>
            <a:br>
              <a:rPr lang="en-US" sz="1400" i="1" dirty="0"/>
            </a:br>
            <a:endParaRPr lang="en-US" sz="16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3 - Solution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fontScale="92500" lnSpcReduction="10000"/>
          </a:bodyPr>
          <a:lstStyle/>
          <a:p>
            <a:pPr marL="0" indent="0">
              <a:buNone/>
            </a:pPr>
            <a:r>
              <a:rPr lang="en-US" dirty="0"/>
              <a:t>P</a:t>
            </a:r>
            <a:r>
              <a:rPr lang="en-US" baseline="-25000" dirty="0"/>
              <a:t>A</a:t>
            </a:r>
            <a:r>
              <a:rPr lang="en-US" dirty="0"/>
              <a:t>=6, P</a:t>
            </a:r>
            <a:r>
              <a:rPr lang="en-US" baseline="-25000" dirty="0"/>
              <a:t>B</a:t>
            </a:r>
            <a:r>
              <a:rPr lang="en-US" dirty="0"/>
              <a:t>=3, P</a:t>
            </a:r>
            <a:r>
              <a:rPr lang="en-US" baseline="-25000" dirty="0"/>
              <a:t>C</a:t>
            </a:r>
            <a:r>
              <a:rPr lang="en-US" dirty="0"/>
              <a:t>=1, P</a:t>
            </a:r>
            <a:r>
              <a:rPr lang="en-US" baseline="-25000" dirty="0"/>
              <a:t>D</a:t>
            </a:r>
            <a:r>
              <a:rPr lang="en-US" dirty="0"/>
              <a:t>=7</a:t>
            </a:r>
          </a:p>
          <a:p>
            <a:r>
              <a:rPr lang="en-US" dirty="0"/>
              <a:t>Quanta = 1:</a:t>
            </a:r>
          </a:p>
          <a:p>
            <a:endParaRPr lang="en-US" sz="2000" dirty="0"/>
          </a:p>
          <a:p>
            <a:pPr marL="0" indent="0">
              <a:buNone/>
            </a:pPr>
            <a:r>
              <a:rPr lang="en-US" sz="2400" dirty="0"/>
              <a:t>				(3+9+15+17)/4 = 11 TU</a:t>
            </a:r>
          </a:p>
          <a:p>
            <a:r>
              <a:rPr lang="en-US" dirty="0"/>
              <a:t>Quanta = 2:</a:t>
            </a:r>
          </a:p>
          <a:p>
            <a:endParaRPr lang="en-US" sz="2400" dirty="0"/>
          </a:p>
          <a:p>
            <a:pPr marL="0" indent="0">
              <a:buNone/>
            </a:pPr>
            <a:r>
              <a:rPr lang="en-US" sz="2400" dirty="0"/>
              <a:t>				(5+10+14+17)/4 = 11.5 TU</a:t>
            </a:r>
          </a:p>
          <a:p>
            <a:r>
              <a:rPr lang="en-US" dirty="0"/>
              <a:t>Quanta = 3: 10.75 TU</a:t>
            </a:r>
          </a:p>
          <a:p>
            <a:r>
              <a:rPr lang="en-US" dirty="0"/>
              <a:t>Quanta = 4: 11.5 TU</a:t>
            </a:r>
          </a:p>
          <a:p>
            <a:r>
              <a:rPr lang="en-US" dirty="0"/>
              <a:t>Quanta = 5: 12.25 TU</a:t>
            </a:r>
          </a:p>
          <a:p>
            <a:r>
              <a:rPr lang="en-US" dirty="0"/>
              <a:t>Quanta = 6: 10.5 TU</a:t>
            </a:r>
          </a:p>
          <a:p>
            <a:r>
              <a:rPr lang="en-US" dirty="0"/>
              <a:t>Quanta = 7: 10.5 TU</a:t>
            </a:r>
          </a:p>
        </p:txBody>
      </p:sp>
      <p:graphicFrame>
        <p:nvGraphicFramePr>
          <p:cNvPr id="4" name="Table 3"/>
          <p:cNvGraphicFramePr>
            <a:graphicFrameLocks noGrp="1"/>
          </p:cNvGraphicFramePr>
          <p:nvPr>
            <p:extLst>
              <p:ext uri="{D42A27DB-BD31-4B8C-83A1-F6EECF244321}">
                <p14:modId xmlns:p14="http://schemas.microsoft.com/office/powerpoint/2010/main" val="1821301345"/>
              </p:ext>
            </p:extLst>
          </p:nvPr>
        </p:nvGraphicFramePr>
        <p:xfrm>
          <a:off x="3124200" y="1608920"/>
          <a:ext cx="5562598" cy="677080"/>
        </p:xfrm>
        <a:graphic>
          <a:graphicData uri="http://schemas.openxmlformats.org/drawingml/2006/table">
            <a:tbl>
              <a:tblPr firstRow="1" bandRow="1">
                <a:tableStyleId>{C083E6E3-FA7D-4D7B-A595-EF9225AFEA82}</a:tableStyleId>
              </a:tblPr>
              <a:tblGrid>
                <a:gridCol w="327355">
                  <a:extLst>
                    <a:ext uri="{9D8B030D-6E8A-4147-A177-3AD203B41FA5}">
                      <a16:colId xmlns:a16="http://schemas.microsoft.com/office/drawing/2014/main" xmlns="" val="20000"/>
                    </a:ext>
                  </a:extLst>
                </a:gridCol>
                <a:gridCol w="327355">
                  <a:extLst>
                    <a:ext uri="{9D8B030D-6E8A-4147-A177-3AD203B41FA5}">
                      <a16:colId xmlns:a16="http://schemas.microsoft.com/office/drawing/2014/main" xmlns="" val="20001"/>
                    </a:ext>
                  </a:extLst>
                </a:gridCol>
                <a:gridCol w="324918">
                  <a:extLst>
                    <a:ext uri="{9D8B030D-6E8A-4147-A177-3AD203B41FA5}">
                      <a16:colId xmlns:a16="http://schemas.microsoft.com/office/drawing/2014/main" xmlns="" val="20002"/>
                    </a:ext>
                  </a:extLst>
                </a:gridCol>
                <a:gridCol w="327355">
                  <a:extLst>
                    <a:ext uri="{9D8B030D-6E8A-4147-A177-3AD203B41FA5}">
                      <a16:colId xmlns:a16="http://schemas.microsoft.com/office/drawing/2014/main" xmlns="" val="20003"/>
                    </a:ext>
                  </a:extLst>
                </a:gridCol>
                <a:gridCol w="327355">
                  <a:extLst>
                    <a:ext uri="{9D8B030D-6E8A-4147-A177-3AD203B41FA5}">
                      <a16:colId xmlns:a16="http://schemas.microsoft.com/office/drawing/2014/main" xmlns="" val="20004"/>
                    </a:ext>
                  </a:extLst>
                </a:gridCol>
                <a:gridCol w="327355">
                  <a:extLst>
                    <a:ext uri="{9D8B030D-6E8A-4147-A177-3AD203B41FA5}">
                      <a16:colId xmlns:a16="http://schemas.microsoft.com/office/drawing/2014/main" xmlns="" val="20005"/>
                    </a:ext>
                  </a:extLst>
                </a:gridCol>
                <a:gridCol w="327355">
                  <a:extLst>
                    <a:ext uri="{9D8B030D-6E8A-4147-A177-3AD203B41FA5}">
                      <a16:colId xmlns:a16="http://schemas.microsoft.com/office/drawing/2014/main" xmlns="" val="20006"/>
                    </a:ext>
                  </a:extLst>
                </a:gridCol>
                <a:gridCol w="327355">
                  <a:extLst>
                    <a:ext uri="{9D8B030D-6E8A-4147-A177-3AD203B41FA5}">
                      <a16:colId xmlns:a16="http://schemas.microsoft.com/office/drawing/2014/main" xmlns="" val="20007"/>
                    </a:ext>
                  </a:extLst>
                </a:gridCol>
                <a:gridCol w="327355">
                  <a:extLst>
                    <a:ext uri="{9D8B030D-6E8A-4147-A177-3AD203B41FA5}">
                      <a16:colId xmlns:a16="http://schemas.microsoft.com/office/drawing/2014/main" xmlns="" val="20008"/>
                    </a:ext>
                  </a:extLst>
                </a:gridCol>
                <a:gridCol w="327355">
                  <a:extLst>
                    <a:ext uri="{9D8B030D-6E8A-4147-A177-3AD203B41FA5}">
                      <a16:colId xmlns:a16="http://schemas.microsoft.com/office/drawing/2014/main" xmlns="" val="20009"/>
                    </a:ext>
                  </a:extLst>
                </a:gridCol>
                <a:gridCol w="327355">
                  <a:extLst>
                    <a:ext uri="{9D8B030D-6E8A-4147-A177-3AD203B41FA5}">
                      <a16:colId xmlns:a16="http://schemas.microsoft.com/office/drawing/2014/main" xmlns="" val="20010"/>
                    </a:ext>
                  </a:extLst>
                </a:gridCol>
                <a:gridCol w="327355">
                  <a:extLst>
                    <a:ext uri="{9D8B030D-6E8A-4147-A177-3AD203B41FA5}">
                      <a16:colId xmlns:a16="http://schemas.microsoft.com/office/drawing/2014/main" xmlns="" val="20011"/>
                    </a:ext>
                  </a:extLst>
                </a:gridCol>
                <a:gridCol w="327355">
                  <a:extLst>
                    <a:ext uri="{9D8B030D-6E8A-4147-A177-3AD203B41FA5}">
                      <a16:colId xmlns:a16="http://schemas.microsoft.com/office/drawing/2014/main" xmlns="" val="20012"/>
                    </a:ext>
                  </a:extLst>
                </a:gridCol>
                <a:gridCol w="327355">
                  <a:extLst>
                    <a:ext uri="{9D8B030D-6E8A-4147-A177-3AD203B41FA5}">
                      <a16:colId xmlns:a16="http://schemas.microsoft.com/office/drawing/2014/main" xmlns="" val="20013"/>
                    </a:ext>
                  </a:extLst>
                </a:gridCol>
                <a:gridCol w="327355">
                  <a:extLst>
                    <a:ext uri="{9D8B030D-6E8A-4147-A177-3AD203B41FA5}">
                      <a16:colId xmlns:a16="http://schemas.microsoft.com/office/drawing/2014/main" xmlns="" val="20014"/>
                    </a:ext>
                  </a:extLst>
                </a:gridCol>
                <a:gridCol w="327355">
                  <a:extLst>
                    <a:ext uri="{9D8B030D-6E8A-4147-A177-3AD203B41FA5}">
                      <a16:colId xmlns:a16="http://schemas.microsoft.com/office/drawing/2014/main" xmlns="" val="20015"/>
                    </a:ext>
                  </a:extLst>
                </a:gridCol>
                <a:gridCol w="327355">
                  <a:extLst>
                    <a:ext uri="{9D8B030D-6E8A-4147-A177-3AD203B41FA5}">
                      <a16:colId xmlns:a16="http://schemas.microsoft.com/office/drawing/2014/main" xmlns="" val="20016"/>
                    </a:ext>
                  </a:extLst>
                </a:gridCol>
              </a:tblGrid>
              <a:tr h="338540">
                <a:tc>
                  <a:txBody>
                    <a:bodyPr/>
                    <a:lstStyle/>
                    <a:p>
                      <a:pPr algn="ctr"/>
                      <a:r>
                        <a:rPr lang="en-US" sz="1600" dirty="0"/>
                        <a:t>A</a:t>
                      </a:r>
                    </a:p>
                  </a:txBody>
                  <a:tcPr marL="83476" marR="83476" marT="41738" marB="41738"/>
                </a:tc>
                <a:tc>
                  <a:txBody>
                    <a:bodyPr/>
                    <a:lstStyle/>
                    <a:p>
                      <a:pPr algn="ctr"/>
                      <a:r>
                        <a:rPr lang="en-US" sz="1600" dirty="0"/>
                        <a:t>B</a:t>
                      </a:r>
                    </a:p>
                  </a:txBody>
                  <a:tcPr marL="83476" marR="83476" marT="41738" marB="41738"/>
                </a:tc>
                <a:tc>
                  <a:txBody>
                    <a:bodyPr/>
                    <a:lstStyle/>
                    <a:p>
                      <a:pPr algn="ctr"/>
                      <a:r>
                        <a:rPr lang="en-US" sz="1600" dirty="0"/>
                        <a:t>C</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600" dirty="0"/>
                        <a:t>D</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600" dirty="0"/>
                        <a:t>A</a:t>
                      </a:r>
                    </a:p>
                  </a:txBody>
                  <a:tcPr marL="83476" marR="83476" marT="41738" marB="41738"/>
                </a:tc>
                <a:tc>
                  <a:txBody>
                    <a:bodyPr/>
                    <a:lstStyle/>
                    <a:p>
                      <a:pPr algn="ctr"/>
                      <a:r>
                        <a:rPr lang="en-US" sz="1600" dirty="0"/>
                        <a:t>B</a:t>
                      </a:r>
                    </a:p>
                  </a:txBody>
                  <a:tcPr marL="83476" marR="83476" marT="41738" marB="41738"/>
                </a:tc>
                <a:tc>
                  <a:txBody>
                    <a:bodyPr/>
                    <a:lstStyle/>
                    <a:p>
                      <a:pPr algn="ctr"/>
                      <a:r>
                        <a:rPr lang="en-US" sz="1600" dirty="0"/>
                        <a:t>D</a:t>
                      </a:r>
                    </a:p>
                  </a:txBody>
                  <a:tcPr marL="83476" marR="83476" marT="41738" marB="41738"/>
                </a:tc>
                <a:tc>
                  <a:txBody>
                    <a:bodyPr/>
                    <a:lstStyle/>
                    <a:p>
                      <a:pPr algn="ctr"/>
                      <a:r>
                        <a:rPr lang="en-US" sz="1600" dirty="0"/>
                        <a:t>A</a:t>
                      </a:r>
                    </a:p>
                  </a:txBody>
                  <a:tcPr marL="83476" marR="83476" marT="41738" marB="41738"/>
                </a:tc>
                <a:tc>
                  <a:txBody>
                    <a:bodyPr/>
                    <a:lstStyle/>
                    <a:p>
                      <a:pPr algn="ctr"/>
                      <a:r>
                        <a:rPr lang="en-US" sz="1600" dirty="0"/>
                        <a:t>B</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600" dirty="0"/>
                        <a:t>D</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600" dirty="0"/>
                        <a:t>A</a:t>
                      </a:r>
                    </a:p>
                  </a:txBody>
                  <a:tcPr marL="83476" marR="83476" marT="41738" marB="41738"/>
                </a:tc>
                <a:tc>
                  <a:txBody>
                    <a:bodyPr/>
                    <a:lstStyle/>
                    <a:p>
                      <a:pPr algn="ctr"/>
                      <a:r>
                        <a:rPr lang="en-US" sz="1600" dirty="0"/>
                        <a:t>D</a:t>
                      </a:r>
                    </a:p>
                  </a:txBody>
                  <a:tcPr marL="83476" marR="83476" marT="41738" marB="41738"/>
                </a:tc>
                <a:tc>
                  <a:txBody>
                    <a:bodyPr/>
                    <a:lstStyle/>
                    <a:p>
                      <a:pPr algn="ctr"/>
                      <a:r>
                        <a:rPr lang="en-US" sz="1600" dirty="0"/>
                        <a:t>A</a:t>
                      </a:r>
                    </a:p>
                  </a:txBody>
                  <a:tcPr marL="83476" marR="83476" marT="41738" marB="41738"/>
                </a:tc>
                <a:tc>
                  <a:txBody>
                    <a:bodyPr/>
                    <a:lstStyle/>
                    <a:p>
                      <a:pPr algn="ctr"/>
                      <a:r>
                        <a:rPr lang="en-US" sz="1600" dirty="0"/>
                        <a:t>D</a:t>
                      </a:r>
                    </a:p>
                  </a:txBody>
                  <a:tcPr marL="83476" marR="83476" marT="41738" marB="41738"/>
                </a:tc>
                <a:tc>
                  <a:txBody>
                    <a:bodyPr/>
                    <a:lstStyle/>
                    <a:p>
                      <a:pPr algn="ctr"/>
                      <a:r>
                        <a:rPr lang="en-US" sz="1600" dirty="0"/>
                        <a:t>A</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600" dirty="0"/>
                        <a:t>D</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600" dirty="0"/>
                        <a:t>D</a:t>
                      </a:r>
                    </a:p>
                  </a:txBody>
                  <a:tcPr marL="83476" marR="83476" marT="41738" marB="4173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8540">
                <a:tc>
                  <a:txBody>
                    <a:bodyPr/>
                    <a:lstStyle/>
                    <a:p>
                      <a:pPr algn="ctr"/>
                      <a:r>
                        <a:rPr lang="en-US" sz="1100" dirty="0"/>
                        <a:t>1</a:t>
                      </a:r>
                    </a:p>
                  </a:txBody>
                  <a:tcPr marL="83476" marR="83476" marT="41738" marB="41738"/>
                </a:tc>
                <a:tc>
                  <a:txBody>
                    <a:bodyPr/>
                    <a:lstStyle/>
                    <a:p>
                      <a:pPr algn="ctr"/>
                      <a:r>
                        <a:rPr lang="en-US" sz="1100" dirty="0"/>
                        <a:t>2</a:t>
                      </a:r>
                    </a:p>
                  </a:txBody>
                  <a:tcPr marL="83476" marR="83476" marT="41738" marB="41738"/>
                </a:tc>
                <a:tc>
                  <a:txBody>
                    <a:bodyPr/>
                    <a:lstStyle/>
                    <a:p>
                      <a:pPr algn="ctr"/>
                      <a:r>
                        <a:rPr lang="en-US" sz="1100" dirty="0"/>
                        <a:t>3</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100" dirty="0"/>
                        <a:t>4</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100" dirty="0">
                          <a:solidFill>
                            <a:schemeClr val="tx1"/>
                          </a:solidFill>
                        </a:rPr>
                        <a:t>5</a:t>
                      </a:r>
                    </a:p>
                  </a:txBody>
                  <a:tcPr marL="83476" marR="83476" marT="41738" marB="41738"/>
                </a:tc>
                <a:tc>
                  <a:txBody>
                    <a:bodyPr/>
                    <a:lstStyle/>
                    <a:p>
                      <a:pPr algn="ctr"/>
                      <a:r>
                        <a:rPr lang="en-US" sz="1100" dirty="0"/>
                        <a:t>6</a:t>
                      </a:r>
                    </a:p>
                  </a:txBody>
                  <a:tcPr marL="83476" marR="83476" marT="41738" marB="41738"/>
                </a:tc>
                <a:tc>
                  <a:txBody>
                    <a:bodyPr/>
                    <a:lstStyle/>
                    <a:p>
                      <a:pPr algn="ctr"/>
                      <a:r>
                        <a:rPr lang="en-US" sz="1100" dirty="0"/>
                        <a:t>7</a:t>
                      </a:r>
                    </a:p>
                  </a:txBody>
                  <a:tcPr marL="83476" marR="83476" marT="41738" marB="41738"/>
                </a:tc>
                <a:tc>
                  <a:txBody>
                    <a:bodyPr/>
                    <a:lstStyle/>
                    <a:p>
                      <a:pPr algn="ctr"/>
                      <a:r>
                        <a:rPr lang="en-US" sz="1100" dirty="0"/>
                        <a:t>8</a:t>
                      </a:r>
                    </a:p>
                  </a:txBody>
                  <a:tcPr marL="83476" marR="83476" marT="41738" marB="41738"/>
                </a:tc>
                <a:tc>
                  <a:txBody>
                    <a:bodyPr/>
                    <a:lstStyle/>
                    <a:p>
                      <a:pPr algn="ctr"/>
                      <a:r>
                        <a:rPr lang="en-US" sz="1100" dirty="0"/>
                        <a:t>9</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100" dirty="0"/>
                        <a:t>10</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100" dirty="0"/>
                        <a:t>11</a:t>
                      </a:r>
                    </a:p>
                  </a:txBody>
                  <a:tcPr marL="83476" marR="83476" marT="41738" marB="41738"/>
                </a:tc>
                <a:tc>
                  <a:txBody>
                    <a:bodyPr/>
                    <a:lstStyle/>
                    <a:p>
                      <a:pPr algn="ctr"/>
                      <a:r>
                        <a:rPr lang="en-US" sz="1100" dirty="0"/>
                        <a:t>12</a:t>
                      </a:r>
                    </a:p>
                  </a:txBody>
                  <a:tcPr marL="83476" marR="83476" marT="41738" marB="41738"/>
                </a:tc>
                <a:tc>
                  <a:txBody>
                    <a:bodyPr/>
                    <a:lstStyle/>
                    <a:p>
                      <a:pPr algn="ctr"/>
                      <a:r>
                        <a:rPr lang="en-US" sz="1100" dirty="0"/>
                        <a:t>13</a:t>
                      </a:r>
                    </a:p>
                  </a:txBody>
                  <a:tcPr marL="83476" marR="83476" marT="41738" marB="41738"/>
                </a:tc>
                <a:tc>
                  <a:txBody>
                    <a:bodyPr/>
                    <a:lstStyle/>
                    <a:p>
                      <a:pPr algn="ctr"/>
                      <a:r>
                        <a:rPr lang="en-US" sz="1100" dirty="0"/>
                        <a:t>14</a:t>
                      </a:r>
                    </a:p>
                  </a:txBody>
                  <a:tcPr marL="83476" marR="83476" marT="41738" marB="41738"/>
                </a:tc>
                <a:tc>
                  <a:txBody>
                    <a:bodyPr/>
                    <a:lstStyle/>
                    <a:p>
                      <a:pPr algn="ctr"/>
                      <a:r>
                        <a:rPr lang="en-US" sz="1100" dirty="0"/>
                        <a:t>15</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100" dirty="0"/>
                        <a:t>16</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100" dirty="0"/>
                        <a:t>17</a:t>
                      </a:r>
                    </a:p>
                  </a:txBody>
                  <a:tcPr marL="83476" marR="83476" marT="41738" marB="4173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5750720"/>
              </p:ext>
            </p:extLst>
          </p:nvPr>
        </p:nvGraphicFramePr>
        <p:xfrm>
          <a:off x="3124200" y="2819400"/>
          <a:ext cx="5562598" cy="665856"/>
        </p:xfrm>
        <a:graphic>
          <a:graphicData uri="http://schemas.openxmlformats.org/drawingml/2006/table">
            <a:tbl>
              <a:tblPr firstRow="1" bandRow="1">
                <a:tableStyleId>{C083E6E3-FA7D-4D7B-A595-EF9225AFEA82}</a:tableStyleId>
              </a:tblPr>
              <a:tblGrid>
                <a:gridCol w="327355">
                  <a:extLst>
                    <a:ext uri="{9D8B030D-6E8A-4147-A177-3AD203B41FA5}">
                      <a16:colId xmlns:a16="http://schemas.microsoft.com/office/drawing/2014/main" xmlns="" val="20000"/>
                    </a:ext>
                  </a:extLst>
                </a:gridCol>
                <a:gridCol w="327355">
                  <a:extLst>
                    <a:ext uri="{9D8B030D-6E8A-4147-A177-3AD203B41FA5}">
                      <a16:colId xmlns:a16="http://schemas.microsoft.com/office/drawing/2014/main" xmlns="" val="20001"/>
                    </a:ext>
                  </a:extLst>
                </a:gridCol>
                <a:gridCol w="324918">
                  <a:extLst>
                    <a:ext uri="{9D8B030D-6E8A-4147-A177-3AD203B41FA5}">
                      <a16:colId xmlns:a16="http://schemas.microsoft.com/office/drawing/2014/main" xmlns="" val="20002"/>
                    </a:ext>
                  </a:extLst>
                </a:gridCol>
                <a:gridCol w="327355">
                  <a:extLst>
                    <a:ext uri="{9D8B030D-6E8A-4147-A177-3AD203B41FA5}">
                      <a16:colId xmlns:a16="http://schemas.microsoft.com/office/drawing/2014/main" xmlns="" val="20003"/>
                    </a:ext>
                  </a:extLst>
                </a:gridCol>
                <a:gridCol w="327355">
                  <a:extLst>
                    <a:ext uri="{9D8B030D-6E8A-4147-A177-3AD203B41FA5}">
                      <a16:colId xmlns:a16="http://schemas.microsoft.com/office/drawing/2014/main" xmlns="" val="20004"/>
                    </a:ext>
                  </a:extLst>
                </a:gridCol>
                <a:gridCol w="327355">
                  <a:extLst>
                    <a:ext uri="{9D8B030D-6E8A-4147-A177-3AD203B41FA5}">
                      <a16:colId xmlns:a16="http://schemas.microsoft.com/office/drawing/2014/main" xmlns="" val="20005"/>
                    </a:ext>
                  </a:extLst>
                </a:gridCol>
                <a:gridCol w="327355">
                  <a:extLst>
                    <a:ext uri="{9D8B030D-6E8A-4147-A177-3AD203B41FA5}">
                      <a16:colId xmlns:a16="http://schemas.microsoft.com/office/drawing/2014/main" xmlns="" val="20006"/>
                    </a:ext>
                  </a:extLst>
                </a:gridCol>
                <a:gridCol w="327355">
                  <a:extLst>
                    <a:ext uri="{9D8B030D-6E8A-4147-A177-3AD203B41FA5}">
                      <a16:colId xmlns:a16="http://schemas.microsoft.com/office/drawing/2014/main" xmlns="" val="20007"/>
                    </a:ext>
                  </a:extLst>
                </a:gridCol>
                <a:gridCol w="327355">
                  <a:extLst>
                    <a:ext uri="{9D8B030D-6E8A-4147-A177-3AD203B41FA5}">
                      <a16:colId xmlns:a16="http://schemas.microsoft.com/office/drawing/2014/main" xmlns="" val="20008"/>
                    </a:ext>
                  </a:extLst>
                </a:gridCol>
                <a:gridCol w="327355">
                  <a:extLst>
                    <a:ext uri="{9D8B030D-6E8A-4147-A177-3AD203B41FA5}">
                      <a16:colId xmlns:a16="http://schemas.microsoft.com/office/drawing/2014/main" xmlns="" val="20009"/>
                    </a:ext>
                  </a:extLst>
                </a:gridCol>
                <a:gridCol w="327355">
                  <a:extLst>
                    <a:ext uri="{9D8B030D-6E8A-4147-A177-3AD203B41FA5}">
                      <a16:colId xmlns:a16="http://schemas.microsoft.com/office/drawing/2014/main" xmlns="" val="20010"/>
                    </a:ext>
                  </a:extLst>
                </a:gridCol>
                <a:gridCol w="327355">
                  <a:extLst>
                    <a:ext uri="{9D8B030D-6E8A-4147-A177-3AD203B41FA5}">
                      <a16:colId xmlns:a16="http://schemas.microsoft.com/office/drawing/2014/main" xmlns="" val="20011"/>
                    </a:ext>
                  </a:extLst>
                </a:gridCol>
                <a:gridCol w="327355">
                  <a:extLst>
                    <a:ext uri="{9D8B030D-6E8A-4147-A177-3AD203B41FA5}">
                      <a16:colId xmlns:a16="http://schemas.microsoft.com/office/drawing/2014/main" xmlns="" val="20012"/>
                    </a:ext>
                  </a:extLst>
                </a:gridCol>
                <a:gridCol w="327355">
                  <a:extLst>
                    <a:ext uri="{9D8B030D-6E8A-4147-A177-3AD203B41FA5}">
                      <a16:colId xmlns:a16="http://schemas.microsoft.com/office/drawing/2014/main" xmlns="" val="20013"/>
                    </a:ext>
                  </a:extLst>
                </a:gridCol>
                <a:gridCol w="327355">
                  <a:extLst>
                    <a:ext uri="{9D8B030D-6E8A-4147-A177-3AD203B41FA5}">
                      <a16:colId xmlns:a16="http://schemas.microsoft.com/office/drawing/2014/main" xmlns="" val="20014"/>
                    </a:ext>
                  </a:extLst>
                </a:gridCol>
                <a:gridCol w="327355">
                  <a:extLst>
                    <a:ext uri="{9D8B030D-6E8A-4147-A177-3AD203B41FA5}">
                      <a16:colId xmlns:a16="http://schemas.microsoft.com/office/drawing/2014/main" xmlns="" val="20015"/>
                    </a:ext>
                  </a:extLst>
                </a:gridCol>
                <a:gridCol w="327355">
                  <a:extLst>
                    <a:ext uri="{9D8B030D-6E8A-4147-A177-3AD203B41FA5}">
                      <a16:colId xmlns:a16="http://schemas.microsoft.com/office/drawing/2014/main" xmlns="" val="20016"/>
                    </a:ext>
                  </a:extLst>
                </a:gridCol>
              </a:tblGrid>
              <a:tr h="262340">
                <a:tc>
                  <a:txBody>
                    <a:bodyPr/>
                    <a:lstStyle/>
                    <a:p>
                      <a:pPr algn="ctr"/>
                      <a:r>
                        <a:rPr lang="en-US" sz="1600" dirty="0"/>
                        <a:t>A</a:t>
                      </a:r>
                    </a:p>
                  </a:txBody>
                  <a:tcPr marL="83476" marR="83476" marT="41738" marB="41738"/>
                </a:tc>
                <a:tc>
                  <a:txBody>
                    <a:bodyPr/>
                    <a:lstStyle/>
                    <a:p>
                      <a:pPr algn="ctr"/>
                      <a:r>
                        <a:rPr lang="en-US" sz="1600" dirty="0"/>
                        <a:t>A</a:t>
                      </a:r>
                    </a:p>
                  </a:txBody>
                  <a:tcPr marL="83476" marR="83476" marT="41738" marB="41738"/>
                </a:tc>
                <a:tc>
                  <a:txBody>
                    <a:bodyPr/>
                    <a:lstStyle/>
                    <a:p>
                      <a:pPr algn="ctr"/>
                      <a:r>
                        <a:rPr lang="en-US" sz="1600" dirty="0"/>
                        <a:t>B</a:t>
                      </a:r>
                    </a:p>
                  </a:txBody>
                  <a:tcPr marL="83476" marR="83476" marT="41738" marB="41738"/>
                </a:tc>
                <a:tc>
                  <a:txBody>
                    <a:bodyPr/>
                    <a:lstStyle/>
                    <a:p>
                      <a:pPr algn="ctr"/>
                      <a:r>
                        <a:rPr lang="en-US" sz="1600" dirty="0"/>
                        <a:t>B</a:t>
                      </a:r>
                    </a:p>
                  </a:txBody>
                  <a:tcPr marL="83476" marR="83476" marT="41738" marB="41738"/>
                </a:tc>
                <a:tc>
                  <a:txBody>
                    <a:bodyPr/>
                    <a:lstStyle/>
                    <a:p>
                      <a:pPr algn="ctr"/>
                      <a:r>
                        <a:rPr lang="en-US" sz="1600" dirty="0"/>
                        <a:t>C</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600" dirty="0"/>
                        <a:t>D</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600" dirty="0"/>
                        <a:t>D</a:t>
                      </a:r>
                    </a:p>
                  </a:txBody>
                  <a:tcPr marL="83476" marR="83476" marT="41738" marB="41738"/>
                </a:tc>
                <a:tc>
                  <a:txBody>
                    <a:bodyPr/>
                    <a:lstStyle/>
                    <a:p>
                      <a:pPr algn="ctr"/>
                      <a:r>
                        <a:rPr lang="en-US" sz="1600" dirty="0"/>
                        <a:t>A</a:t>
                      </a:r>
                    </a:p>
                  </a:txBody>
                  <a:tcPr marL="83476" marR="83476" marT="41738" marB="41738"/>
                </a:tc>
                <a:tc>
                  <a:txBody>
                    <a:bodyPr/>
                    <a:lstStyle/>
                    <a:p>
                      <a:pPr algn="ctr"/>
                      <a:r>
                        <a:rPr lang="en-US" sz="1600" dirty="0"/>
                        <a:t>A</a:t>
                      </a:r>
                    </a:p>
                  </a:txBody>
                  <a:tcPr marL="83476" marR="83476" marT="41738" marB="41738"/>
                </a:tc>
                <a:tc>
                  <a:txBody>
                    <a:bodyPr/>
                    <a:lstStyle/>
                    <a:p>
                      <a:pPr algn="ctr"/>
                      <a:r>
                        <a:rPr lang="en-US" sz="1600" dirty="0"/>
                        <a:t>B</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600" dirty="0"/>
                        <a:t>D</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600" dirty="0"/>
                        <a:t>D</a:t>
                      </a:r>
                    </a:p>
                  </a:txBody>
                  <a:tcPr marL="83476" marR="83476" marT="41738" marB="41738"/>
                </a:tc>
                <a:tc>
                  <a:txBody>
                    <a:bodyPr/>
                    <a:lstStyle/>
                    <a:p>
                      <a:pPr algn="ctr"/>
                      <a:r>
                        <a:rPr lang="en-US" sz="1600" dirty="0"/>
                        <a:t>A</a:t>
                      </a:r>
                    </a:p>
                  </a:txBody>
                  <a:tcPr marL="83476" marR="83476" marT="41738" marB="41738"/>
                </a:tc>
                <a:tc>
                  <a:txBody>
                    <a:bodyPr/>
                    <a:lstStyle/>
                    <a:p>
                      <a:pPr algn="ctr"/>
                      <a:r>
                        <a:rPr lang="en-US" sz="1600" dirty="0"/>
                        <a:t>A</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600" dirty="0"/>
                        <a:t>D</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600" dirty="0"/>
                        <a:t>D</a:t>
                      </a:r>
                    </a:p>
                  </a:txBody>
                  <a:tcPr marL="83476" marR="83476" marT="41738" marB="41738"/>
                </a:tc>
                <a:tc>
                  <a:txBody>
                    <a:bodyPr/>
                    <a:lstStyle/>
                    <a:p>
                      <a:pPr algn="ctr"/>
                      <a:r>
                        <a:rPr lang="en-US" sz="1600" dirty="0"/>
                        <a:t>D</a:t>
                      </a:r>
                    </a:p>
                  </a:txBody>
                  <a:tcPr marL="83476" marR="83476" marT="41738" marB="4173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8540">
                <a:tc>
                  <a:txBody>
                    <a:bodyPr/>
                    <a:lstStyle/>
                    <a:p>
                      <a:pPr algn="ctr"/>
                      <a:r>
                        <a:rPr lang="en-US" sz="1100" dirty="0"/>
                        <a:t>1</a:t>
                      </a:r>
                    </a:p>
                  </a:txBody>
                  <a:tcPr marL="83476" marR="83476" marT="41738" marB="41738"/>
                </a:tc>
                <a:tc>
                  <a:txBody>
                    <a:bodyPr/>
                    <a:lstStyle/>
                    <a:p>
                      <a:pPr algn="ctr"/>
                      <a:r>
                        <a:rPr lang="en-US" sz="1100" dirty="0"/>
                        <a:t>2</a:t>
                      </a:r>
                    </a:p>
                  </a:txBody>
                  <a:tcPr marL="83476" marR="83476" marT="41738" marB="41738"/>
                </a:tc>
                <a:tc>
                  <a:txBody>
                    <a:bodyPr/>
                    <a:lstStyle/>
                    <a:p>
                      <a:pPr algn="ctr"/>
                      <a:r>
                        <a:rPr lang="en-US" sz="1100" dirty="0"/>
                        <a:t>3</a:t>
                      </a:r>
                    </a:p>
                  </a:txBody>
                  <a:tcPr marL="83476" marR="83476" marT="41738" marB="41738"/>
                </a:tc>
                <a:tc>
                  <a:txBody>
                    <a:bodyPr/>
                    <a:lstStyle/>
                    <a:p>
                      <a:pPr algn="ctr"/>
                      <a:r>
                        <a:rPr lang="en-US" sz="1100" dirty="0"/>
                        <a:t>4</a:t>
                      </a:r>
                    </a:p>
                  </a:txBody>
                  <a:tcPr marL="83476" marR="83476" marT="41738" marB="41738"/>
                </a:tc>
                <a:tc>
                  <a:txBody>
                    <a:bodyPr/>
                    <a:lstStyle/>
                    <a:p>
                      <a:pPr algn="ctr"/>
                      <a:r>
                        <a:rPr lang="en-US" sz="1100" dirty="0"/>
                        <a:t>5</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100" dirty="0"/>
                        <a:t>6</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100" dirty="0"/>
                        <a:t>7</a:t>
                      </a:r>
                    </a:p>
                  </a:txBody>
                  <a:tcPr marL="83476" marR="83476" marT="41738" marB="41738"/>
                </a:tc>
                <a:tc>
                  <a:txBody>
                    <a:bodyPr/>
                    <a:lstStyle/>
                    <a:p>
                      <a:pPr algn="ctr"/>
                      <a:r>
                        <a:rPr lang="en-US" sz="1100" dirty="0"/>
                        <a:t>8</a:t>
                      </a:r>
                    </a:p>
                  </a:txBody>
                  <a:tcPr marL="83476" marR="83476" marT="41738" marB="41738"/>
                </a:tc>
                <a:tc>
                  <a:txBody>
                    <a:bodyPr/>
                    <a:lstStyle/>
                    <a:p>
                      <a:pPr algn="ctr"/>
                      <a:r>
                        <a:rPr lang="en-US" sz="1100" dirty="0"/>
                        <a:t>9</a:t>
                      </a:r>
                    </a:p>
                  </a:txBody>
                  <a:tcPr marL="83476" marR="83476" marT="41738" marB="41738"/>
                </a:tc>
                <a:tc>
                  <a:txBody>
                    <a:bodyPr/>
                    <a:lstStyle/>
                    <a:p>
                      <a:pPr algn="ctr"/>
                      <a:r>
                        <a:rPr lang="en-US" sz="1100" dirty="0"/>
                        <a:t>10</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100" dirty="0"/>
                        <a:t>11</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100" dirty="0"/>
                        <a:t>12</a:t>
                      </a:r>
                    </a:p>
                  </a:txBody>
                  <a:tcPr marL="83476" marR="83476" marT="41738" marB="41738"/>
                </a:tc>
                <a:tc>
                  <a:txBody>
                    <a:bodyPr/>
                    <a:lstStyle/>
                    <a:p>
                      <a:pPr algn="ctr"/>
                      <a:r>
                        <a:rPr lang="en-US" sz="1100" dirty="0"/>
                        <a:t>13</a:t>
                      </a:r>
                    </a:p>
                  </a:txBody>
                  <a:tcPr marL="83476" marR="83476" marT="41738" marB="41738"/>
                </a:tc>
                <a:tc>
                  <a:txBody>
                    <a:bodyPr/>
                    <a:lstStyle/>
                    <a:p>
                      <a:pPr algn="ctr"/>
                      <a:r>
                        <a:rPr lang="en-US" sz="1100" dirty="0"/>
                        <a:t>14</a:t>
                      </a:r>
                    </a:p>
                  </a:txBody>
                  <a:tcPr marL="83476" marR="83476" marT="41738" marB="41738">
                    <a:lnR w="12700" cap="flat" cmpd="sng" algn="ctr">
                      <a:solidFill>
                        <a:schemeClr val="tx1"/>
                      </a:solidFill>
                      <a:prstDash val="solid"/>
                      <a:round/>
                      <a:headEnd type="none" w="med" len="med"/>
                      <a:tailEnd type="none" w="med" len="med"/>
                    </a:lnR>
                  </a:tcPr>
                </a:tc>
                <a:tc>
                  <a:txBody>
                    <a:bodyPr/>
                    <a:lstStyle/>
                    <a:p>
                      <a:pPr algn="ctr"/>
                      <a:r>
                        <a:rPr lang="en-US" sz="1100" dirty="0"/>
                        <a:t>15</a:t>
                      </a:r>
                    </a:p>
                  </a:txBody>
                  <a:tcPr marL="83476" marR="83476" marT="41738" marB="41738">
                    <a:lnL w="12700" cap="flat" cmpd="sng" algn="ctr">
                      <a:solidFill>
                        <a:schemeClr val="tx1"/>
                      </a:solidFill>
                      <a:prstDash val="solid"/>
                      <a:round/>
                      <a:headEnd type="none" w="med" len="med"/>
                      <a:tailEnd type="none" w="med" len="med"/>
                    </a:lnL>
                  </a:tcPr>
                </a:tc>
                <a:tc>
                  <a:txBody>
                    <a:bodyPr/>
                    <a:lstStyle/>
                    <a:p>
                      <a:pPr algn="ctr"/>
                      <a:r>
                        <a:rPr lang="en-US" sz="1100" dirty="0"/>
                        <a:t>16</a:t>
                      </a:r>
                    </a:p>
                  </a:txBody>
                  <a:tcPr marL="83476" marR="83476" marT="41738" marB="41738"/>
                </a:tc>
                <a:tc>
                  <a:txBody>
                    <a:bodyPr/>
                    <a:lstStyle/>
                    <a:p>
                      <a:pPr algn="ctr"/>
                      <a:r>
                        <a:rPr lang="en-US" sz="1100" dirty="0"/>
                        <a:t>17</a:t>
                      </a:r>
                    </a:p>
                  </a:txBody>
                  <a:tcPr marL="83476" marR="83476" marT="41738" marB="4173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832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3 - Solution</a:t>
            </a:r>
            <a:endParaRPr lang="he-IL" sz="3600" dirty="0">
              <a:solidFill>
                <a:srgbClr val="C00000"/>
              </a:solidFill>
            </a:endParaRPr>
          </a:p>
        </p:txBody>
      </p:sp>
      <p:sp>
        <p:nvSpPr>
          <p:cNvPr id="3" name="מציין מיקום תוכן 2"/>
          <p:cNvSpPr>
            <a:spLocks noGrp="1"/>
          </p:cNvSpPr>
          <p:nvPr>
            <p:ph idx="1"/>
          </p:nvPr>
        </p:nvSpPr>
        <p:spPr>
          <a:xfrm>
            <a:off x="228600" y="990600"/>
            <a:ext cx="4343400" cy="5638800"/>
          </a:xfrm>
        </p:spPr>
        <p:txBody>
          <a:bodyPr/>
          <a:lstStyle/>
          <a:p>
            <a:r>
              <a:rPr lang="en-US" dirty="0"/>
              <a:t>Turnaround  time depends on the size of the time quantum used.</a:t>
            </a:r>
          </a:p>
          <a:p>
            <a:r>
              <a:rPr lang="en-US" dirty="0"/>
              <a:t>Note that it does </a:t>
            </a:r>
            <a:r>
              <a:rPr lang="en-US" b="1" dirty="0"/>
              <a:t>not</a:t>
            </a:r>
            <a:r>
              <a:rPr lang="en-US" dirty="0"/>
              <a:t> necessarily improve as time quantum size increases!</a:t>
            </a:r>
          </a:p>
        </p:txBody>
      </p:sp>
      <p:graphicFrame>
        <p:nvGraphicFramePr>
          <p:cNvPr id="4" name="אובייקט 3"/>
          <p:cNvGraphicFramePr>
            <a:graphicFrameLocks noGrp="1"/>
          </p:cNvGraphicFramePr>
          <p:nvPr>
            <p:extLst>
              <p:ext uri="{D42A27DB-BD31-4B8C-83A1-F6EECF244321}">
                <p14:modId xmlns:p14="http://schemas.microsoft.com/office/powerpoint/2010/main" val="471186778"/>
              </p:ext>
            </p:extLst>
          </p:nvPr>
        </p:nvGraphicFramePr>
        <p:xfrm>
          <a:off x="4724400" y="1066800"/>
          <a:ext cx="4041775" cy="4352925"/>
        </p:xfrm>
        <a:graphic>
          <a:graphicData uri="http://schemas.openxmlformats.org/presentationml/2006/ole">
            <mc:AlternateContent xmlns:mc="http://schemas.openxmlformats.org/markup-compatibility/2006">
              <mc:Choice xmlns:v="urn:schemas-microsoft-com:vml" Requires="v">
                <p:oleObj spid="_x0000_s36076" name="גליון עבודה" r:id="rId3" imgW="4038487" imgH="4352940" progId="Excel.Sheet.8">
                  <p:embed/>
                </p:oleObj>
              </mc:Choice>
              <mc:Fallback>
                <p:oleObj name="גליון עבודה" r:id="rId3" imgW="4038487" imgH="4352940" progId="Excel.Sheet.8">
                  <p:embed/>
                  <p:pic>
                    <p:nvPicPr>
                      <p:cNvPr id="0" name="Picture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066800"/>
                        <a:ext cx="4041775" cy="435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60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Scheduling Algorithms: SJF and priority Q</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SJF (Shortest Job First)</a:t>
            </a:r>
          </a:p>
          <a:p>
            <a:pPr marL="971550" lvl="1" indent="-514350">
              <a:buFont typeface="Arial" pitchFamily="34" charset="0"/>
              <a:buChar char="•"/>
            </a:pPr>
            <a:r>
              <a:rPr lang="en-US" dirty="0">
                <a:solidFill>
                  <a:srgbClr val="00FF00"/>
                </a:solidFill>
                <a:sym typeface="Wingdings" pitchFamily="2" charset="2"/>
              </a:rPr>
              <a:t> </a:t>
            </a:r>
            <a:r>
              <a:rPr lang="en-US" dirty="0"/>
              <a:t>Optimal </a:t>
            </a:r>
            <a:r>
              <a:rPr lang="en-US" dirty="0" err="1"/>
              <a:t>w.r.t</a:t>
            </a:r>
            <a:r>
              <a:rPr lang="en-US" dirty="0"/>
              <a:t>. </a:t>
            </a:r>
            <a:r>
              <a:rPr lang="en-US" b="1" dirty="0"/>
              <a:t>minimal average turnaround time</a:t>
            </a:r>
            <a:r>
              <a:rPr lang="en-US" dirty="0"/>
              <a:t> (</a:t>
            </a:r>
            <a:r>
              <a:rPr lang="en-US" b="1" dirty="0"/>
              <a:t>waiting time </a:t>
            </a:r>
            <a:r>
              <a:rPr lang="en-US" dirty="0"/>
              <a:t>as well).</a:t>
            </a:r>
          </a:p>
          <a:p>
            <a:pPr marL="971550" lvl="1" indent="-514350">
              <a:buFont typeface="Arial" pitchFamily="34" charset="0"/>
              <a:buChar char="•"/>
            </a:pPr>
            <a:r>
              <a:rPr lang="en-US" dirty="0">
                <a:solidFill>
                  <a:srgbClr val="FF0000"/>
                </a:solidFill>
                <a:sym typeface="Wingdings" pitchFamily="2" charset="2"/>
              </a:rPr>
              <a:t> </a:t>
            </a:r>
            <a:r>
              <a:rPr lang="en-US" dirty="0"/>
              <a:t>Job’s length is not always known in advance.</a:t>
            </a:r>
          </a:p>
          <a:p>
            <a:pPr marL="971550" lvl="1" indent="-514350">
              <a:buFont typeface="Arial" pitchFamily="34" charset="0"/>
              <a:buChar char="•"/>
            </a:pPr>
            <a:r>
              <a:rPr lang="en-US" dirty="0">
                <a:solidFill>
                  <a:srgbClr val="FF0000"/>
                </a:solidFill>
                <a:sym typeface="Wingdings" pitchFamily="2" charset="2"/>
              </a:rPr>
              <a:t> </a:t>
            </a:r>
            <a:r>
              <a:rPr lang="en-US" dirty="0"/>
              <a:t>May cause starvation</a:t>
            </a:r>
          </a:p>
          <a:p>
            <a:pPr marL="971550" lvl="1" indent="-514350">
              <a:buFont typeface="Arial" pitchFamily="34" charset="0"/>
              <a:buChar char="•"/>
            </a:pPr>
            <a:r>
              <a:rPr lang="en-US" dirty="0"/>
              <a:t>Preemptive (Shortest Remaining Time First) or non-preemptive.</a:t>
            </a:r>
          </a:p>
          <a:p>
            <a:pPr marL="971550" lvl="1" indent="-514350">
              <a:buFont typeface="Arial" pitchFamily="34" charset="0"/>
              <a:buChar char="•"/>
            </a:pPr>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20702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Highest Response Ratio Next (HRRN)</a:t>
            </a:r>
          </a:p>
        </p:txBody>
      </p:sp>
      <p:sp>
        <p:nvSpPr>
          <p:cNvPr id="3" name="מציין מיקום תוכן 2"/>
          <p:cNvSpPr>
            <a:spLocks noGrp="1"/>
          </p:cNvSpPr>
          <p:nvPr>
            <p:ph idx="1"/>
          </p:nvPr>
        </p:nvSpPr>
        <p:spPr>
          <a:xfrm>
            <a:off x="228600" y="990600"/>
            <a:ext cx="8686800" cy="5638800"/>
          </a:xfrm>
        </p:spPr>
        <p:txBody>
          <a:bodyPr>
            <a:normAutofit/>
          </a:bodyPr>
          <a:lstStyle/>
          <a:p>
            <a:pPr marL="514350" indent="-457200">
              <a:buFont typeface="Arial" panose="020B0604020202020204" pitchFamily="34" charset="0"/>
              <a:buChar char="•"/>
            </a:pPr>
            <a:r>
              <a:rPr lang="en-US" dirty="0"/>
              <a:t>Non-preemptive</a:t>
            </a:r>
          </a:p>
          <a:p>
            <a:pPr marL="514350" indent="-457200">
              <a:buFont typeface="Arial" panose="020B0604020202020204" pitchFamily="34" charset="0"/>
              <a:buChar char="•"/>
            </a:pPr>
            <a:r>
              <a:rPr lang="en-US" dirty="0"/>
              <a:t>Tries to avoid the drawback of S</a:t>
            </a:r>
            <a:r>
              <a:rPr lang="en-US" i="1" dirty="0"/>
              <a:t>hortest Job First </a:t>
            </a:r>
            <a:r>
              <a:rPr lang="en-US" dirty="0"/>
              <a:t>by taking into account the waiting as follows</a:t>
            </a:r>
          </a:p>
          <a:p>
            <a:pPr marL="914400" lvl="1" indent="-457200">
              <a:buFont typeface="Arial" panose="020B0604020202020204" pitchFamily="34" charset="0"/>
              <a:buChar char="•"/>
            </a:pPr>
            <a:endParaRPr lang="en-US" dirty="0"/>
          </a:p>
          <a:p>
            <a:pPr marL="914400" lvl="1" indent="-457200">
              <a:buFont typeface="Arial" panose="020B0604020202020204" pitchFamily="34" charset="0"/>
              <a:buChar char="•"/>
            </a:pPr>
            <a:endParaRPr lang="en-US" dirty="0"/>
          </a:p>
          <a:p>
            <a:pPr marL="914400" lvl="1" indent="-457200">
              <a:buFont typeface="Arial" panose="020B0604020202020204" pitchFamily="34" charset="0"/>
              <a:buChar char="•"/>
            </a:pPr>
            <a:endParaRPr lang="en-US" dirty="0"/>
          </a:p>
          <a:p>
            <a:endParaRPr lang="en-US" dirty="0">
              <a:solidFill>
                <a:srgbClr val="C00000"/>
              </a:solidFill>
            </a:endParaRPr>
          </a:p>
        </p:txBody>
      </p:sp>
      <p:pic>
        <p:nvPicPr>
          <p:cNvPr id="3074" name="Picture 2" descr="Priority = \frac{waiting\ time + estimated\ run\ time}{estimated\ run\ time} = 1 + \frac{waiting\ time}{estimated\ run\ ti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048000"/>
            <a:ext cx="7181366"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8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4 – Non Preemptive Scheduling</a:t>
            </a:r>
            <a:endParaRPr lang="he-IL" sz="3600" dirty="0">
              <a:solidFill>
                <a:srgbClr val="C00000"/>
              </a:solidFill>
            </a:endParaRPr>
          </a:p>
        </p:txBody>
      </p:sp>
      <p:sp>
        <p:nvSpPr>
          <p:cNvPr id="3" name="מציין מיקום תוכן 2"/>
          <p:cNvSpPr>
            <a:spLocks noGrp="1"/>
          </p:cNvSpPr>
          <p:nvPr>
            <p:ph idx="1"/>
          </p:nvPr>
        </p:nvSpPr>
        <p:spPr>
          <a:xfrm>
            <a:off x="76200" y="990600"/>
            <a:ext cx="5638800" cy="5867400"/>
          </a:xfrm>
        </p:spPr>
        <p:txBody>
          <a:bodyPr>
            <a:normAutofit fontScale="77500" lnSpcReduction="20000"/>
          </a:bodyPr>
          <a:lstStyle/>
          <a:p>
            <a:pPr marL="0" indent="0">
              <a:buNone/>
            </a:pPr>
            <a:r>
              <a:rPr lang="en-US" sz="1900" dirty="0"/>
              <a:t>(Taken from </a:t>
            </a:r>
            <a:r>
              <a:rPr lang="en-US" sz="1900" dirty="0" err="1"/>
              <a:t>Tenenbaum</a:t>
            </a:r>
            <a:r>
              <a:rPr lang="en-US" sz="1900" dirty="0"/>
              <a:t>)</a:t>
            </a:r>
          </a:p>
          <a:p>
            <a:r>
              <a:rPr lang="en-US" dirty="0"/>
              <a:t>5 jobs arrive roughly at the same time.</a:t>
            </a:r>
          </a:p>
          <a:p>
            <a:r>
              <a:rPr lang="en-US" dirty="0"/>
              <a:t>The table presents theirs priorities and expected run times.</a:t>
            </a:r>
          </a:p>
          <a:p>
            <a:r>
              <a:rPr lang="en-US" dirty="0"/>
              <a:t>All jobs are completely CPU bound.</a:t>
            </a:r>
          </a:p>
          <a:p>
            <a:r>
              <a:rPr lang="en-US" dirty="0"/>
              <a:t>Ignore </a:t>
            </a:r>
            <a:r>
              <a:rPr lang="en-US" dirty="0" err="1"/>
              <a:t>ctxw</a:t>
            </a:r>
            <a:r>
              <a:rPr lang="en-US" dirty="0"/>
              <a:t> overhead. </a:t>
            </a:r>
          </a:p>
          <a:p>
            <a:r>
              <a:rPr lang="en-US" dirty="0"/>
              <a:t>For each of the scheduling </a:t>
            </a:r>
            <a:r>
              <a:rPr lang="en-US" dirty="0" err="1"/>
              <a:t>alg’s</a:t>
            </a:r>
            <a:r>
              <a:rPr lang="en-US" dirty="0"/>
              <a:t> below, determine the </a:t>
            </a:r>
            <a:r>
              <a:rPr lang="en-US" b="1" dirty="0"/>
              <a:t>mean process turnaround time</a:t>
            </a:r>
            <a:r>
              <a:rPr lang="en-US" dirty="0"/>
              <a:t>. </a:t>
            </a:r>
          </a:p>
          <a:p>
            <a:pPr lvl="1">
              <a:buFont typeface="Arial" pitchFamily="34" charset="0"/>
              <a:buChar char="•"/>
            </a:pPr>
            <a:r>
              <a:rPr lang="en-US" dirty="0"/>
              <a:t>Priority Scheduling (non-preemptive, Higher number means higher priority),</a:t>
            </a:r>
          </a:p>
          <a:p>
            <a:pPr lvl="1">
              <a:buFont typeface="Arial" pitchFamily="34" charset="0"/>
              <a:buChar char="•"/>
            </a:pPr>
            <a:r>
              <a:rPr lang="en-US" dirty="0"/>
              <a:t>Non-preemptive FCFS, assuming the jobs arrived in inc. order (P</a:t>
            </a:r>
            <a:r>
              <a:rPr lang="en-US" sz="2100" dirty="0"/>
              <a:t>1</a:t>
            </a:r>
            <a:r>
              <a:rPr lang="en-US" dirty="0"/>
              <a:t>, P</a:t>
            </a:r>
            <a:r>
              <a:rPr lang="en-US" sz="2100" dirty="0"/>
              <a:t>2</a:t>
            </a:r>
            <a:r>
              <a:rPr lang="en-US" dirty="0"/>
              <a:t>, …, P</a:t>
            </a:r>
            <a:r>
              <a:rPr lang="en-US" sz="2100" dirty="0"/>
              <a:t>5</a:t>
            </a:r>
            <a:r>
              <a:rPr lang="en-US" dirty="0"/>
              <a:t>)</a:t>
            </a:r>
          </a:p>
          <a:p>
            <a:pPr lvl="1">
              <a:buFont typeface="Arial" pitchFamily="34" charset="0"/>
              <a:buChar char="•"/>
            </a:pPr>
            <a:r>
              <a:rPr lang="en-US" dirty="0"/>
              <a:t>Non-preemptive Shortest job first.</a:t>
            </a:r>
          </a:p>
        </p:txBody>
      </p:sp>
      <p:graphicFrame>
        <p:nvGraphicFramePr>
          <p:cNvPr id="4" name="Table 5"/>
          <p:cNvGraphicFramePr>
            <a:graphicFrameLocks noGrp="1"/>
          </p:cNvGraphicFramePr>
          <p:nvPr>
            <p:extLst>
              <p:ext uri="{D42A27DB-BD31-4B8C-83A1-F6EECF244321}">
                <p14:modId xmlns:p14="http://schemas.microsoft.com/office/powerpoint/2010/main" val="1540670873"/>
              </p:ext>
            </p:extLst>
          </p:nvPr>
        </p:nvGraphicFramePr>
        <p:xfrm>
          <a:off x="5791200" y="1752600"/>
          <a:ext cx="2667000" cy="2057400"/>
        </p:xfrm>
        <a:graphic>
          <a:graphicData uri="http://schemas.openxmlformats.org/drawingml/2006/table">
            <a:tbl>
              <a:tblPr firstRow="1" bandRow="1">
                <a:tableStyleId>{1FECB4D8-DB02-4DC6-A0A2-4F2EBAE1DC90}</a:tableStyleId>
              </a:tblPr>
              <a:tblGrid>
                <a:gridCol w="889000">
                  <a:extLst>
                    <a:ext uri="{9D8B030D-6E8A-4147-A177-3AD203B41FA5}">
                      <a16:colId xmlns:a16="http://schemas.microsoft.com/office/drawing/2014/main" xmlns="" val="20000"/>
                    </a:ext>
                  </a:extLst>
                </a:gridCol>
                <a:gridCol w="889000">
                  <a:extLst>
                    <a:ext uri="{9D8B030D-6E8A-4147-A177-3AD203B41FA5}">
                      <a16:colId xmlns:a16="http://schemas.microsoft.com/office/drawing/2014/main" xmlns="" val="20001"/>
                    </a:ext>
                  </a:extLst>
                </a:gridCol>
                <a:gridCol w="889000">
                  <a:extLst>
                    <a:ext uri="{9D8B030D-6E8A-4147-A177-3AD203B41FA5}">
                      <a16:colId xmlns:a16="http://schemas.microsoft.com/office/drawing/2014/main" xmlns="" val="20002"/>
                    </a:ext>
                  </a:extLst>
                </a:gridCol>
              </a:tblGrid>
              <a:tr h="342900">
                <a:tc>
                  <a:txBody>
                    <a:bodyPr/>
                    <a:lstStyle/>
                    <a:p>
                      <a:pPr algn="ctr"/>
                      <a:r>
                        <a:rPr lang="en-US" sz="1600" dirty="0"/>
                        <a:t>PID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42900">
                <a:tc>
                  <a:txBody>
                    <a:bodyPr/>
                    <a:lstStyle/>
                    <a:p>
                      <a:pPr algn="ctr"/>
                      <a:r>
                        <a:rPr lang="en-US" sz="1600" dirty="0"/>
                        <a:t>P</a:t>
                      </a:r>
                      <a:r>
                        <a:rPr lang="en-US" sz="16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42900">
                <a:tc>
                  <a:txBody>
                    <a:bodyPr/>
                    <a:lstStyle/>
                    <a:p>
                      <a:pPr algn="ctr"/>
                      <a:r>
                        <a:rPr lang="en-US" sz="1600" dirty="0"/>
                        <a:t>P</a:t>
                      </a:r>
                      <a:r>
                        <a:rPr lang="en-US" sz="16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42900">
                <a:tc>
                  <a:txBody>
                    <a:bodyPr/>
                    <a:lstStyle/>
                    <a:p>
                      <a:pPr algn="ctr"/>
                      <a:r>
                        <a:rPr lang="en-US" sz="1600" dirty="0"/>
                        <a:t>P</a:t>
                      </a:r>
                      <a:r>
                        <a:rPr lang="en-US" sz="1600"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42900">
                <a:tc>
                  <a:txBody>
                    <a:bodyPr/>
                    <a:lstStyle/>
                    <a:p>
                      <a:pPr algn="ctr"/>
                      <a:r>
                        <a:rPr lang="en-US" sz="1600" dirty="0"/>
                        <a:t>P</a:t>
                      </a:r>
                      <a:r>
                        <a:rPr lang="en-US" sz="1600" baseline="-25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42900">
                <a:tc>
                  <a:txBody>
                    <a:bodyPr/>
                    <a:lstStyle/>
                    <a:p>
                      <a:pPr algn="ctr"/>
                      <a:r>
                        <a:rPr lang="en-US" sz="1600" dirty="0"/>
                        <a:t>P</a:t>
                      </a:r>
                      <a:r>
                        <a:rPr lang="en-US" sz="1600" baseline="-25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5" name="מלבן 4"/>
          <p:cNvSpPr/>
          <p:nvPr/>
        </p:nvSpPr>
        <p:spPr>
          <a:xfrm>
            <a:off x="5562600" y="4114800"/>
            <a:ext cx="3581400" cy="1938992"/>
          </a:xfrm>
          <a:prstGeom prst="rect">
            <a:avLst/>
          </a:prstGeom>
        </p:spPr>
        <p:txBody>
          <a:bodyPr wrap="square">
            <a:spAutoFit/>
          </a:bodyPr>
          <a:lstStyle/>
          <a:p>
            <a:pPr marL="514350" indent="-514350" eaLnBrk="1" fontAlgn="auto" hangingPunct="1">
              <a:spcAft>
                <a:spcPts val="0"/>
              </a:spcAft>
              <a:buFont typeface="+mj-lt"/>
              <a:buAutoNum type="arabicPeriod"/>
              <a:defRPr/>
            </a:pPr>
            <a:r>
              <a:rPr lang="en-US" sz="2000" dirty="0">
                <a:latin typeface="+mj-lt"/>
              </a:rPr>
              <a:t>Priority Scheduling: (6+14+24+26+30)/5=20</a:t>
            </a:r>
          </a:p>
          <a:p>
            <a:pPr marL="514350" indent="-514350" eaLnBrk="1" fontAlgn="auto" hangingPunct="1">
              <a:spcAft>
                <a:spcPts val="0"/>
              </a:spcAft>
              <a:buFont typeface="+mj-lt"/>
              <a:buAutoNum type="arabicPeriod"/>
              <a:defRPr/>
            </a:pPr>
            <a:r>
              <a:rPr lang="en-US" sz="2000" dirty="0">
                <a:latin typeface="+mj-lt"/>
              </a:rPr>
              <a:t>FCFS:</a:t>
            </a:r>
            <a:br>
              <a:rPr lang="en-US" sz="2000" dirty="0">
                <a:latin typeface="+mj-lt"/>
              </a:rPr>
            </a:br>
            <a:r>
              <a:rPr lang="en-US" sz="2000" dirty="0">
                <a:latin typeface="+mj-lt"/>
              </a:rPr>
              <a:t>(10+16+18+22+30)/5=19.2</a:t>
            </a:r>
          </a:p>
          <a:p>
            <a:pPr marL="514350" indent="-514350" eaLnBrk="1" fontAlgn="auto" hangingPunct="1">
              <a:spcAft>
                <a:spcPts val="0"/>
              </a:spcAft>
              <a:buFont typeface="+mj-lt"/>
              <a:buAutoNum type="arabicPeriod"/>
              <a:defRPr/>
            </a:pPr>
            <a:r>
              <a:rPr lang="en-US" sz="2000" dirty="0">
                <a:latin typeface="+mj-lt"/>
              </a:rPr>
              <a:t>SJF:</a:t>
            </a:r>
            <a:br>
              <a:rPr lang="en-US" sz="2000" dirty="0">
                <a:latin typeface="+mj-lt"/>
              </a:rPr>
            </a:br>
            <a:r>
              <a:rPr lang="en-US" sz="2000" dirty="0">
                <a:latin typeface="+mj-lt"/>
              </a:rPr>
              <a:t>(2+6+12+20+30)/5=14</a:t>
            </a:r>
          </a:p>
        </p:txBody>
      </p:sp>
    </p:spTree>
    <p:extLst>
      <p:ext uri="{BB962C8B-B14F-4D97-AF65-F5344CB8AC3E}">
        <p14:creationId xmlns:p14="http://schemas.microsoft.com/office/powerpoint/2010/main" val="56068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5: Preemptive Dynamic Priorities</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fontScale="92500" lnSpcReduction="10000"/>
          </a:bodyPr>
          <a:lstStyle/>
          <a:p>
            <a:pPr marL="0" indent="0">
              <a:buNone/>
            </a:pPr>
            <a:r>
              <a:rPr lang="en-US" sz="1700" dirty="0"/>
              <a:t>(Taken from </a:t>
            </a:r>
            <a:r>
              <a:rPr lang="en-US" sz="1700" dirty="0" err="1"/>
              <a:t>Silberschatz</a:t>
            </a:r>
            <a:r>
              <a:rPr lang="en-US" sz="1700" dirty="0"/>
              <a:t>, 5-9)</a:t>
            </a:r>
          </a:p>
          <a:p>
            <a:r>
              <a:rPr lang="en-US" dirty="0"/>
              <a:t>Consider the following preemptive priority scheduling algorithm</a:t>
            </a:r>
          </a:p>
          <a:p>
            <a:pPr marL="914400" lvl="1" indent="-457200">
              <a:buFont typeface="Arial" panose="020B0604020202020204" pitchFamily="34" charset="0"/>
              <a:buChar char="•"/>
            </a:pPr>
            <a:r>
              <a:rPr lang="en-US" dirty="0"/>
              <a:t>Larger numbers imply higher priority</a:t>
            </a:r>
          </a:p>
          <a:p>
            <a:pPr marL="1314450" lvl="2" indent="-457200">
              <a:buFont typeface="Arial" panose="020B0604020202020204" pitchFamily="34" charset="0"/>
              <a:buChar char="•"/>
            </a:pPr>
            <a:r>
              <a:rPr lang="en-US" dirty="0"/>
              <a:t>Ties are broken by selecting one of the waiting processes </a:t>
            </a:r>
            <a:r>
              <a:rPr lang="en-US" i="1" dirty="0" err="1"/>
              <a:t>uar</a:t>
            </a:r>
            <a:endParaRPr lang="en-US" i="1" dirty="0"/>
          </a:p>
          <a:p>
            <a:pPr marL="914400" lvl="1" indent="-457200">
              <a:buFont typeface="Arial" panose="020B0604020202020204" pitchFamily="34" charset="0"/>
              <a:buChar char="•"/>
            </a:pPr>
            <a:r>
              <a:rPr lang="en-US" dirty="0"/>
              <a:t>The initial priority of every process is 0</a:t>
            </a:r>
          </a:p>
          <a:p>
            <a:pPr marL="914400" lvl="1" indent="-457200">
              <a:buFont typeface="Arial" panose="020B0604020202020204" pitchFamily="34" charset="0"/>
              <a:buChar char="•"/>
            </a:pPr>
            <a:r>
              <a:rPr lang="en-US" dirty="0"/>
              <a:t>When a process is waiting for the CPU in the ready Q, its priority changes at rate </a:t>
            </a:r>
            <a:r>
              <a:rPr lang="en-US" b="1" dirty="0"/>
              <a:t>α</a:t>
            </a:r>
            <a:r>
              <a:rPr lang="en-US" dirty="0"/>
              <a:t>; when it is running, its priority changes at rate </a:t>
            </a:r>
            <a:r>
              <a:rPr lang="en-US" b="1" dirty="0"/>
              <a:t>β</a:t>
            </a:r>
            <a:r>
              <a:rPr lang="en-US" dirty="0"/>
              <a:t>.</a:t>
            </a:r>
          </a:p>
          <a:p>
            <a:pPr lvl="1">
              <a:buFont typeface="Arial" pitchFamily="34" charset="0"/>
              <a:buChar char="•"/>
            </a:pPr>
            <a:r>
              <a:rPr lang="en-US" b="1" dirty="0"/>
              <a:t>α</a:t>
            </a:r>
            <a:r>
              <a:rPr lang="en-US" dirty="0"/>
              <a:t> and </a:t>
            </a:r>
            <a:r>
              <a:rPr lang="en-US" b="1" dirty="0"/>
              <a:t>β</a:t>
            </a:r>
            <a:r>
              <a:rPr lang="en-US" dirty="0"/>
              <a:t> can be set</a:t>
            </a:r>
          </a:p>
          <a:p>
            <a:pPr marL="914400" lvl="1" indent="-457200">
              <a:buFont typeface="Arial" panose="020B0604020202020204" pitchFamily="34" charset="0"/>
              <a:buChar char="•"/>
            </a:pPr>
            <a:r>
              <a:rPr lang="en-US" dirty="0"/>
              <a:t>All processes are given a priority of 0 when they enter the ready queue</a:t>
            </a:r>
          </a:p>
          <a:p>
            <a:pPr lvl="2">
              <a:buFont typeface="Arial" pitchFamily="34" charset="0"/>
              <a:buChar char="•"/>
            </a:pPr>
            <a:r>
              <a:rPr lang="en-US" dirty="0"/>
              <a:t>What is the algorithm that results from β &gt; α &gt; 0? </a:t>
            </a:r>
          </a:p>
        </p:txBody>
      </p:sp>
    </p:spTree>
    <p:extLst>
      <p:ext uri="{BB962C8B-B14F-4D97-AF65-F5344CB8AC3E}">
        <p14:creationId xmlns:p14="http://schemas.microsoft.com/office/powerpoint/2010/main" val="3926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5 - Solution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What is the algorithm that results from β &gt; α &gt; 0? </a:t>
            </a:r>
          </a:p>
          <a:p>
            <a:pPr marL="0" indent="-514350" eaLnBrk="1" fontAlgn="auto" hangingPunct="1">
              <a:spcAft>
                <a:spcPts val="0"/>
              </a:spcAft>
              <a:buFont typeface="Arial" pitchFamily="34" charset="0"/>
              <a:buNone/>
              <a:defRPr/>
            </a:pPr>
            <a:r>
              <a:rPr lang="en-US" dirty="0">
                <a:sym typeface="Symbol"/>
              </a:rPr>
              <a:t>Consider the following example: P</a:t>
            </a:r>
            <a:r>
              <a:rPr lang="en-US" baseline="-25000" dirty="0">
                <a:sym typeface="Symbol"/>
              </a:rPr>
              <a:t>1</a:t>
            </a:r>
            <a:r>
              <a:rPr lang="en-US" dirty="0">
                <a:sym typeface="Symbol"/>
              </a:rPr>
              <a:t>, P</a:t>
            </a:r>
            <a:r>
              <a:rPr lang="en-US" baseline="-25000" dirty="0">
                <a:sym typeface="Symbol"/>
              </a:rPr>
              <a:t>2</a:t>
            </a:r>
            <a:r>
              <a:rPr lang="en-US" dirty="0">
                <a:sym typeface="Symbol"/>
              </a:rPr>
              <a:t>, P</a:t>
            </a:r>
            <a:r>
              <a:rPr lang="en-US" baseline="-25000" dirty="0">
                <a:sym typeface="Symbol"/>
              </a:rPr>
              <a:t>3</a:t>
            </a:r>
            <a:r>
              <a:rPr lang="en-US" dirty="0">
                <a:sym typeface="Symbol"/>
              </a:rPr>
              <a:t> arrive one after the other and last for 3 TU. =1, =2(</a:t>
            </a:r>
            <a:r>
              <a:rPr lang="en-US" b="1" dirty="0">
                <a:solidFill>
                  <a:schemeClr val="accent2">
                    <a:lumMod val="75000"/>
                  </a:schemeClr>
                </a:solidFill>
                <a:sym typeface="Symbol"/>
              </a:rPr>
              <a:t>bold </a:t>
            </a:r>
            <a:r>
              <a:rPr lang="en-US" dirty="0">
                <a:sym typeface="Symbol"/>
              </a:rPr>
              <a:t>marks the running process):</a:t>
            </a: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endParaRPr lang="en-US" baseline="-25000" dirty="0">
              <a:sym typeface="Symbol"/>
            </a:endParaRPr>
          </a:p>
          <a:p>
            <a:pPr marL="0" indent="-514350" eaLnBrk="1" fontAlgn="auto" hangingPunct="1">
              <a:spcAft>
                <a:spcPts val="0"/>
              </a:spcAft>
              <a:buFont typeface="Arial" pitchFamily="34" charset="0"/>
              <a:buNone/>
              <a:defRPr/>
            </a:pPr>
            <a:r>
              <a:rPr lang="en-US" dirty="0">
                <a:sym typeface="Symbol"/>
              </a:rPr>
              <a:t>The resulting schedule is a non-preemptive </a:t>
            </a:r>
            <a:r>
              <a:rPr lang="en-US" b="1" i="1" dirty="0">
                <a:solidFill>
                  <a:srgbClr val="C00000"/>
                </a:solidFill>
                <a:sym typeface="Symbol"/>
              </a:rPr>
              <a:t>FCFS</a:t>
            </a:r>
            <a:r>
              <a:rPr lang="en-US" dirty="0">
                <a:sym typeface="Symbol"/>
              </a:rPr>
              <a:t>.</a:t>
            </a:r>
          </a:p>
        </p:txBody>
      </p:sp>
      <p:graphicFrame>
        <p:nvGraphicFramePr>
          <p:cNvPr id="4" name="Table 3"/>
          <p:cNvGraphicFramePr>
            <a:graphicFrameLocks noGrp="1"/>
          </p:cNvGraphicFramePr>
          <p:nvPr>
            <p:extLst>
              <p:ext uri="{D42A27DB-BD31-4B8C-83A1-F6EECF244321}">
                <p14:modId xmlns:p14="http://schemas.microsoft.com/office/powerpoint/2010/main" val="3651701965"/>
              </p:ext>
            </p:extLst>
          </p:nvPr>
        </p:nvGraphicFramePr>
        <p:xfrm>
          <a:off x="1447800" y="3352800"/>
          <a:ext cx="5334000" cy="1219200"/>
        </p:xfrm>
        <a:graphic>
          <a:graphicData uri="http://schemas.openxmlformats.org/drawingml/2006/table">
            <a:tbl>
              <a:tblPr firstRow="1" bandRow="1">
                <a:tableStyleId>{F2DE63D5-997A-4646-A377-4702673A728D}</a:tableStyleId>
              </a:tblPr>
              <a:tblGrid>
                <a:gridCol w="5334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gridCol w="533400">
                  <a:extLst>
                    <a:ext uri="{9D8B030D-6E8A-4147-A177-3AD203B41FA5}">
                      <a16:colId xmlns:a16="http://schemas.microsoft.com/office/drawing/2014/main" xmlns="" val="20004"/>
                    </a:ext>
                  </a:extLst>
                </a:gridCol>
                <a:gridCol w="5334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533400">
                  <a:extLst>
                    <a:ext uri="{9D8B030D-6E8A-4147-A177-3AD203B41FA5}">
                      <a16:colId xmlns:a16="http://schemas.microsoft.com/office/drawing/2014/main" xmlns="" val="20008"/>
                    </a:ext>
                  </a:extLst>
                </a:gridCol>
                <a:gridCol w="533400">
                  <a:extLst>
                    <a:ext uri="{9D8B030D-6E8A-4147-A177-3AD203B41FA5}">
                      <a16:colId xmlns:a16="http://schemas.microsoft.com/office/drawing/2014/main" xmlns="" val="20009"/>
                    </a:ext>
                  </a:extLst>
                </a:gridCol>
              </a:tblGrid>
              <a:tr h="285750">
                <a:tc>
                  <a:txBody>
                    <a:bodyPr/>
                    <a:lstStyle/>
                    <a:p>
                      <a:pPr algn="ctr"/>
                      <a:r>
                        <a:rPr lang="en-US" sz="1200" dirty="0"/>
                        <a:t>Time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85750">
                <a:tc>
                  <a:txBody>
                    <a:bodyPr/>
                    <a:lstStyle/>
                    <a:p>
                      <a:pPr algn="ctr"/>
                      <a:r>
                        <a:rPr lang="en-US" sz="1400" dirty="0"/>
                        <a:t>P</a:t>
                      </a:r>
                      <a:r>
                        <a:rPr lang="en-US" sz="1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2">
                              <a:lumMod val="75000"/>
                            </a:schemeClr>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1" dirty="0">
                          <a:solidFill>
                            <a:schemeClr val="accent2">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1" dirty="0">
                          <a:solidFill>
                            <a:schemeClr val="accent2">
                              <a:lumMod val="75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P</a:t>
                      </a:r>
                      <a:r>
                        <a:rPr lang="en-US" sz="1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P</a:t>
                      </a:r>
                      <a:r>
                        <a:rPr lang="en-US" sz="1400" baseline="-25000" dirty="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620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5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What is the algorithm that results from α &lt; β &lt; 0? </a:t>
            </a:r>
          </a:p>
          <a:p>
            <a:pPr marL="0" indent="-514350" eaLnBrk="1" fontAlgn="auto" hangingPunct="1">
              <a:spcAft>
                <a:spcPts val="0"/>
              </a:spcAft>
              <a:buFont typeface="Arial" pitchFamily="34" charset="0"/>
              <a:buNone/>
              <a:defRPr/>
            </a:pPr>
            <a:r>
              <a:rPr lang="en-US" dirty="0">
                <a:sym typeface="Symbol"/>
              </a:rPr>
              <a:t>Consider an identical example as before, but now =-2, =-1:</a:t>
            </a:r>
            <a:endParaRPr lang="en-US" baseline="-25000" dirty="0">
              <a:sym typeface="Symbol"/>
            </a:endParaRPr>
          </a:p>
          <a:p>
            <a:pPr marL="0" indent="-514350" eaLnBrk="1" fontAlgn="auto" hangingPunct="1">
              <a:spcAft>
                <a:spcPts val="0"/>
              </a:spcAft>
              <a:buFont typeface="Arial" pitchFamily="34" charset="0"/>
              <a:buNone/>
              <a:defRPr/>
            </a:pP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r>
              <a:rPr lang="en-US" baseline="-25000" dirty="0">
                <a:sym typeface="Symbol"/>
              </a:rPr>
              <a:t/>
            </a:r>
            <a:br>
              <a:rPr lang="en-US" baseline="-25000" dirty="0">
                <a:sym typeface="Symbol"/>
              </a:rPr>
            </a:br>
            <a:endParaRPr lang="en-US" baseline="-25000" dirty="0">
              <a:sym typeface="Symbol"/>
            </a:endParaRPr>
          </a:p>
          <a:p>
            <a:pPr marL="0" indent="-514350" eaLnBrk="1" fontAlgn="auto" hangingPunct="1">
              <a:spcAft>
                <a:spcPts val="0"/>
              </a:spcAft>
              <a:buFont typeface="Arial" pitchFamily="34" charset="0"/>
              <a:buNone/>
              <a:defRPr/>
            </a:pPr>
            <a:r>
              <a:rPr lang="en-US" dirty="0">
                <a:sym typeface="Symbol"/>
              </a:rPr>
              <a:t>The resulting schedule is </a:t>
            </a:r>
            <a:r>
              <a:rPr lang="en-US" b="1" i="1" dirty="0">
                <a:solidFill>
                  <a:srgbClr val="C00000"/>
                </a:solidFill>
                <a:sym typeface="Symbol"/>
              </a:rPr>
              <a:t>LIFO</a:t>
            </a:r>
            <a:r>
              <a:rPr lang="en-US" dirty="0">
                <a:sym typeface="Symbol"/>
              </a:rPr>
              <a:t>.</a:t>
            </a:r>
          </a:p>
        </p:txBody>
      </p:sp>
      <p:graphicFrame>
        <p:nvGraphicFramePr>
          <p:cNvPr id="4" name="Table 3"/>
          <p:cNvGraphicFramePr>
            <a:graphicFrameLocks noGrp="1"/>
          </p:cNvGraphicFramePr>
          <p:nvPr>
            <p:extLst>
              <p:ext uri="{D42A27DB-BD31-4B8C-83A1-F6EECF244321}">
                <p14:modId xmlns:p14="http://schemas.microsoft.com/office/powerpoint/2010/main" val="59551496"/>
              </p:ext>
            </p:extLst>
          </p:nvPr>
        </p:nvGraphicFramePr>
        <p:xfrm>
          <a:off x="1676400" y="3124200"/>
          <a:ext cx="5334000" cy="1219200"/>
        </p:xfrm>
        <a:graphic>
          <a:graphicData uri="http://schemas.openxmlformats.org/drawingml/2006/table">
            <a:tbl>
              <a:tblPr firstRow="1" bandRow="1">
                <a:tableStyleId>{F2DE63D5-997A-4646-A377-4702673A728D}</a:tableStyleId>
              </a:tblPr>
              <a:tblGrid>
                <a:gridCol w="5334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gridCol w="533400">
                  <a:extLst>
                    <a:ext uri="{9D8B030D-6E8A-4147-A177-3AD203B41FA5}">
                      <a16:colId xmlns:a16="http://schemas.microsoft.com/office/drawing/2014/main" xmlns="" val="20004"/>
                    </a:ext>
                  </a:extLst>
                </a:gridCol>
                <a:gridCol w="5334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533400">
                  <a:extLst>
                    <a:ext uri="{9D8B030D-6E8A-4147-A177-3AD203B41FA5}">
                      <a16:colId xmlns:a16="http://schemas.microsoft.com/office/drawing/2014/main" xmlns="" val="20008"/>
                    </a:ext>
                  </a:extLst>
                </a:gridCol>
                <a:gridCol w="533400">
                  <a:extLst>
                    <a:ext uri="{9D8B030D-6E8A-4147-A177-3AD203B41FA5}">
                      <a16:colId xmlns:a16="http://schemas.microsoft.com/office/drawing/2014/main" xmlns="" val="20009"/>
                    </a:ext>
                  </a:extLst>
                </a:gridCol>
              </a:tblGrid>
              <a:tr h="285750">
                <a:tc>
                  <a:txBody>
                    <a:bodyPr/>
                    <a:lstStyle/>
                    <a:p>
                      <a:pPr algn="ctr"/>
                      <a:r>
                        <a:rPr lang="en-US" sz="1200" dirty="0"/>
                        <a:t>Time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85750">
                <a:tc>
                  <a:txBody>
                    <a:bodyPr/>
                    <a:lstStyle/>
                    <a:p>
                      <a:pPr algn="ctr"/>
                      <a:r>
                        <a:rPr lang="en-US" sz="1400" dirty="0"/>
                        <a:t>P</a:t>
                      </a:r>
                      <a:r>
                        <a:rPr lang="en-US" sz="1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kern="1200" dirty="0">
                          <a:solidFill>
                            <a:schemeClr val="accent2">
                              <a:lumMod val="75000"/>
                            </a:schemeClr>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1"/>
                  </a:ext>
                </a:extLst>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P</a:t>
                      </a:r>
                      <a:r>
                        <a:rPr lang="en-US" sz="1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0" kern="1200" dirty="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400" b="0"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85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P</a:t>
                      </a:r>
                      <a:r>
                        <a:rPr lang="en-US" sz="1400" baseline="-25000" dirty="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sz="1400" b="1" kern="1200" dirty="0">
                          <a:solidFill>
                            <a:schemeClr val="accent2">
                              <a:lumMod val="75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258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5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Is there a starvation problem when β &gt; α &gt; 0? ? when α &lt;  β &lt; 0? Prove, or show an example</a:t>
            </a:r>
          </a:p>
          <a:p>
            <a:r>
              <a:rPr lang="en-US" dirty="0">
                <a:solidFill>
                  <a:srgbClr val="C00000"/>
                </a:solidFill>
              </a:rPr>
              <a:t>What’s the importance of the definitions of the…</a:t>
            </a:r>
          </a:p>
          <a:p>
            <a:pPr marL="914400" lvl="1" indent="-457200">
              <a:buFont typeface="Arial" panose="020B0604020202020204" pitchFamily="34" charset="0"/>
              <a:buChar char="•"/>
            </a:pPr>
            <a:r>
              <a:rPr lang="en-US" dirty="0">
                <a:solidFill>
                  <a:srgbClr val="C00000"/>
                </a:solidFill>
              </a:rPr>
              <a:t>initial priority?</a:t>
            </a:r>
          </a:p>
          <a:p>
            <a:pPr marL="914400" lvl="1" indent="-457200">
              <a:buFont typeface="Arial" panose="020B0604020202020204" pitchFamily="34" charset="0"/>
              <a:buChar char="•"/>
            </a:pPr>
            <a:r>
              <a:rPr lang="en-US" dirty="0">
                <a:solidFill>
                  <a:srgbClr val="C00000"/>
                </a:solidFill>
              </a:rPr>
              <a:t>the convention for breaking ties?</a:t>
            </a:r>
          </a:p>
        </p:txBody>
      </p:sp>
    </p:spTree>
    <p:extLst>
      <p:ext uri="{BB962C8B-B14F-4D97-AF65-F5344CB8AC3E}">
        <p14:creationId xmlns:p14="http://schemas.microsoft.com/office/powerpoint/2010/main" val="6950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Scheduling Algorithms: Guaranteed scheduling</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pPr marL="571500" indent="-514350">
              <a:buFont typeface="Arial" pitchFamily="34" charset="0"/>
              <a:buChar char="•"/>
            </a:pPr>
            <a:r>
              <a:rPr lang="en-US" dirty="0"/>
              <a:t>Constantly calculate, per process, the ratio of allocated CPU time and amount of CPU time a process is entitled to.</a:t>
            </a:r>
          </a:p>
          <a:p>
            <a:pPr marL="571500" indent="-514350">
              <a:buFont typeface="Arial" pitchFamily="34" charset="0"/>
              <a:buChar char="•"/>
            </a:pPr>
            <a:r>
              <a:rPr lang="en-US" dirty="0"/>
              <a:t>Choose the process with the lowest ratio</a:t>
            </a:r>
          </a:p>
          <a:p>
            <a:pPr marL="571500" indent="-514350">
              <a:buFont typeface="Arial" pitchFamily="34" charset="0"/>
              <a:buChar char="•"/>
            </a:pPr>
            <a:r>
              <a:rPr lang="en-US" dirty="0"/>
              <a:t>Guarantees 1/n of CPU time </a:t>
            </a:r>
            <a:r>
              <a:rPr lang="en-US" dirty="0">
                <a:sym typeface="Wingdings" pitchFamily="2" charset="2"/>
              </a:rPr>
              <a:t></a:t>
            </a:r>
            <a:r>
              <a:rPr lang="en-US" dirty="0"/>
              <a:t> fair.</a:t>
            </a:r>
          </a:p>
          <a:p>
            <a:pPr marL="971550" lvl="1" indent="-514350">
              <a:buFont typeface="Arial" pitchFamily="34" charset="0"/>
              <a:buChar char="•"/>
            </a:pPr>
            <a:endParaRPr lang="en-US" dirty="0"/>
          </a:p>
        </p:txBody>
      </p:sp>
    </p:spTree>
    <p:extLst>
      <p:ext uri="{BB962C8B-B14F-4D97-AF65-F5344CB8AC3E}">
        <p14:creationId xmlns:p14="http://schemas.microsoft.com/office/powerpoint/2010/main" val="20702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pPr algn="ctr"/>
            <a:r>
              <a:rPr lang="en-US" sz="3600" dirty="0">
                <a:solidFill>
                  <a:srgbClr val="C00000"/>
                </a:solidFill>
              </a:rPr>
              <a:t>Opening question: Quality Criteria Measures</a:t>
            </a:r>
          </a:p>
        </p:txBody>
      </p:sp>
      <p:sp>
        <p:nvSpPr>
          <p:cNvPr id="3" name="מציין מיקום תוכן 2"/>
          <p:cNvSpPr>
            <a:spLocks noGrp="1"/>
          </p:cNvSpPr>
          <p:nvPr>
            <p:ph idx="1"/>
          </p:nvPr>
        </p:nvSpPr>
        <p:spPr>
          <a:xfrm>
            <a:off x="228600" y="990600"/>
            <a:ext cx="8686800" cy="5638800"/>
          </a:xfrm>
        </p:spPr>
        <p:txBody>
          <a:bodyPr>
            <a:normAutofit/>
          </a:bodyPr>
          <a:lstStyle/>
          <a:p>
            <a:pPr marL="914400" lvl="1" indent="-514350" eaLnBrk="1" fontAlgn="auto" hangingPunct="1">
              <a:spcAft>
                <a:spcPts val="0"/>
              </a:spcAft>
              <a:buFont typeface="+mj-lt"/>
              <a:buAutoNum type="arabicPeriod"/>
              <a:defRPr/>
            </a:pPr>
            <a:r>
              <a:rPr lang="en-US" b="1" i="1" dirty="0"/>
              <a:t>Throughput </a:t>
            </a:r>
            <a:r>
              <a:rPr lang="en-US" dirty="0"/>
              <a:t>– # completed processes per time unit.</a:t>
            </a:r>
          </a:p>
          <a:p>
            <a:pPr marL="914400" lvl="1" indent="-514350" eaLnBrk="1" fontAlgn="auto" hangingPunct="1">
              <a:spcAft>
                <a:spcPts val="0"/>
              </a:spcAft>
              <a:buFont typeface="+mj-lt"/>
              <a:buAutoNum type="arabicPeriod"/>
              <a:defRPr/>
            </a:pPr>
            <a:r>
              <a:rPr lang="en-US" b="1" dirty="0"/>
              <a:t>Efficiency: </a:t>
            </a:r>
            <a:r>
              <a:rPr lang="en-US" b="1" i="1" dirty="0"/>
              <a:t>CPU utilization </a:t>
            </a:r>
            <a:r>
              <a:rPr lang="en-US" dirty="0"/>
              <a:t>– Percentage of time in which the CPU is busy.</a:t>
            </a:r>
          </a:p>
          <a:p>
            <a:pPr marL="914400" lvl="1" indent="-514350" eaLnBrk="1" fontAlgn="auto" hangingPunct="1">
              <a:spcAft>
                <a:spcPts val="0"/>
              </a:spcAft>
              <a:buFont typeface="+mj-lt"/>
              <a:buAutoNum type="arabicPeriod"/>
              <a:defRPr/>
            </a:pPr>
            <a:r>
              <a:rPr lang="en-US" b="1" i="1" dirty="0"/>
              <a:t>Turnaround time </a:t>
            </a:r>
            <a:r>
              <a:rPr lang="en-US" dirty="0"/>
              <a:t>– </a:t>
            </a:r>
            <a:r>
              <a:rPr lang="en-US" dirty="0" err="1"/>
              <a:t>avg</a:t>
            </a:r>
            <a:r>
              <a:rPr lang="en-US" dirty="0"/>
              <a:t> time between job’s submission and completion.</a:t>
            </a:r>
          </a:p>
          <a:p>
            <a:pPr marL="914400" lvl="1" indent="-514350" eaLnBrk="1" fontAlgn="auto" hangingPunct="1">
              <a:spcAft>
                <a:spcPts val="0"/>
              </a:spcAft>
              <a:buFont typeface="+mj-lt"/>
              <a:buAutoNum type="arabicPeriod"/>
              <a:defRPr/>
            </a:pPr>
            <a:r>
              <a:rPr lang="en-US" b="1" i="1" dirty="0"/>
              <a:t>Waiting time </a:t>
            </a:r>
            <a:r>
              <a:rPr lang="en-US" dirty="0"/>
              <a:t>– The sum of all time intervals in which the process was in the </a:t>
            </a:r>
            <a:r>
              <a:rPr lang="en-US" i="1" u="sng" dirty="0"/>
              <a:t>ready</a:t>
            </a:r>
            <a:r>
              <a:rPr lang="en-US" i="1" dirty="0"/>
              <a:t> queue</a:t>
            </a:r>
            <a:r>
              <a:rPr lang="en-US" dirty="0"/>
              <a:t>.</a:t>
            </a:r>
          </a:p>
          <a:p>
            <a:pPr marL="914400" lvl="1" indent="-514350" eaLnBrk="1" fontAlgn="auto" hangingPunct="1">
              <a:spcAft>
                <a:spcPts val="0"/>
              </a:spcAft>
              <a:buFont typeface="+mj-lt"/>
              <a:buAutoNum type="arabicPeriod"/>
              <a:defRPr/>
            </a:pPr>
            <a:r>
              <a:rPr lang="en-US" b="1" i="1" dirty="0"/>
              <a:t>Response time </a:t>
            </a:r>
            <a:r>
              <a:rPr lang="en-US" dirty="0"/>
              <a:t>– Time between submitting a command and generation of first output.</a:t>
            </a:r>
          </a:p>
          <a:p>
            <a:pPr marL="914400" lvl="1" indent="-514350" eaLnBrk="1" fontAlgn="auto" hangingPunct="1">
              <a:spcAft>
                <a:spcPts val="0"/>
              </a:spcAft>
              <a:buFont typeface="+mj-lt"/>
              <a:buAutoNum type="arabicPeriod"/>
              <a:defRPr/>
            </a:pPr>
            <a:r>
              <a:rPr lang="en-US" b="1" i="1" dirty="0"/>
              <a:t>Fairness </a:t>
            </a:r>
            <a:r>
              <a:rPr lang="en-US" dirty="0"/>
              <a:t>- </a:t>
            </a:r>
            <a:r>
              <a:rPr lang="en-US" i="1" dirty="0">
                <a:latin typeface="Calibri" pitchFamily="34" charset="0"/>
              </a:rPr>
              <a:t>Comparable processes should get comparable service</a:t>
            </a:r>
            <a:endParaRPr lang="en-US" b="1" i="1" dirty="0"/>
          </a:p>
        </p:txBody>
      </p:sp>
    </p:spTree>
    <p:extLst>
      <p:ext uri="{BB962C8B-B14F-4D97-AF65-F5344CB8AC3E}">
        <p14:creationId xmlns:p14="http://schemas.microsoft.com/office/powerpoint/2010/main" val="417995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6: Guaranteed Scheduling</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Autofit/>
          </a:bodyPr>
          <a:lstStyle/>
          <a:p>
            <a:r>
              <a:rPr lang="en-US" sz="2800" dirty="0"/>
              <a:t>A system employs a preemptive guaranteed scheduling</a:t>
            </a:r>
          </a:p>
          <a:p>
            <a:pPr lvl="1"/>
            <a:r>
              <a:rPr lang="en-US" sz="2400" dirty="0"/>
              <a:t>Ties are broken </a:t>
            </a:r>
            <a:r>
              <a:rPr lang="en-US" sz="2400" dirty="0" err="1"/>
              <a:t>w.r.t</a:t>
            </a:r>
            <a:r>
              <a:rPr lang="en-US" sz="2400" dirty="0"/>
              <a:t>. the lower ID process.</a:t>
            </a:r>
          </a:p>
          <a:p>
            <a:r>
              <a:rPr lang="en-US" sz="2800" dirty="0">
                <a:latin typeface="+mj-lt"/>
              </a:rPr>
              <a:t>Jobs with t</a:t>
            </a:r>
            <a:r>
              <a:rPr lang="en-US" sz="2800" dirty="0"/>
              <a:t>he following </a:t>
            </a:r>
            <a:r>
              <a:rPr lang="en-US" sz="2800" dirty="0">
                <a:latin typeface="+mj-lt"/>
              </a:rPr>
              <a:t>CPU, I/O requirements arrive</a:t>
            </a:r>
          </a:p>
          <a:p>
            <a:pPr lvl="1"/>
            <a:r>
              <a:rPr lang="en-US" sz="2400" dirty="0">
                <a:latin typeface="+mj-lt"/>
              </a:rPr>
              <a:t>P</a:t>
            </a:r>
            <a:r>
              <a:rPr lang="en-US" sz="2400" baseline="-25000" dirty="0">
                <a:latin typeface="+mj-lt"/>
              </a:rPr>
              <a:t>1</a:t>
            </a:r>
            <a:r>
              <a:rPr lang="en-US" sz="2400" dirty="0">
                <a:latin typeface="+mj-lt"/>
              </a:rPr>
              <a:t> – 1</a:t>
            </a:r>
            <a:r>
              <a:rPr lang="en-US" sz="2400" i="1" dirty="0">
                <a:latin typeface="+mj-lt"/>
              </a:rPr>
              <a:t>T</a:t>
            </a:r>
            <a:r>
              <a:rPr lang="en-US" sz="2400" dirty="0">
                <a:latin typeface="+mj-lt"/>
              </a:rPr>
              <a:t> CPU, 4 </a:t>
            </a:r>
            <a:r>
              <a:rPr lang="en-US" sz="2400" i="1" dirty="0">
                <a:latin typeface="+mj-lt"/>
              </a:rPr>
              <a:t>T </a:t>
            </a:r>
            <a:r>
              <a:rPr lang="en-US" sz="2400" dirty="0">
                <a:latin typeface="+mj-lt"/>
              </a:rPr>
              <a:t>I/O, 2 </a:t>
            </a:r>
            <a:r>
              <a:rPr lang="en-US" sz="2400" i="1" dirty="0">
                <a:latin typeface="+mj-lt"/>
              </a:rPr>
              <a:t>T</a:t>
            </a:r>
            <a:r>
              <a:rPr lang="en-US" sz="2400" dirty="0">
                <a:latin typeface="+mj-lt"/>
              </a:rPr>
              <a:t> CPU</a:t>
            </a:r>
          </a:p>
          <a:p>
            <a:pPr lvl="1"/>
            <a:r>
              <a:rPr lang="en-US" sz="2400" dirty="0">
                <a:latin typeface="+mj-lt"/>
              </a:rPr>
              <a:t>P</a:t>
            </a:r>
            <a:r>
              <a:rPr lang="en-US" sz="2400" baseline="-25000" dirty="0">
                <a:latin typeface="+mj-lt"/>
              </a:rPr>
              <a:t>2</a:t>
            </a:r>
            <a:r>
              <a:rPr lang="en-US" sz="2400" dirty="0">
                <a:latin typeface="+mj-lt"/>
              </a:rPr>
              <a:t> – 1 CPU, 2 I/O, 2 CPU</a:t>
            </a:r>
          </a:p>
          <a:p>
            <a:pPr lvl="1"/>
            <a:r>
              <a:rPr lang="en-US" sz="2400" dirty="0">
                <a:latin typeface="+mj-lt"/>
              </a:rPr>
              <a:t>P</a:t>
            </a:r>
            <a:r>
              <a:rPr lang="en-US" sz="2400" baseline="-25000" dirty="0">
                <a:latin typeface="+mj-lt"/>
              </a:rPr>
              <a:t>3</a:t>
            </a:r>
            <a:r>
              <a:rPr lang="en-US" sz="2400" dirty="0">
                <a:latin typeface="+mj-lt"/>
              </a:rPr>
              <a:t> – 2 CPU, 1 I/O, 2 CPU</a:t>
            </a:r>
          </a:p>
          <a:p>
            <a:r>
              <a:rPr lang="en-US" sz="2800" dirty="0">
                <a:latin typeface="+mj-lt"/>
              </a:rPr>
              <a:t>Draw a Gantt chart and compute the avg. TA time in the following cases:</a:t>
            </a:r>
          </a:p>
          <a:p>
            <a:pPr marL="857250" lvl="1" indent="-457200">
              <a:buFont typeface="+mj-lt"/>
              <a:buAutoNum type="arabicPeriod"/>
            </a:pPr>
            <a:r>
              <a:rPr lang="en-US" sz="2400" dirty="0">
                <a:latin typeface="+mj-lt"/>
              </a:rPr>
              <a:t>Identical arrival time, I/O is done on separate devices.</a:t>
            </a:r>
          </a:p>
          <a:p>
            <a:pPr marL="857250" lvl="1" indent="-457200">
              <a:buFont typeface="+mj-lt"/>
              <a:buAutoNum type="arabicPeriod"/>
            </a:pPr>
            <a:r>
              <a:rPr lang="en-US" sz="2400" dirty="0">
                <a:latin typeface="+mj-lt"/>
              </a:rPr>
              <a:t>(…)</a:t>
            </a:r>
          </a:p>
        </p:txBody>
      </p:sp>
    </p:spTree>
    <p:extLst>
      <p:ext uri="{BB962C8B-B14F-4D97-AF65-F5344CB8AC3E}">
        <p14:creationId xmlns:p14="http://schemas.microsoft.com/office/powerpoint/2010/main" val="347713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6 - Solution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Identical arrival time, I/O on separated devices</a:t>
            </a:r>
          </a:p>
          <a:p>
            <a:pPr lvl="1"/>
            <a:r>
              <a:rPr lang="en-US" sz="2400" dirty="0"/>
              <a:t>P</a:t>
            </a:r>
            <a:r>
              <a:rPr lang="en-US" sz="2400" baseline="-25000" dirty="0"/>
              <a:t>1</a:t>
            </a:r>
            <a:r>
              <a:rPr lang="en-US" sz="2400" dirty="0"/>
              <a:t> – 1</a:t>
            </a:r>
            <a:r>
              <a:rPr lang="en-US" sz="2400" i="1" dirty="0"/>
              <a:t>T</a:t>
            </a:r>
            <a:r>
              <a:rPr lang="en-US" sz="2400" dirty="0"/>
              <a:t> CPU, 4 </a:t>
            </a:r>
            <a:r>
              <a:rPr lang="en-US" sz="2400" i="1" dirty="0"/>
              <a:t>T </a:t>
            </a:r>
            <a:r>
              <a:rPr lang="en-US" sz="2400" dirty="0"/>
              <a:t>I/O, 2 </a:t>
            </a:r>
            <a:r>
              <a:rPr lang="en-US" sz="2400" i="1" dirty="0"/>
              <a:t>T</a:t>
            </a:r>
            <a:r>
              <a:rPr lang="en-US" sz="2400" dirty="0"/>
              <a:t> CPU</a:t>
            </a:r>
          </a:p>
          <a:p>
            <a:pPr lvl="1"/>
            <a:r>
              <a:rPr lang="en-US" sz="2400" dirty="0"/>
              <a:t>P</a:t>
            </a:r>
            <a:r>
              <a:rPr lang="en-US" sz="2400" baseline="-25000" dirty="0"/>
              <a:t>2</a:t>
            </a:r>
            <a:r>
              <a:rPr lang="en-US" sz="2400" dirty="0"/>
              <a:t> – 1 CPU, 2 I/O, 2 CPU</a:t>
            </a:r>
          </a:p>
          <a:p>
            <a:pPr lvl="1"/>
            <a:r>
              <a:rPr lang="en-US" sz="2400" dirty="0"/>
              <a:t>P</a:t>
            </a:r>
            <a:r>
              <a:rPr lang="en-US" sz="2400" baseline="-25000" dirty="0"/>
              <a:t>3</a:t>
            </a:r>
            <a:r>
              <a:rPr lang="en-US" sz="2400" dirty="0"/>
              <a:t> – 2 CPU, 1 I/O, 2 CPU</a:t>
            </a:r>
          </a:p>
          <a:p>
            <a:endParaRPr lang="en-US" dirty="0">
              <a:solidFill>
                <a:srgbClr val="C00000"/>
              </a:solidFill>
            </a:endParaRPr>
          </a:p>
          <a:p>
            <a:endParaRPr lang="en-US" dirty="0">
              <a:solidFill>
                <a:srgbClr val="C00000"/>
              </a:solidFill>
            </a:endParaRPr>
          </a:p>
          <a:p>
            <a:endParaRPr lang="en-US" dirty="0"/>
          </a:p>
          <a:p>
            <a:pPr marL="0" indent="0">
              <a:buNone/>
            </a:pPr>
            <a:endParaRPr lang="en-US" dirty="0"/>
          </a:p>
          <a:p>
            <a:r>
              <a:rPr lang="en-US" dirty="0"/>
              <a:t>Avg. TA:</a:t>
            </a:r>
          </a:p>
        </p:txBody>
      </p:sp>
      <p:graphicFrame>
        <p:nvGraphicFramePr>
          <p:cNvPr id="4" name="Table 3"/>
          <p:cNvGraphicFramePr>
            <a:graphicFrameLocks noGrp="1"/>
          </p:cNvGraphicFramePr>
          <p:nvPr>
            <p:extLst>
              <p:ext uri="{D42A27DB-BD31-4B8C-83A1-F6EECF244321}">
                <p14:modId xmlns:p14="http://schemas.microsoft.com/office/powerpoint/2010/main" val="1502280181"/>
              </p:ext>
            </p:extLst>
          </p:nvPr>
        </p:nvGraphicFramePr>
        <p:xfrm>
          <a:off x="1447800" y="3234584"/>
          <a:ext cx="6008916" cy="1483360"/>
        </p:xfrm>
        <a:graphic>
          <a:graphicData uri="http://schemas.openxmlformats.org/drawingml/2006/table">
            <a:tbl>
              <a:tblPr firstRow="1" bandRow="1">
                <a:tableStyleId>{F2DE63D5-997A-4646-A377-4702673A728D}</a:tableStyleId>
              </a:tblPr>
              <a:tblGrid>
                <a:gridCol w="500743">
                  <a:extLst>
                    <a:ext uri="{9D8B030D-6E8A-4147-A177-3AD203B41FA5}">
                      <a16:colId xmlns:a16="http://schemas.microsoft.com/office/drawing/2014/main" xmlns="" val="20000"/>
                    </a:ext>
                  </a:extLst>
                </a:gridCol>
                <a:gridCol w="500743">
                  <a:extLst>
                    <a:ext uri="{9D8B030D-6E8A-4147-A177-3AD203B41FA5}">
                      <a16:colId xmlns:a16="http://schemas.microsoft.com/office/drawing/2014/main" xmlns="" val="20001"/>
                    </a:ext>
                  </a:extLst>
                </a:gridCol>
                <a:gridCol w="500743">
                  <a:extLst>
                    <a:ext uri="{9D8B030D-6E8A-4147-A177-3AD203B41FA5}">
                      <a16:colId xmlns:a16="http://schemas.microsoft.com/office/drawing/2014/main" xmlns="" val="20002"/>
                    </a:ext>
                  </a:extLst>
                </a:gridCol>
                <a:gridCol w="500743">
                  <a:extLst>
                    <a:ext uri="{9D8B030D-6E8A-4147-A177-3AD203B41FA5}">
                      <a16:colId xmlns:a16="http://schemas.microsoft.com/office/drawing/2014/main" xmlns="" val="20003"/>
                    </a:ext>
                  </a:extLst>
                </a:gridCol>
                <a:gridCol w="500743">
                  <a:extLst>
                    <a:ext uri="{9D8B030D-6E8A-4147-A177-3AD203B41FA5}">
                      <a16:colId xmlns:a16="http://schemas.microsoft.com/office/drawing/2014/main" xmlns="" val="20004"/>
                    </a:ext>
                  </a:extLst>
                </a:gridCol>
                <a:gridCol w="500743">
                  <a:extLst>
                    <a:ext uri="{9D8B030D-6E8A-4147-A177-3AD203B41FA5}">
                      <a16:colId xmlns:a16="http://schemas.microsoft.com/office/drawing/2014/main" xmlns="" val="20005"/>
                    </a:ext>
                  </a:extLst>
                </a:gridCol>
                <a:gridCol w="500743">
                  <a:extLst>
                    <a:ext uri="{9D8B030D-6E8A-4147-A177-3AD203B41FA5}">
                      <a16:colId xmlns:a16="http://schemas.microsoft.com/office/drawing/2014/main" xmlns="" val="20006"/>
                    </a:ext>
                  </a:extLst>
                </a:gridCol>
                <a:gridCol w="500743">
                  <a:extLst>
                    <a:ext uri="{9D8B030D-6E8A-4147-A177-3AD203B41FA5}">
                      <a16:colId xmlns:a16="http://schemas.microsoft.com/office/drawing/2014/main" xmlns="" val="20007"/>
                    </a:ext>
                  </a:extLst>
                </a:gridCol>
                <a:gridCol w="500743">
                  <a:extLst>
                    <a:ext uri="{9D8B030D-6E8A-4147-A177-3AD203B41FA5}">
                      <a16:colId xmlns:a16="http://schemas.microsoft.com/office/drawing/2014/main" xmlns="" val="20008"/>
                    </a:ext>
                  </a:extLst>
                </a:gridCol>
                <a:gridCol w="500743">
                  <a:extLst>
                    <a:ext uri="{9D8B030D-6E8A-4147-A177-3AD203B41FA5}">
                      <a16:colId xmlns:a16="http://schemas.microsoft.com/office/drawing/2014/main" xmlns="" val="20009"/>
                    </a:ext>
                  </a:extLst>
                </a:gridCol>
                <a:gridCol w="500743">
                  <a:extLst>
                    <a:ext uri="{9D8B030D-6E8A-4147-A177-3AD203B41FA5}">
                      <a16:colId xmlns:a16="http://schemas.microsoft.com/office/drawing/2014/main" xmlns="" val="20010"/>
                    </a:ext>
                  </a:extLst>
                </a:gridCol>
                <a:gridCol w="500743">
                  <a:extLst>
                    <a:ext uri="{9D8B030D-6E8A-4147-A177-3AD203B41FA5}">
                      <a16:colId xmlns:a16="http://schemas.microsoft.com/office/drawing/2014/main" xmlns="" val="20011"/>
                    </a:ext>
                  </a:extLst>
                </a:gridCol>
              </a:tblGrid>
              <a:tr h="370840">
                <a:tc>
                  <a:txBody>
                    <a:bodyPr/>
                    <a:lstStyle/>
                    <a:p>
                      <a:pPr algn="ctr"/>
                      <a:r>
                        <a:rPr lang="en-US" sz="1200" dirty="0"/>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dirty="0"/>
                        <a:t>P</a:t>
                      </a:r>
                      <a:r>
                        <a:rPr lang="en-US"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dirty="0"/>
                        <a:t>P</a:t>
                      </a:r>
                      <a:r>
                        <a:rPr lang="en-US"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dirty="0"/>
                        <a:t>P</a:t>
                      </a:r>
                      <a:r>
                        <a:rPr lang="en-US"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62973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6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Identical arrival time, I/O on separated devices.</a:t>
            </a:r>
          </a:p>
          <a:p>
            <a:endParaRPr lang="en-US" dirty="0"/>
          </a:p>
          <a:p>
            <a:endParaRPr lang="en-US" dirty="0"/>
          </a:p>
          <a:p>
            <a:endParaRPr lang="en-US" dirty="0"/>
          </a:p>
          <a:p>
            <a:endParaRPr lang="en-US" dirty="0"/>
          </a:p>
          <a:p>
            <a:r>
              <a:rPr lang="en-US" dirty="0"/>
              <a:t>Avg. TA: (7+8+10)/3=8.33</a:t>
            </a:r>
          </a:p>
        </p:txBody>
      </p:sp>
      <p:graphicFrame>
        <p:nvGraphicFramePr>
          <p:cNvPr id="4" name="Table 3"/>
          <p:cNvGraphicFramePr>
            <a:graphicFrameLocks noGrp="1"/>
          </p:cNvGraphicFramePr>
          <p:nvPr>
            <p:extLst/>
          </p:nvPr>
        </p:nvGraphicFramePr>
        <p:xfrm>
          <a:off x="1447800" y="1981200"/>
          <a:ext cx="6008916" cy="1483360"/>
        </p:xfrm>
        <a:graphic>
          <a:graphicData uri="http://schemas.openxmlformats.org/drawingml/2006/table">
            <a:tbl>
              <a:tblPr firstRow="1" bandRow="1">
                <a:tableStyleId>{F2DE63D5-997A-4646-A377-4702673A728D}</a:tableStyleId>
              </a:tblPr>
              <a:tblGrid>
                <a:gridCol w="500743">
                  <a:extLst>
                    <a:ext uri="{9D8B030D-6E8A-4147-A177-3AD203B41FA5}">
                      <a16:colId xmlns:a16="http://schemas.microsoft.com/office/drawing/2014/main" xmlns="" val="20000"/>
                    </a:ext>
                  </a:extLst>
                </a:gridCol>
                <a:gridCol w="500743">
                  <a:extLst>
                    <a:ext uri="{9D8B030D-6E8A-4147-A177-3AD203B41FA5}">
                      <a16:colId xmlns:a16="http://schemas.microsoft.com/office/drawing/2014/main" xmlns="" val="20001"/>
                    </a:ext>
                  </a:extLst>
                </a:gridCol>
                <a:gridCol w="500743">
                  <a:extLst>
                    <a:ext uri="{9D8B030D-6E8A-4147-A177-3AD203B41FA5}">
                      <a16:colId xmlns:a16="http://schemas.microsoft.com/office/drawing/2014/main" xmlns="" val="20002"/>
                    </a:ext>
                  </a:extLst>
                </a:gridCol>
                <a:gridCol w="500743">
                  <a:extLst>
                    <a:ext uri="{9D8B030D-6E8A-4147-A177-3AD203B41FA5}">
                      <a16:colId xmlns:a16="http://schemas.microsoft.com/office/drawing/2014/main" xmlns="" val="20003"/>
                    </a:ext>
                  </a:extLst>
                </a:gridCol>
                <a:gridCol w="500743">
                  <a:extLst>
                    <a:ext uri="{9D8B030D-6E8A-4147-A177-3AD203B41FA5}">
                      <a16:colId xmlns:a16="http://schemas.microsoft.com/office/drawing/2014/main" xmlns="" val="20004"/>
                    </a:ext>
                  </a:extLst>
                </a:gridCol>
                <a:gridCol w="500743">
                  <a:extLst>
                    <a:ext uri="{9D8B030D-6E8A-4147-A177-3AD203B41FA5}">
                      <a16:colId xmlns:a16="http://schemas.microsoft.com/office/drawing/2014/main" xmlns="" val="20005"/>
                    </a:ext>
                  </a:extLst>
                </a:gridCol>
                <a:gridCol w="500743">
                  <a:extLst>
                    <a:ext uri="{9D8B030D-6E8A-4147-A177-3AD203B41FA5}">
                      <a16:colId xmlns:a16="http://schemas.microsoft.com/office/drawing/2014/main" xmlns="" val="20006"/>
                    </a:ext>
                  </a:extLst>
                </a:gridCol>
                <a:gridCol w="500743">
                  <a:extLst>
                    <a:ext uri="{9D8B030D-6E8A-4147-A177-3AD203B41FA5}">
                      <a16:colId xmlns:a16="http://schemas.microsoft.com/office/drawing/2014/main" xmlns="" val="20007"/>
                    </a:ext>
                  </a:extLst>
                </a:gridCol>
                <a:gridCol w="500743">
                  <a:extLst>
                    <a:ext uri="{9D8B030D-6E8A-4147-A177-3AD203B41FA5}">
                      <a16:colId xmlns:a16="http://schemas.microsoft.com/office/drawing/2014/main" xmlns="" val="20008"/>
                    </a:ext>
                  </a:extLst>
                </a:gridCol>
                <a:gridCol w="500743">
                  <a:extLst>
                    <a:ext uri="{9D8B030D-6E8A-4147-A177-3AD203B41FA5}">
                      <a16:colId xmlns:a16="http://schemas.microsoft.com/office/drawing/2014/main" xmlns="" val="20009"/>
                    </a:ext>
                  </a:extLst>
                </a:gridCol>
                <a:gridCol w="500743">
                  <a:extLst>
                    <a:ext uri="{9D8B030D-6E8A-4147-A177-3AD203B41FA5}">
                      <a16:colId xmlns:a16="http://schemas.microsoft.com/office/drawing/2014/main" xmlns="" val="20010"/>
                    </a:ext>
                  </a:extLst>
                </a:gridCol>
                <a:gridCol w="500743">
                  <a:extLst>
                    <a:ext uri="{9D8B030D-6E8A-4147-A177-3AD203B41FA5}">
                      <a16:colId xmlns:a16="http://schemas.microsoft.com/office/drawing/2014/main" xmlns="" val="20011"/>
                    </a:ext>
                  </a:extLst>
                </a:gridCol>
              </a:tblGrid>
              <a:tr h="370840">
                <a:tc>
                  <a:txBody>
                    <a:bodyPr/>
                    <a:lstStyle/>
                    <a:p>
                      <a:pPr algn="ctr"/>
                      <a:r>
                        <a:rPr lang="en-US" sz="1200" dirty="0"/>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dirty="0"/>
                        <a:t>P</a:t>
                      </a:r>
                      <a:r>
                        <a:rPr lang="en-US"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dirty="0"/>
                        <a:t>P</a:t>
                      </a:r>
                      <a:r>
                        <a:rPr lang="en-US"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dirty="0"/>
                        <a:t>P</a:t>
                      </a:r>
                      <a:r>
                        <a:rPr lang="en-US"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graphicFrame>
        <p:nvGraphicFramePr>
          <p:cNvPr id="6" name="Table 1"/>
          <p:cNvGraphicFramePr>
            <a:graphicFrameLocks noGrp="1"/>
          </p:cNvGraphicFramePr>
          <p:nvPr>
            <p:extLst/>
          </p:nvPr>
        </p:nvGraphicFramePr>
        <p:xfrm>
          <a:off x="6019800" y="4800600"/>
          <a:ext cx="2590800" cy="1463040"/>
        </p:xfrm>
        <a:graphic>
          <a:graphicData uri="http://schemas.openxmlformats.org/drawingml/2006/table">
            <a:tbl>
              <a:tblPr rtl="1" firstRow="1" bandRow="1">
                <a:tableStyleId>{5940675A-B579-460E-94D1-54222C63F5DA}</a:tableStyleId>
              </a:tblPr>
              <a:tblGrid>
                <a:gridCol w="647700">
                  <a:extLst>
                    <a:ext uri="{9D8B030D-6E8A-4147-A177-3AD203B41FA5}">
                      <a16:colId xmlns:a16="http://schemas.microsoft.com/office/drawing/2014/main" xmlns="" val="20000"/>
                    </a:ext>
                  </a:extLst>
                </a:gridCol>
                <a:gridCol w="647700">
                  <a:extLst>
                    <a:ext uri="{9D8B030D-6E8A-4147-A177-3AD203B41FA5}">
                      <a16:colId xmlns:a16="http://schemas.microsoft.com/office/drawing/2014/main" xmlns="" val="20001"/>
                    </a:ext>
                  </a:extLst>
                </a:gridCol>
                <a:gridCol w="647700">
                  <a:extLst>
                    <a:ext uri="{9D8B030D-6E8A-4147-A177-3AD203B41FA5}">
                      <a16:colId xmlns:a16="http://schemas.microsoft.com/office/drawing/2014/main" xmlns="" val="20002"/>
                    </a:ext>
                  </a:extLst>
                </a:gridCol>
                <a:gridCol w="647700">
                  <a:extLst>
                    <a:ext uri="{9D8B030D-6E8A-4147-A177-3AD203B41FA5}">
                      <a16:colId xmlns:a16="http://schemas.microsoft.com/office/drawing/2014/main" xmlns="" val="20003"/>
                    </a:ext>
                  </a:extLst>
                </a:gridCol>
              </a:tblGrid>
              <a:tr h="361950">
                <a:tc>
                  <a:txBody>
                    <a:bodyPr/>
                    <a:lstStyle/>
                    <a:p>
                      <a:pPr algn="ctr" rtl="1"/>
                      <a:r>
                        <a:rPr lang="en-US" dirty="0"/>
                        <a:t>CPU</a:t>
                      </a:r>
                      <a:endParaRPr lang="he-IL" dirty="0"/>
                    </a:p>
                  </a:txBody>
                  <a:tcPr/>
                </a:tc>
                <a:tc>
                  <a:txBody>
                    <a:bodyPr/>
                    <a:lstStyle/>
                    <a:p>
                      <a:pPr algn="ctr" rtl="1"/>
                      <a:r>
                        <a:rPr lang="en-US" dirty="0"/>
                        <a:t>I/O</a:t>
                      </a:r>
                      <a:endParaRPr lang="he-IL" dirty="0"/>
                    </a:p>
                  </a:txBody>
                  <a:tcPr/>
                </a:tc>
                <a:tc>
                  <a:txBody>
                    <a:bodyPr/>
                    <a:lstStyle/>
                    <a:p>
                      <a:pPr algn="ctr" rtl="1"/>
                      <a:r>
                        <a:rPr lang="en-US"/>
                        <a:t>CPU</a:t>
                      </a:r>
                      <a:endParaRPr lang="he-IL" dirty="0"/>
                    </a:p>
                  </a:txBody>
                  <a:tcPr/>
                </a:tc>
                <a:tc>
                  <a:txBody>
                    <a:bodyPr/>
                    <a:lstStyle/>
                    <a:p>
                      <a:pPr algn="ctr" rtl="1"/>
                      <a:endParaRPr lang="he-IL" dirty="0"/>
                    </a:p>
                  </a:txBody>
                  <a:tcPr/>
                </a:tc>
                <a:extLst>
                  <a:ext uri="{0D108BD9-81ED-4DB2-BD59-A6C34878D82A}">
                    <a16:rowId xmlns:a16="http://schemas.microsoft.com/office/drawing/2014/main" xmlns="" val="10000"/>
                  </a:ext>
                </a:extLst>
              </a:tr>
              <a:tr h="361950">
                <a:tc>
                  <a:txBody>
                    <a:bodyPr/>
                    <a:lstStyle/>
                    <a:p>
                      <a:pPr algn="ctr" rtl="1"/>
                      <a:r>
                        <a:rPr lang="en-US" dirty="0"/>
                        <a:t>2</a:t>
                      </a:r>
                      <a:endParaRPr lang="he-IL" dirty="0"/>
                    </a:p>
                  </a:txBody>
                  <a:tcPr/>
                </a:tc>
                <a:tc>
                  <a:txBody>
                    <a:bodyPr/>
                    <a:lstStyle/>
                    <a:p>
                      <a:pPr algn="ctr" rtl="1"/>
                      <a:r>
                        <a:rPr lang="en-US" dirty="0"/>
                        <a:t>4</a:t>
                      </a:r>
                      <a:endParaRPr lang="he-IL" dirty="0"/>
                    </a:p>
                  </a:txBody>
                  <a:tcPr/>
                </a:tc>
                <a:tc>
                  <a:txBody>
                    <a:bodyPr/>
                    <a:lstStyle/>
                    <a:p>
                      <a:pPr algn="ctr" rtl="1"/>
                      <a:r>
                        <a:rPr lang="en-US" dirty="0"/>
                        <a:t>1</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P</a:t>
                      </a:r>
                      <a:r>
                        <a:rPr lang="en-US" baseline="-25000" dirty="0"/>
                        <a:t>1</a:t>
                      </a:r>
                    </a:p>
                  </a:txBody>
                  <a:tcPr/>
                </a:tc>
                <a:extLst>
                  <a:ext uri="{0D108BD9-81ED-4DB2-BD59-A6C34878D82A}">
                    <a16:rowId xmlns:a16="http://schemas.microsoft.com/office/drawing/2014/main" xmlns="" val="10001"/>
                  </a:ext>
                </a:extLst>
              </a:tr>
              <a:tr h="361950">
                <a:tc>
                  <a:txBody>
                    <a:bodyPr/>
                    <a:lstStyle/>
                    <a:p>
                      <a:pPr algn="ctr" rtl="1"/>
                      <a:r>
                        <a:rPr lang="en-US" dirty="0"/>
                        <a:t>2</a:t>
                      </a:r>
                      <a:endParaRPr lang="he-IL" dirty="0"/>
                    </a:p>
                  </a:txBody>
                  <a:tcPr/>
                </a:tc>
                <a:tc>
                  <a:txBody>
                    <a:bodyPr/>
                    <a:lstStyle/>
                    <a:p>
                      <a:pPr algn="ctr" rtl="1"/>
                      <a:r>
                        <a:rPr lang="en-US" dirty="0"/>
                        <a:t>2</a:t>
                      </a:r>
                      <a:endParaRPr lang="he-IL" dirty="0"/>
                    </a:p>
                  </a:txBody>
                  <a:tcPr/>
                </a:tc>
                <a:tc>
                  <a:txBody>
                    <a:bodyPr/>
                    <a:lstStyle/>
                    <a:p>
                      <a:pPr algn="ctr" rtl="1"/>
                      <a:r>
                        <a:rPr lang="en-US" dirty="0"/>
                        <a:t>1</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P</a:t>
                      </a:r>
                      <a:r>
                        <a:rPr lang="en-US" baseline="-25000" dirty="0"/>
                        <a:t>2</a:t>
                      </a:r>
                    </a:p>
                  </a:txBody>
                  <a:tcPr/>
                </a:tc>
                <a:extLst>
                  <a:ext uri="{0D108BD9-81ED-4DB2-BD59-A6C34878D82A}">
                    <a16:rowId xmlns:a16="http://schemas.microsoft.com/office/drawing/2014/main" xmlns="" val="10002"/>
                  </a:ext>
                </a:extLst>
              </a:tr>
              <a:tr h="361950">
                <a:tc>
                  <a:txBody>
                    <a:bodyPr/>
                    <a:lstStyle/>
                    <a:p>
                      <a:pPr algn="ctr" rtl="1"/>
                      <a:r>
                        <a:rPr lang="en-US" dirty="0"/>
                        <a:t>2</a:t>
                      </a:r>
                      <a:endParaRPr lang="he-IL" dirty="0"/>
                    </a:p>
                  </a:txBody>
                  <a:tcPr/>
                </a:tc>
                <a:tc>
                  <a:txBody>
                    <a:bodyPr/>
                    <a:lstStyle/>
                    <a:p>
                      <a:pPr algn="ctr" rtl="1"/>
                      <a:r>
                        <a:rPr lang="en-US" dirty="0"/>
                        <a:t>1</a:t>
                      </a:r>
                      <a:endParaRPr lang="he-IL" dirty="0"/>
                    </a:p>
                  </a:txBody>
                  <a:tcPr/>
                </a:tc>
                <a:tc>
                  <a:txBody>
                    <a:bodyPr/>
                    <a:lstStyle/>
                    <a:p>
                      <a:pPr algn="ctr" rtl="1"/>
                      <a:r>
                        <a:rPr lang="en-US" dirty="0"/>
                        <a:t>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P</a:t>
                      </a:r>
                      <a:r>
                        <a:rPr lang="en-US" baseline="-25000" dirty="0"/>
                        <a:t>3</a:t>
                      </a:r>
                    </a:p>
                  </a:txBody>
                  <a:tcPr/>
                </a:tc>
                <a:extLst>
                  <a:ext uri="{0D108BD9-81ED-4DB2-BD59-A6C34878D82A}">
                    <a16:rowId xmlns:a16="http://schemas.microsoft.com/office/drawing/2014/main" xmlns="" val="10003"/>
                  </a:ext>
                </a:extLst>
              </a:tr>
            </a:tbl>
          </a:graphicData>
        </a:graphic>
      </p:graphicFrame>
      <p:sp>
        <p:nvSpPr>
          <p:cNvPr id="8" name="חץ למעלה 7"/>
          <p:cNvSpPr/>
          <p:nvPr/>
        </p:nvSpPr>
        <p:spPr>
          <a:xfrm>
            <a:off x="2043684" y="3581400"/>
            <a:ext cx="242316" cy="3048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6705600" y="5181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0" name="מלבן 9"/>
          <p:cNvSpPr/>
          <p:nvPr/>
        </p:nvSpPr>
        <p:spPr>
          <a:xfrm>
            <a:off x="6705600" y="5562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1" name="מלבן 10"/>
          <p:cNvSpPr/>
          <p:nvPr/>
        </p:nvSpPr>
        <p:spPr>
          <a:xfrm>
            <a:off x="6705600" y="5943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2" name="מלבן 11"/>
          <p:cNvSpPr/>
          <p:nvPr/>
        </p:nvSpPr>
        <p:spPr>
          <a:xfrm>
            <a:off x="7315200" y="5555673"/>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3" name="מלבן 12"/>
          <p:cNvSpPr/>
          <p:nvPr/>
        </p:nvSpPr>
        <p:spPr>
          <a:xfrm>
            <a:off x="7315200" y="5167746"/>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4" name="מלבן 13"/>
          <p:cNvSpPr/>
          <p:nvPr/>
        </p:nvSpPr>
        <p:spPr>
          <a:xfrm>
            <a:off x="7315200" y="5943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5" name="מלבן 14"/>
          <p:cNvSpPr/>
          <p:nvPr/>
        </p:nvSpPr>
        <p:spPr>
          <a:xfrm>
            <a:off x="8001000" y="5185064"/>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6" name="מלבן 15"/>
          <p:cNvSpPr/>
          <p:nvPr/>
        </p:nvSpPr>
        <p:spPr>
          <a:xfrm>
            <a:off x="8001000" y="5562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6841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3.33333E-6 L 0.05348 -3.33333E-6 " pathEditMode="relative" rAng="0" ptsTypes="AA">
                                      <p:cBhvr>
                                        <p:cTn id="6" dur="2000" fill="hold"/>
                                        <p:tgtEl>
                                          <p:spTgt spid="8"/>
                                        </p:tgtEl>
                                        <p:attrNameLst>
                                          <p:attrName>ppt_x</p:attrName>
                                          <p:attrName>ppt_y</p:attrName>
                                        </p:attrNameLst>
                                      </p:cBhvr>
                                      <p:rCtr x="2674" y="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grpId="1" nodeType="clickEffect">
                                  <p:stCondLst>
                                    <p:cond delay="0"/>
                                  </p:stCondLst>
                                  <p:childTnLst>
                                    <p:animMotion origin="layout" path="M 0.05348 -3.33333E-6 L 0.11181 -3.33333E-6 " pathEditMode="relative" rAng="0" ptsTypes="AA">
                                      <p:cBhvr>
                                        <p:cTn id="13" dur="2000" fill="hold"/>
                                        <p:tgtEl>
                                          <p:spTgt spid="8"/>
                                        </p:tgtEl>
                                        <p:attrNameLst>
                                          <p:attrName>ppt_x</p:attrName>
                                          <p:attrName>ppt_y</p:attrName>
                                        </p:attrNameLst>
                                      </p:cBhvr>
                                      <p:rCtr x="2917" y="0"/>
                                    </p:animMotion>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2" nodeType="clickEffect">
                                  <p:stCondLst>
                                    <p:cond delay="0"/>
                                  </p:stCondLst>
                                  <p:childTnLst>
                                    <p:animMotion origin="layout" path="M 0.11181 -3.33333E-6 L 0.16528 -3.33333E-6 " pathEditMode="relative" rAng="0" ptsTypes="AA">
                                      <p:cBhvr>
                                        <p:cTn id="20" dur="2000" fill="hold"/>
                                        <p:tgtEl>
                                          <p:spTgt spid="8"/>
                                        </p:tgtEl>
                                        <p:attrNameLst>
                                          <p:attrName>ppt_x</p:attrName>
                                          <p:attrName>ppt_y</p:attrName>
                                        </p:attrNameLst>
                                      </p:cBhvr>
                                      <p:rCtr x="2674" y="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3" nodeType="clickEffect">
                                  <p:stCondLst>
                                    <p:cond delay="0"/>
                                  </p:stCondLst>
                                  <p:childTnLst>
                                    <p:animMotion origin="layout" path="M 0.16667 -3.33333E-6 L 0.22014 -3.33333E-6 " pathEditMode="relative" rAng="0" ptsTypes="AA">
                                      <p:cBhvr>
                                        <p:cTn id="24" dur="2000" fill="hold"/>
                                        <p:tgtEl>
                                          <p:spTgt spid="8"/>
                                        </p:tgtEl>
                                        <p:attrNameLst>
                                          <p:attrName>ppt_x</p:attrName>
                                          <p:attrName>ppt_y</p:attrName>
                                        </p:attrNameLst>
                                      </p:cBhvr>
                                      <p:rCtr x="2674" y="0"/>
                                    </p:animMotion>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4" nodeType="clickEffect">
                                  <p:stCondLst>
                                    <p:cond delay="0"/>
                                  </p:stCondLst>
                                  <p:childTnLst>
                                    <p:animMotion origin="layout" path="M 0.22014 -3.33333E-6 L 0.27848 -3.33333E-6 " pathEditMode="relative" rAng="0" ptsTypes="AA">
                                      <p:cBhvr>
                                        <p:cTn id="34" dur="2000" fill="hold"/>
                                        <p:tgtEl>
                                          <p:spTgt spid="8"/>
                                        </p:tgtEl>
                                        <p:attrNameLst>
                                          <p:attrName>ppt_x</p:attrName>
                                          <p:attrName>ppt_y</p:attrName>
                                        </p:attrNameLst>
                                      </p:cBhvr>
                                      <p:rCtr x="2917" y="0"/>
                                    </p:animMotion>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5" nodeType="clickEffect">
                                  <p:stCondLst>
                                    <p:cond delay="0"/>
                                  </p:stCondLst>
                                  <p:childTnLst>
                                    <p:animMotion origin="layout" path="M 0.27848 -3.33333E-6 L 0.32848 -3.33333E-6 " pathEditMode="relative" rAng="0" ptsTypes="AA">
                                      <p:cBhvr>
                                        <p:cTn id="44" dur="2000" fill="hold"/>
                                        <p:tgtEl>
                                          <p:spTgt spid="8"/>
                                        </p:tgtEl>
                                        <p:attrNameLst>
                                          <p:attrName>ppt_x</p:attrName>
                                          <p:attrName>ppt_y</p:attrName>
                                        </p:attrNameLst>
                                      </p:cBhvr>
                                      <p:rCtr x="2500" y="0"/>
                                    </p:animMotion>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6" nodeType="clickEffect">
                                  <p:stCondLst>
                                    <p:cond delay="0"/>
                                  </p:stCondLst>
                                  <p:childTnLst>
                                    <p:animMotion origin="layout" path="M 0.32848 1.90751E-6 L 0.38681 1.90751E-6 " pathEditMode="relative" rAng="0" ptsTypes="AA">
                                      <p:cBhvr>
                                        <p:cTn id="48" dur="2000" fill="hold"/>
                                        <p:tgtEl>
                                          <p:spTgt spid="8"/>
                                        </p:tgtEl>
                                        <p:attrNameLst>
                                          <p:attrName>ppt_x</p:attrName>
                                          <p:attrName>ppt_y</p:attrName>
                                        </p:attrNameLst>
                                      </p:cBhvr>
                                      <p:rCtr x="2917" y="0"/>
                                    </p:animMotion>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63" presetClass="path" presetSubtype="0" accel="50000" decel="50000" fill="hold" grpId="7" nodeType="clickEffect">
                                  <p:stCondLst>
                                    <p:cond delay="0"/>
                                  </p:stCondLst>
                                  <p:childTnLst>
                                    <p:animMotion origin="layout" path="M 0.38681 1.90751E-6 L 0.43681 1.90751E-6 " pathEditMode="relative" rAng="0" ptsTypes="AA">
                                      <p:cBhvr>
                                        <p:cTn id="55" dur="2000" fill="hold"/>
                                        <p:tgtEl>
                                          <p:spTgt spid="8"/>
                                        </p:tgtEl>
                                        <p:attrNameLst>
                                          <p:attrName>ppt_x</p:attrName>
                                          <p:attrName>ppt_y</p:attrName>
                                        </p:attrNameLst>
                                      </p:cBhvr>
                                      <p:rCtr x="2500" y="0"/>
                                    </p:animMotion>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P spid="8" grpId="6" animBg="1"/>
      <p:bldP spid="8" grpId="7" animBg="1"/>
      <p:bldP spid="5" grpId="0" animBg="1"/>
      <p:bldP spid="10" grpId="0" animBg="1"/>
      <p:bldP spid="11" grpId="0" animBg="1"/>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6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lnSpcReduction="10000"/>
          </a:bodyPr>
          <a:lstStyle/>
          <a:p>
            <a:r>
              <a:rPr lang="en-US" dirty="0">
                <a:solidFill>
                  <a:srgbClr val="C00000"/>
                </a:solidFill>
              </a:rPr>
              <a:t>Identical arrival time, I/O is done on the same device with </a:t>
            </a:r>
            <a:r>
              <a:rPr lang="en-US" dirty="0" smtClean="0">
                <a:solidFill>
                  <a:srgbClr val="C00000"/>
                </a:solidFill>
              </a:rPr>
              <a:t>FCFS </a:t>
            </a:r>
            <a:r>
              <a:rPr lang="en-US" dirty="0">
                <a:solidFill>
                  <a:srgbClr val="C00000"/>
                </a:solidFill>
              </a:rPr>
              <a:t>scheduling</a:t>
            </a:r>
          </a:p>
          <a:p>
            <a:pPr lvl="1"/>
            <a:r>
              <a:rPr lang="en-US" dirty="0"/>
              <a:t>P</a:t>
            </a:r>
            <a:r>
              <a:rPr lang="en-US" baseline="-25000" dirty="0"/>
              <a:t>1</a:t>
            </a:r>
            <a:r>
              <a:rPr lang="en-US" dirty="0"/>
              <a:t> – 1</a:t>
            </a:r>
            <a:r>
              <a:rPr lang="en-US" i="1" dirty="0"/>
              <a:t>T</a:t>
            </a:r>
            <a:r>
              <a:rPr lang="en-US" dirty="0"/>
              <a:t> CPU, 4 </a:t>
            </a:r>
            <a:r>
              <a:rPr lang="en-US" i="1" dirty="0"/>
              <a:t>T </a:t>
            </a:r>
            <a:r>
              <a:rPr lang="en-US" dirty="0"/>
              <a:t>I/O, 2 </a:t>
            </a:r>
            <a:r>
              <a:rPr lang="en-US" i="1" dirty="0"/>
              <a:t>T</a:t>
            </a:r>
            <a:r>
              <a:rPr lang="en-US" dirty="0"/>
              <a:t> CPU</a:t>
            </a:r>
          </a:p>
          <a:p>
            <a:pPr lvl="1"/>
            <a:r>
              <a:rPr lang="en-US" dirty="0"/>
              <a:t>P</a:t>
            </a:r>
            <a:r>
              <a:rPr lang="en-US" baseline="-25000" dirty="0"/>
              <a:t>2</a:t>
            </a:r>
            <a:r>
              <a:rPr lang="en-US" dirty="0"/>
              <a:t> – 1 CPU, 2 I/O, 2 CPU</a:t>
            </a:r>
          </a:p>
          <a:p>
            <a:pPr lvl="1"/>
            <a:r>
              <a:rPr lang="en-US" dirty="0"/>
              <a:t>P</a:t>
            </a:r>
            <a:r>
              <a:rPr lang="en-US" baseline="-25000" dirty="0"/>
              <a:t>3</a:t>
            </a:r>
            <a:r>
              <a:rPr lang="en-US" dirty="0"/>
              <a:t> – 2 CPU, 1 I/O, 2 CPU</a:t>
            </a:r>
          </a:p>
          <a:p>
            <a:pPr lvl="1"/>
            <a:endParaRPr lang="en-US" dirty="0">
              <a:solidFill>
                <a:srgbClr val="C00000"/>
              </a:solidFill>
            </a:endParaRPr>
          </a:p>
          <a:p>
            <a:endParaRPr lang="en-US" dirty="0"/>
          </a:p>
          <a:p>
            <a:endParaRPr lang="en-US" dirty="0"/>
          </a:p>
          <a:p>
            <a:endParaRPr lang="en-US" dirty="0"/>
          </a:p>
          <a:p>
            <a:endParaRPr lang="en-US" dirty="0"/>
          </a:p>
          <a:p>
            <a:r>
              <a:rPr lang="en-US" dirty="0"/>
              <a:t>Avg. TA:</a:t>
            </a:r>
          </a:p>
        </p:txBody>
      </p:sp>
      <p:graphicFrame>
        <p:nvGraphicFramePr>
          <p:cNvPr id="7" name="Table 3"/>
          <p:cNvGraphicFramePr>
            <a:graphicFrameLocks noGrp="1"/>
          </p:cNvGraphicFramePr>
          <p:nvPr>
            <p:extLst>
              <p:ext uri="{D42A27DB-BD31-4B8C-83A1-F6EECF244321}">
                <p14:modId xmlns:p14="http://schemas.microsoft.com/office/powerpoint/2010/main" val="3430791777"/>
              </p:ext>
            </p:extLst>
          </p:nvPr>
        </p:nvGraphicFramePr>
        <p:xfrm>
          <a:off x="1219200" y="3622040"/>
          <a:ext cx="6466109" cy="1483360"/>
        </p:xfrm>
        <a:graphic>
          <a:graphicData uri="http://schemas.openxmlformats.org/drawingml/2006/table">
            <a:tbl>
              <a:tblPr firstRow="1" bandRow="1">
                <a:tableStyleId>{F2DE63D5-997A-4646-A377-4702673A728D}</a:tableStyleId>
              </a:tblPr>
              <a:tblGrid>
                <a:gridCol w="497393">
                  <a:extLst>
                    <a:ext uri="{9D8B030D-6E8A-4147-A177-3AD203B41FA5}">
                      <a16:colId xmlns:a16="http://schemas.microsoft.com/office/drawing/2014/main" xmlns="" val="20000"/>
                    </a:ext>
                  </a:extLst>
                </a:gridCol>
                <a:gridCol w="497393">
                  <a:extLst>
                    <a:ext uri="{9D8B030D-6E8A-4147-A177-3AD203B41FA5}">
                      <a16:colId xmlns:a16="http://schemas.microsoft.com/office/drawing/2014/main" xmlns="" val="20001"/>
                    </a:ext>
                  </a:extLst>
                </a:gridCol>
                <a:gridCol w="497393">
                  <a:extLst>
                    <a:ext uri="{9D8B030D-6E8A-4147-A177-3AD203B41FA5}">
                      <a16:colId xmlns:a16="http://schemas.microsoft.com/office/drawing/2014/main" xmlns="" val="20002"/>
                    </a:ext>
                  </a:extLst>
                </a:gridCol>
                <a:gridCol w="497393">
                  <a:extLst>
                    <a:ext uri="{9D8B030D-6E8A-4147-A177-3AD203B41FA5}">
                      <a16:colId xmlns:a16="http://schemas.microsoft.com/office/drawing/2014/main" xmlns="" val="20003"/>
                    </a:ext>
                  </a:extLst>
                </a:gridCol>
                <a:gridCol w="497393">
                  <a:extLst>
                    <a:ext uri="{9D8B030D-6E8A-4147-A177-3AD203B41FA5}">
                      <a16:colId xmlns:a16="http://schemas.microsoft.com/office/drawing/2014/main" xmlns="" val="20004"/>
                    </a:ext>
                  </a:extLst>
                </a:gridCol>
                <a:gridCol w="497393">
                  <a:extLst>
                    <a:ext uri="{9D8B030D-6E8A-4147-A177-3AD203B41FA5}">
                      <a16:colId xmlns:a16="http://schemas.microsoft.com/office/drawing/2014/main" xmlns="" val="20005"/>
                    </a:ext>
                  </a:extLst>
                </a:gridCol>
                <a:gridCol w="497393">
                  <a:extLst>
                    <a:ext uri="{9D8B030D-6E8A-4147-A177-3AD203B41FA5}">
                      <a16:colId xmlns:a16="http://schemas.microsoft.com/office/drawing/2014/main" xmlns="" val="20006"/>
                    </a:ext>
                  </a:extLst>
                </a:gridCol>
                <a:gridCol w="497393">
                  <a:extLst>
                    <a:ext uri="{9D8B030D-6E8A-4147-A177-3AD203B41FA5}">
                      <a16:colId xmlns:a16="http://schemas.microsoft.com/office/drawing/2014/main" xmlns="" val="20007"/>
                    </a:ext>
                  </a:extLst>
                </a:gridCol>
                <a:gridCol w="497393">
                  <a:extLst>
                    <a:ext uri="{9D8B030D-6E8A-4147-A177-3AD203B41FA5}">
                      <a16:colId xmlns:a16="http://schemas.microsoft.com/office/drawing/2014/main" xmlns="" val="20008"/>
                    </a:ext>
                  </a:extLst>
                </a:gridCol>
                <a:gridCol w="497393">
                  <a:extLst>
                    <a:ext uri="{9D8B030D-6E8A-4147-A177-3AD203B41FA5}">
                      <a16:colId xmlns:a16="http://schemas.microsoft.com/office/drawing/2014/main" xmlns="" val="20009"/>
                    </a:ext>
                  </a:extLst>
                </a:gridCol>
                <a:gridCol w="497393">
                  <a:extLst>
                    <a:ext uri="{9D8B030D-6E8A-4147-A177-3AD203B41FA5}">
                      <a16:colId xmlns:a16="http://schemas.microsoft.com/office/drawing/2014/main" xmlns="" val="20010"/>
                    </a:ext>
                  </a:extLst>
                </a:gridCol>
                <a:gridCol w="497393">
                  <a:extLst>
                    <a:ext uri="{9D8B030D-6E8A-4147-A177-3AD203B41FA5}">
                      <a16:colId xmlns:a16="http://schemas.microsoft.com/office/drawing/2014/main" xmlns="" val="20011"/>
                    </a:ext>
                  </a:extLst>
                </a:gridCol>
                <a:gridCol w="497393">
                  <a:extLst>
                    <a:ext uri="{9D8B030D-6E8A-4147-A177-3AD203B41FA5}">
                      <a16:colId xmlns:a16="http://schemas.microsoft.com/office/drawing/2014/main" xmlns="" val="20012"/>
                    </a:ext>
                  </a:extLst>
                </a:gridCol>
              </a:tblGrid>
              <a:tr h="370840">
                <a:tc>
                  <a:txBody>
                    <a:bodyPr/>
                    <a:lstStyle/>
                    <a:p>
                      <a:pPr algn="ctr"/>
                      <a:r>
                        <a:rPr lang="en-US" sz="1200" dirty="0"/>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dirty="0"/>
                        <a:t>P</a:t>
                      </a:r>
                      <a:r>
                        <a:rPr lang="en-US"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dirty="0"/>
                        <a:t>P</a:t>
                      </a:r>
                      <a:r>
                        <a:rPr lang="en-US"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dirty="0"/>
                        <a:t>P</a:t>
                      </a:r>
                      <a:r>
                        <a:rPr lang="en-US"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57573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6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Identical arrival time, I/O is done on the same device with FCFS scheduling.</a:t>
            </a:r>
          </a:p>
          <a:p>
            <a:endParaRPr lang="en-US" dirty="0"/>
          </a:p>
          <a:p>
            <a:endParaRPr lang="en-US" dirty="0"/>
          </a:p>
          <a:p>
            <a:endParaRPr lang="en-US" dirty="0"/>
          </a:p>
          <a:p>
            <a:endParaRPr lang="en-US" dirty="0"/>
          </a:p>
          <a:p>
            <a:r>
              <a:rPr lang="en-US" dirty="0"/>
              <a:t>Avg. TA: (7+9+11)/3=9</a:t>
            </a:r>
          </a:p>
        </p:txBody>
      </p:sp>
      <p:graphicFrame>
        <p:nvGraphicFramePr>
          <p:cNvPr id="6" name="Table 1"/>
          <p:cNvGraphicFramePr>
            <a:graphicFrameLocks noGrp="1"/>
          </p:cNvGraphicFramePr>
          <p:nvPr>
            <p:extLst/>
          </p:nvPr>
        </p:nvGraphicFramePr>
        <p:xfrm>
          <a:off x="6019800" y="4800600"/>
          <a:ext cx="2590800" cy="1463040"/>
        </p:xfrm>
        <a:graphic>
          <a:graphicData uri="http://schemas.openxmlformats.org/drawingml/2006/table">
            <a:tbl>
              <a:tblPr rtl="1" firstRow="1" bandRow="1">
                <a:tableStyleId>{5940675A-B579-460E-94D1-54222C63F5DA}</a:tableStyleId>
              </a:tblPr>
              <a:tblGrid>
                <a:gridCol w="647700">
                  <a:extLst>
                    <a:ext uri="{9D8B030D-6E8A-4147-A177-3AD203B41FA5}">
                      <a16:colId xmlns:a16="http://schemas.microsoft.com/office/drawing/2014/main" xmlns="" val="20000"/>
                    </a:ext>
                  </a:extLst>
                </a:gridCol>
                <a:gridCol w="647700">
                  <a:extLst>
                    <a:ext uri="{9D8B030D-6E8A-4147-A177-3AD203B41FA5}">
                      <a16:colId xmlns:a16="http://schemas.microsoft.com/office/drawing/2014/main" xmlns="" val="20001"/>
                    </a:ext>
                  </a:extLst>
                </a:gridCol>
                <a:gridCol w="647700">
                  <a:extLst>
                    <a:ext uri="{9D8B030D-6E8A-4147-A177-3AD203B41FA5}">
                      <a16:colId xmlns:a16="http://schemas.microsoft.com/office/drawing/2014/main" xmlns="" val="20002"/>
                    </a:ext>
                  </a:extLst>
                </a:gridCol>
                <a:gridCol w="647700">
                  <a:extLst>
                    <a:ext uri="{9D8B030D-6E8A-4147-A177-3AD203B41FA5}">
                      <a16:colId xmlns:a16="http://schemas.microsoft.com/office/drawing/2014/main" xmlns="" val="20003"/>
                    </a:ext>
                  </a:extLst>
                </a:gridCol>
              </a:tblGrid>
              <a:tr h="361950">
                <a:tc>
                  <a:txBody>
                    <a:bodyPr/>
                    <a:lstStyle/>
                    <a:p>
                      <a:pPr algn="ctr" rtl="1"/>
                      <a:r>
                        <a:rPr lang="en-US" dirty="0"/>
                        <a:t>CPU</a:t>
                      </a:r>
                      <a:endParaRPr lang="he-IL" dirty="0"/>
                    </a:p>
                  </a:txBody>
                  <a:tcPr/>
                </a:tc>
                <a:tc>
                  <a:txBody>
                    <a:bodyPr/>
                    <a:lstStyle/>
                    <a:p>
                      <a:pPr algn="ctr" rtl="1"/>
                      <a:r>
                        <a:rPr lang="en-US" dirty="0"/>
                        <a:t>I/O</a:t>
                      </a:r>
                      <a:endParaRPr lang="he-IL" dirty="0"/>
                    </a:p>
                  </a:txBody>
                  <a:tcPr/>
                </a:tc>
                <a:tc>
                  <a:txBody>
                    <a:bodyPr/>
                    <a:lstStyle/>
                    <a:p>
                      <a:pPr algn="ctr" rtl="1"/>
                      <a:r>
                        <a:rPr lang="en-US" dirty="0"/>
                        <a:t>CPU</a:t>
                      </a:r>
                      <a:endParaRPr lang="he-IL" dirty="0"/>
                    </a:p>
                  </a:txBody>
                  <a:tcPr/>
                </a:tc>
                <a:tc>
                  <a:txBody>
                    <a:bodyPr/>
                    <a:lstStyle/>
                    <a:p>
                      <a:pPr algn="ctr" rtl="1"/>
                      <a:endParaRPr lang="he-IL" dirty="0"/>
                    </a:p>
                  </a:txBody>
                  <a:tcPr/>
                </a:tc>
                <a:extLst>
                  <a:ext uri="{0D108BD9-81ED-4DB2-BD59-A6C34878D82A}">
                    <a16:rowId xmlns:a16="http://schemas.microsoft.com/office/drawing/2014/main" xmlns="" val="10000"/>
                  </a:ext>
                </a:extLst>
              </a:tr>
              <a:tr h="361950">
                <a:tc>
                  <a:txBody>
                    <a:bodyPr/>
                    <a:lstStyle/>
                    <a:p>
                      <a:pPr algn="ctr" rtl="1"/>
                      <a:r>
                        <a:rPr lang="en-US" dirty="0"/>
                        <a:t>2</a:t>
                      </a:r>
                      <a:endParaRPr lang="he-IL" dirty="0"/>
                    </a:p>
                  </a:txBody>
                  <a:tcPr/>
                </a:tc>
                <a:tc>
                  <a:txBody>
                    <a:bodyPr/>
                    <a:lstStyle/>
                    <a:p>
                      <a:pPr algn="ctr" rtl="1"/>
                      <a:r>
                        <a:rPr lang="en-US" dirty="0"/>
                        <a:t>4</a:t>
                      </a:r>
                      <a:endParaRPr lang="he-IL" dirty="0"/>
                    </a:p>
                  </a:txBody>
                  <a:tcPr/>
                </a:tc>
                <a:tc>
                  <a:txBody>
                    <a:bodyPr/>
                    <a:lstStyle/>
                    <a:p>
                      <a:pPr algn="ctr" rtl="1"/>
                      <a:r>
                        <a:rPr lang="en-US" dirty="0"/>
                        <a:t>1</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P</a:t>
                      </a:r>
                      <a:r>
                        <a:rPr lang="en-US" baseline="-25000" dirty="0"/>
                        <a:t>1</a:t>
                      </a:r>
                    </a:p>
                  </a:txBody>
                  <a:tcPr/>
                </a:tc>
                <a:extLst>
                  <a:ext uri="{0D108BD9-81ED-4DB2-BD59-A6C34878D82A}">
                    <a16:rowId xmlns:a16="http://schemas.microsoft.com/office/drawing/2014/main" xmlns="" val="10001"/>
                  </a:ext>
                </a:extLst>
              </a:tr>
              <a:tr h="361950">
                <a:tc>
                  <a:txBody>
                    <a:bodyPr/>
                    <a:lstStyle/>
                    <a:p>
                      <a:pPr algn="ctr" rtl="1"/>
                      <a:r>
                        <a:rPr lang="en-US" dirty="0"/>
                        <a:t>2</a:t>
                      </a:r>
                      <a:endParaRPr lang="he-IL" dirty="0"/>
                    </a:p>
                  </a:txBody>
                  <a:tcPr/>
                </a:tc>
                <a:tc>
                  <a:txBody>
                    <a:bodyPr/>
                    <a:lstStyle/>
                    <a:p>
                      <a:pPr algn="ctr" rtl="1"/>
                      <a:r>
                        <a:rPr lang="en-US" dirty="0"/>
                        <a:t>2</a:t>
                      </a:r>
                      <a:endParaRPr lang="he-IL" dirty="0"/>
                    </a:p>
                  </a:txBody>
                  <a:tcPr/>
                </a:tc>
                <a:tc>
                  <a:txBody>
                    <a:bodyPr/>
                    <a:lstStyle/>
                    <a:p>
                      <a:pPr algn="ctr" rtl="1"/>
                      <a:r>
                        <a:rPr lang="en-US" dirty="0"/>
                        <a:t>1</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P</a:t>
                      </a:r>
                      <a:r>
                        <a:rPr lang="en-US" baseline="-25000" dirty="0"/>
                        <a:t>2</a:t>
                      </a:r>
                    </a:p>
                  </a:txBody>
                  <a:tcPr/>
                </a:tc>
                <a:extLst>
                  <a:ext uri="{0D108BD9-81ED-4DB2-BD59-A6C34878D82A}">
                    <a16:rowId xmlns:a16="http://schemas.microsoft.com/office/drawing/2014/main" xmlns="" val="10002"/>
                  </a:ext>
                </a:extLst>
              </a:tr>
              <a:tr h="361950">
                <a:tc>
                  <a:txBody>
                    <a:bodyPr/>
                    <a:lstStyle/>
                    <a:p>
                      <a:pPr algn="ctr" rtl="1"/>
                      <a:r>
                        <a:rPr lang="en-US" dirty="0"/>
                        <a:t>2</a:t>
                      </a:r>
                      <a:endParaRPr lang="he-IL" dirty="0"/>
                    </a:p>
                  </a:txBody>
                  <a:tcPr/>
                </a:tc>
                <a:tc>
                  <a:txBody>
                    <a:bodyPr/>
                    <a:lstStyle/>
                    <a:p>
                      <a:pPr algn="ctr" rtl="1"/>
                      <a:r>
                        <a:rPr lang="en-US" dirty="0"/>
                        <a:t>1</a:t>
                      </a:r>
                      <a:endParaRPr lang="he-IL" dirty="0"/>
                    </a:p>
                  </a:txBody>
                  <a:tcPr/>
                </a:tc>
                <a:tc>
                  <a:txBody>
                    <a:bodyPr/>
                    <a:lstStyle/>
                    <a:p>
                      <a:pPr algn="ctr" rtl="1"/>
                      <a:r>
                        <a:rPr lang="en-US" dirty="0"/>
                        <a:t>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P</a:t>
                      </a:r>
                      <a:r>
                        <a:rPr lang="en-US" baseline="-25000" dirty="0"/>
                        <a:t>3</a:t>
                      </a:r>
                    </a:p>
                  </a:txBody>
                  <a:tcPr/>
                </a:tc>
                <a:extLst>
                  <a:ext uri="{0D108BD9-81ED-4DB2-BD59-A6C34878D82A}">
                    <a16:rowId xmlns:a16="http://schemas.microsoft.com/office/drawing/2014/main" xmlns="" val="10003"/>
                  </a:ext>
                </a:extLst>
              </a:tr>
            </a:tbl>
          </a:graphicData>
        </a:graphic>
      </p:graphicFrame>
      <p:graphicFrame>
        <p:nvGraphicFramePr>
          <p:cNvPr id="7" name="Table 3"/>
          <p:cNvGraphicFramePr>
            <a:graphicFrameLocks noGrp="1"/>
          </p:cNvGraphicFramePr>
          <p:nvPr>
            <p:extLst/>
          </p:nvPr>
        </p:nvGraphicFramePr>
        <p:xfrm>
          <a:off x="1219200" y="2402840"/>
          <a:ext cx="6466109" cy="1483360"/>
        </p:xfrm>
        <a:graphic>
          <a:graphicData uri="http://schemas.openxmlformats.org/drawingml/2006/table">
            <a:tbl>
              <a:tblPr firstRow="1" bandRow="1">
                <a:tableStyleId>{F2DE63D5-997A-4646-A377-4702673A728D}</a:tableStyleId>
              </a:tblPr>
              <a:tblGrid>
                <a:gridCol w="497393">
                  <a:extLst>
                    <a:ext uri="{9D8B030D-6E8A-4147-A177-3AD203B41FA5}">
                      <a16:colId xmlns:a16="http://schemas.microsoft.com/office/drawing/2014/main" xmlns="" val="20000"/>
                    </a:ext>
                  </a:extLst>
                </a:gridCol>
                <a:gridCol w="497393">
                  <a:extLst>
                    <a:ext uri="{9D8B030D-6E8A-4147-A177-3AD203B41FA5}">
                      <a16:colId xmlns:a16="http://schemas.microsoft.com/office/drawing/2014/main" xmlns="" val="20001"/>
                    </a:ext>
                  </a:extLst>
                </a:gridCol>
                <a:gridCol w="497393">
                  <a:extLst>
                    <a:ext uri="{9D8B030D-6E8A-4147-A177-3AD203B41FA5}">
                      <a16:colId xmlns:a16="http://schemas.microsoft.com/office/drawing/2014/main" xmlns="" val="20002"/>
                    </a:ext>
                  </a:extLst>
                </a:gridCol>
                <a:gridCol w="497393">
                  <a:extLst>
                    <a:ext uri="{9D8B030D-6E8A-4147-A177-3AD203B41FA5}">
                      <a16:colId xmlns:a16="http://schemas.microsoft.com/office/drawing/2014/main" xmlns="" val="20003"/>
                    </a:ext>
                  </a:extLst>
                </a:gridCol>
                <a:gridCol w="497393">
                  <a:extLst>
                    <a:ext uri="{9D8B030D-6E8A-4147-A177-3AD203B41FA5}">
                      <a16:colId xmlns:a16="http://schemas.microsoft.com/office/drawing/2014/main" xmlns="" val="20004"/>
                    </a:ext>
                  </a:extLst>
                </a:gridCol>
                <a:gridCol w="497393">
                  <a:extLst>
                    <a:ext uri="{9D8B030D-6E8A-4147-A177-3AD203B41FA5}">
                      <a16:colId xmlns:a16="http://schemas.microsoft.com/office/drawing/2014/main" xmlns="" val="20005"/>
                    </a:ext>
                  </a:extLst>
                </a:gridCol>
                <a:gridCol w="497393">
                  <a:extLst>
                    <a:ext uri="{9D8B030D-6E8A-4147-A177-3AD203B41FA5}">
                      <a16:colId xmlns:a16="http://schemas.microsoft.com/office/drawing/2014/main" xmlns="" val="20006"/>
                    </a:ext>
                  </a:extLst>
                </a:gridCol>
                <a:gridCol w="497393">
                  <a:extLst>
                    <a:ext uri="{9D8B030D-6E8A-4147-A177-3AD203B41FA5}">
                      <a16:colId xmlns:a16="http://schemas.microsoft.com/office/drawing/2014/main" xmlns="" val="20007"/>
                    </a:ext>
                  </a:extLst>
                </a:gridCol>
                <a:gridCol w="497393">
                  <a:extLst>
                    <a:ext uri="{9D8B030D-6E8A-4147-A177-3AD203B41FA5}">
                      <a16:colId xmlns:a16="http://schemas.microsoft.com/office/drawing/2014/main" xmlns="" val="20008"/>
                    </a:ext>
                  </a:extLst>
                </a:gridCol>
                <a:gridCol w="497393">
                  <a:extLst>
                    <a:ext uri="{9D8B030D-6E8A-4147-A177-3AD203B41FA5}">
                      <a16:colId xmlns:a16="http://schemas.microsoft.com/office/drawing/2014/main" xmlns="" val="20009"/>
                    </a:ext>
                  </a:extLst>
                </a:gridCol>
                <a:gridCol w="497393">
                  <a:extLst>
                    <a:ext uri="{9D8B030D-6E8A-4147-A177-3AD203B41FA5}">
                      <a16:colId xmlns:a16="http://schemas.microsoft.com/office/drawing/2014/main" xmlns="" val="20010"/>
                    </a:ext>
                  </a:extLst>
                </a:gridCol>
                <a:gridCol w="497393">
                  <a:extLst>
                    <a:ext uri="{9D8B030D-6E8A-4147-A177-3AD203B41FA5}">
                      <a16:colId xmlns:a16="http://schemas.microsoft.com/office/drawing/2014/main" xmlns="" val="20011"/>
                    </a:ext>
                  </a:extLst>
                </a:gridCol>
                <a:gridCol w="497393">
                  <a:extLst>
                    <a:ext uri="{9D8B030D-6E8A-4147-A177-3AD203B41FA5}">
                      <a16:colId xmlns:a16="http://schemas.microsoft.com/office/drawing/2014/main" xmlns="" val="20012"/>
                    </a:ext>
                  </a:extLst>
                </a:gridCol>
              </a:tblGrid>
              <a:tr h="370840">
                <a:tc>
                  <a:txBody>
                    <a:bodyPr/>
                    <a:lstStyle/>
                    <a:p>
                      <a:pPr algn="ctr"/>
                      <a:r>
                        <a:rPr lang="en-US" sz="1200" dirty="0"/>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dirty="0"/>
                        <a:t>P</a:t>
                      </a:r>
                      <a:r>
                        <a:rPr lang="en-US"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dirty="0"/>
                        <a:t>P</a:t>
                      </a:r>
                      <a:r>
                        <a:rPr lang="en-US"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dirty="0"/>
                        <a:t>P</a:t>
                      </a:r>
                      <a:r>
                        <a:rPr lang="en-US"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8" name="חץ למעלה 7"/>
          <p:cNvSpPr/>
          <p:nvPr/>
        </p:nvSpPr>
        <p:spPr>
          <a:xfrm>
            <a:off x="1828800" y="3962400"/>
            <a:ext cx="242316" cy="3048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p:cNvSpPr/>
          <p:nvPr/>
        </p:nvSpPr>
        <p:spPr>
          <a:xfrm>
            <a:off x="6705600" y="5181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0" name="מלבן 9"/>
          <p:cNvSpPr/>
          <p:nvPr/>
        </p:nvSpPr>
        <p:spPr>
          <a:xfrm>
            <a:off x="6705600" y="5562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1" name="מלבן 10"/>
          <p:cNvSpPr/>
          <p:nvPr/>
        </p:nvSpPr>
        <p:spPr>
          <a:xfrm>
            <a:off x="6705600" y="5943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2" name="מלבן 11"/>
          <p:cNvSpPr/>
          <p:nvPr/>
        </p:nvSpPr>
        <p:spPr>
          <a:xfrm>
            <a:off x="7325591" y="5191991"/>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3" name="מלבן 12"/>
          <p:cNvSpPr/>
          <p:nvPr/>
        </p:nvSpPr>
        <p:spPr>
          <a:xfrm>
            <a:off x="7325591" y="5562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4" name="מלבן 13"/>
          <p:cNvSpPr/>
          <p:nvPr/>
        </p:nvSpPr>
        <p:spPr>
          <a:xfrm>
            <a:off x="8001000" y="5181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
        <p:nvSpPr>
          <p:cNvPr id="15" name="מלבן 14"/>
          <p:cNvSpPr/>
          <p:nvPr/>
        </p:nvSpPr>
        <p:spPr>
          <a:xfrm>
            <a:off x="7353300" y="5943600"/>
            <a:ext cx="609600" cy="304800"/>
          </a:xfrm>
          <a:prstGeom prst="rect">
            <a:avLst/>
          </a:prstGeom>
          <a:solidFill>
            <a:srgbClr val="000000">
              <a:alpha val="30196"/>
            </a:srgbClr>
          </a:solidFill>
          <a:effectLst>
            <a:outerShdw blurRad="40000" dist="23000" dir="5400000" rotWithShape="0">
              <a:srgbClr val="000000">
                <a:alpha val="35000"/>
              </a:srgbClr>
            </a:outerShdw>
            <a:softEdge rad="31750"/>
          </a:effectLst>
        </p:spPr>
        <p:style>
          <a:lnRef idx="1">
            <a:schemeClr val="accent2"/>
          </a:lnRef>
          <a:fillRef idx="3">
            <a:schemeClr val="accent2"/>
          </a:fillRef>
          <a:effectRef idx="2">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4594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3.33333E-6 L 0.05348 -3.33333E-6 " pathEditMode="relative" rAng="0" ptsTypes="AA">
                                      <p:cBhvr>
                                        <p:cTn id="6" dur="2000" fill="hold"/>
                                        <p:tgtEl>
                                          <p:spTgt spid="8"/>
                                        </p:tgtEl>
                                        <p:attrNameLst>
                                          <p:attrName>ppt_x</p:attrName>
                                          <p:attrName>ppt_y</p:attrName>
                                        </p:attrNameLst>
                                      </p:cBhvr>
                                      <p:rCtr x="2674" y="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grpId="1" nodeType="clickEffect">
                                  <p:stCondLst>
                                    <p:cond delay="0"/>
                                  </p:stCondLst>
                                  <p:childTnLst>
                                    <p:animMotion origin="layout" path="M 0.05348 -3.33333E-6 L 0.11181 -3.33333E-6 " pathEditMode="relative" rAng="0" ptsTypes="AA">
                                      <p:cBhvr>
                                        <p:cTn id="13" dur="2000" fill="hold"/>
                                        <p:tgtEl>
                                          <p:spTgt spid="8"/>
                                        </p:tgtEl>
                                        <p:attrNameLst>
                                          <p:attrName>ppt_x</p:attrName>
                                          <p:attrName>ppt_y</p:attrName>
                                        </p:attrNameLst>
                                      </p:cBhvr>
                                      <p:rCtr x="2917" y="0"/>
                                    </p:animMotion>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2" nodeType="clickEffect">
                                  <p:stCondLst>
                                    <p:cond delay="0"/>
                                  </p:stCondLst>
                                  <p:childTnLst>
                                    <p:animMotion origin="layout" path="M 0.11181 -3.33333E-6 L 0.16528 -3.33333E-6 " pathEditMode="relative" rAng="0" ptsTypes="AA">
                                      <p:cBhvr>
                                        <p:cTn id="20" dur="2000" fill="hold"/>
                                        <p:tgtEl>
                                          <p:spTgt spid="8"/>
                                        </p:tgtEl>
                                        <p:attrNameLst>
                                          <p:attrName>ppt_x</p:attrName>
                                          <p:attrName>ppt_y</p:attrName>
                                        </p:attrNameLst>
                                      </p:cBhvr>
                                      <p:rCtr x="2674" y="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3" nodeType="clickEffect">
                                  <p:stCondLst>
                                    <p:cond delay="0"/>
                                  </p:stCondLst>
                                  <p:childTnLst>
                                    <p:animMotion origin="layout" path="M 0.16667 -3.33333E-6 L 0.22014 -3.33333E-6 " pathEditMode="relative" rAng="0" ptsTypes="AA">
                                      <p:cBhvr>
                                        <p:cTn id="24" dur="2000" fill="hold"/>
                                        <p:tgtEl>
                                          <p:spTgt spid="8"/>
                                        </p:tgtEl>
                                        <p:attrNameLst>
                                          <p:attrName>ppt_x</p:attrName>
                                          <p:attrName>ppt_y</p:attrName>
                                        </p:attrNameLst>
                                      </p:cBhvr>
                                      <p:rCtr x="2674" y="0"/>
                                    </p:animMotion>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grpId="4" nodeType="clickEffect">
                                  <p:stCondLst>
                                    <p:cond delay="0"/>
                                  </p:stCondLst>
                                  <p:childTnLst>
                                    <p:animMotion origin="layout" path="M 0.22014 -3.33333E-6 L 0.27848 -3.33333E-6 " pathEditMode="relative" rAng="0" ptsTypes="AA">
                                      <p:cBhvr>
                                        <p:cTn id="31" dur="2000" fill="hold"/>
                                        <p:tgtEl>
                                          <p:spTgt spid="8"/>
                                        </p:tgtEl>
                                        <p:attrNameLst>
                                          <p:attrName>ppt_x</p:attrName>
                                          <p:attrName>ppt_y</p:attrName>
                                        </p:attrNameLst>
                                      </p:cBhvr>
                                      <p:rCtr x="2917" y="0"/>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5" nodeType="clickEffect">
                                  <p:stCondLst>
                                    <p:cond delay="0"/>
                                  </p:stCondLst>
                                  <p:childTnLst>
                                    <p:animMotion origin="layout" path="M 0.27848 -3.33333E-6 L 0.32848 -3.33333E-6 " pathEditMode="relative" rAng="0" ptsTypes="AA">
                                      <p:cBhvr>
                                        <p:cTn id="38" dur="2000" fill="hold"/>
                                        <p:tgtEl>
                                          <p:spTgt spid="8"/>
                                        </p:tgtEl>
                                        <p:attrNameLst>
                                          <p:attrName>ppt_x</p:attrName>
                                          <p:attrName>ppt_y</p:attrName>
                                        </p:attrNameLst>
                                      </p:cBhvr>
                                      <p:rCtr x="2500" y="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6" nodeType="clickEffect">
                                  <p:stCondLst>
                                    <p:cond delay="0"/>
                                  </p:stCondLst>
                                  <p:childTnLst>
                                    <p:animMotion origin="layout" path="M 0.32848 1.90751E-6 L 0.38681 1.90751E-6 " pathEditMode="relative" rAng="0" ptsTypes="AA">
                                      <p:cBhvr>
                                        <p:cTn id="42" dur="2000" fill="hold"/>
                                        <p:tgtEl>
                                          <p:spTgt spid="8"/>
                                        </p:tgtEl>
                                        <p:attrNameLst>
                                          <p:attrName>ppt_x</p:attrName>
                                          <p:attrName>ppt_y</p:attrName>
                                        </p:attrNameLst>
                                      </p:cBhvr>
                                      <p:rCtr x="2917" y="0"/>
                                    </p:animMotion>
                                  </p:childTnLst>
                                </p:cTn>
                              </p:par>
                            </p:childTnLst>
                          </p:cTn>
                        </p:par>
                        <p:par>
                          <p:cTn id="43" fill="hold">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grpId="7" nodeType="clickEffect">
                                  <p:stCondLst>
                                    <p:cond delay="0"/>
                                  </p:stCondLst>
                                  <p:childTnLst>
                                    <p:animMotion origin="layout" path="M 0.38681 1.90751E-6 L 0.43681 1.90751E-6 " pathEditMode="relative" rAng="0" ptsTypes="AA">
                                      <p:cBhvr>
                                        <p:cTn id="52" dur="2000" fill="hold"/>
                                        <p:tgtEl>
                                          <p:spTgt spid="8"/>
                                        </p:tgtEl>
                                        <p:attrNameLst>
                                          <p:attrName>ppt_x</p:attrName>
                                          <p:attrName>ppt_y</p:attrName>
                                        </p:attrNameLst>
                                      </p:cBhvr>
                                      <p:rCtr x="2500" y="0"/>
                                    </p:animMotion>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P spid="8" grpId="6" animBg="1"/>
      <p:bldP spid="8" grpId="7" animBg="1"/>
      <p:bldP spid="9" grpId="0" animBg="1"/>
      <p:bldP spid="10" grpId="0" animBg="1"/>
      <p:bldP spid="11" grpId="0" animBg="1"/>
      <p:bldP spid="12"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6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Q: Would Round Robin with quanta=1 produce the same results? Explain your answer.</a:t>
            </a:r>
          </a:p>
          <a:p>
            <a:r>
              <a:rPr lang="en-US" b="1" dirty="0"/>
              <a:t>A: </a:t>
            </a:r>
            <a:r>
              <a:rPr lang="en-US" dirty="0"/>
              <a:t>No. RR implements fairness only between </a:t>
            </a:r>
            <a:r>
              <a:rPr lang="en-US" dirty="0" smtClean="0"/>
              <a:t>processes </a:t>
            </a:r>
            <a:r>
              <a:rPr lang="en-US" dirty="0"/>
              <a:t>waiting in </a:t>
            </a:r>
            <a:r>
              <a:rPr lang="en-US" i="1" dirty="0"/>
              <a:t>ready</a:t>
            </a:r>
            <a:r>
              <a:rPr lang="en-US" dirty="0"/>
              <a:t> state, and hence no process will receive two consecutive time slices while another process is waiting. This is in contrast to what happens </a:t>
            </a:r>
            <a:r>
              <a:rPr lang="en-US"/>
              <a:t>in </a:t>
            </a:r>
            <a:r>
              <a:rPr lang="en-US" smtClean="0"/>
              <a:t>the </a:t>
            </a:r>
            <a:r>
              <a:rPr lang="en-US"/>
              <a:t>previous </a:t>
            </a:r>
            <a:r>
              <a:rPr lang="en-US" smtClean="0"/>
              <a:t>scenarios.</a:t>
            </a:r>
            <a:endParaRPr lang="en-US" dirty="0"/>
          </a:p>
        </p:txBody>
      </p:sp>
    </p:spTree>
    <p:extLst>
      <p:ext uri="{BB962C8B-B14F-4D97-AF65-F5344CB8AC3E}">
        <p14:creationId xmlns:p14="http://schemas.microsoft.com/office/powerpoint/2010/main" val="298969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7: Multi-core Scheduling</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fontScale="85000" lnSpcReduction="20000"/>
          </a:bodyPr>
          <a:lstStyle/>
          <a:p>
            <a:pPr algn="r" rtl="1"/>
            <a:r>
              <a:rPr lang="he-IL" dirty="0">
                <a:latin typeface="+mj-lt"/>
              </a:rPr>
              <a:t>לרשותנו מחשב בעל שני מעבדים (</a:t>
            </a:r>
            <a:r>
              <a:rPr lang="en-US" dirty="0">
                <a:latin typeface="+mj-lt"/>
              </a:rPr>
              <a:t>C</a:t>
            </a:r>
            <a:r>
              <a:rPr lang="en-US" baseline="-25000" dirty="0">
                <a:latin typeface="+mj-lt"/>
              </a:rPr>
              <a:t>1</a:t>
            </a:r>
            <a:r>
              <a:rPr lang="en-US" dirty="0">
                <a:latin typeface="+mj-lt"/>
              </a:rPr>
              <a:t>, C</a:t>
            </a:r>
            <a:r>
              <a:rPr lang="en-US" baseline="-25000" dirty="0">
                <a:latin typeface="+mj-lt"/>
              </a:rPr>
              <a:t>2</a:t>
            </a:r>
            <a:r>
              <a:rPr lang="he-IL" dirty="0">
                <a:latin typeface="+mj-lt"/>
              </a:rPr>
              <a:t>). למערכת מגיעים בו זמנית 13 תהליכים משלושה טיפוסים, כמפורט להלן:</a:t>
            </a:r>
          </a:p>
          <a:p>
            <a:pPr marL="914400" lvl="1" indent="-457200" algn="r" rtl="1">
              <a:buFont typeface="Arial" panose="020B0604020202020204" pitchFamily="34" charset="0"/>
              <a:buChar char="•"/>
            </a:pPr>
            <a:r>
              <a:rPr lang="he-IL" dirty="0">
                <a:latin typeface="+mj-lt"/>
              </a:rPr>
              <a:t>תהליך </a:t>
            </a:r>
            <a:r>
              <a:rPr lang="en-US" dirty="0">
                <a:latin typeface="+mj-lt"/>
              </a:rPr>
              <a:t>A</a:t>
            </a:r>
            <a:r>
              <a:rPr lang="he-IL" dirty="0">
                <a:latin typeface="+mj-lt"/>
              </a:rPr>
              <a:t> יחיד - מסתיים לאחר יחידת זמן אחת.</a:t>
            </a:r>
          </a:p>
          <a:p>
            <a:pPr marL="914400" lvl="1" indent="-457200" algn="r" rtl="1">
              <a:buFont typeface="Arial" panose="020B0604020202020204" pitchFamily="34" charset="0"/>
              <a:buChar char="•"/>
            </a:pPr>
            <a:r>
              <a:rPr lang="he-IL" dirty="0">
                <a:latin typeface="+mj-lt"/>
              </a:rPr>
              <a:t>7 תהליכי </a:t>
            </a:r>
            <a:r>
              <a:rPr lang="en-US" dirty="0">
                <a:latin typeface="+mj-lt"/>
              </a:rPr>
              <a:t>B</a:t>
            </a:r>
            <a:r>
              <a:rPr lang="he-IL" dirty="0">
                <a:latin typeface="+mj-lt"/>
              </a:rPr>
              <a:t> - מסתיימים לאחר שתי יחידות זמן.</a:t>
            </a:r>
          </a:p>
          <a:p>
            <a:pPr marL="914400" lvl="1" indent="-457200" algn="r" rtl="1">
              <a:buFont typeface="Arial" panose="020B0604020202020204" pitchFamily="34" charset="0"/>
              <a:buChar char="•"/>
            </a:pPr>
            <a:r>
              <a:rPr lang="he-IL" dirty="0">
                <a:latin typeface="+mj-lt"/>
              </a:rPr>
              <a:t>5 תהליכי </a:t>
            </a:r>
            <a:r>
              <a:rPr lang="en-US" dirty="0">
                <a:latin typeface="+mj-lt"/>
              </a:rPr>
              <a:t>C</a:t>
            </a:r>
            <a:r>
              <a:rPr lang="he-IL" dirty="0">
                <a:latin typeface="+mj-lt"/>
              </a:rPr>
              <a:t> - מסתיימים לאחר שלוש יחידות זמן.	</a:t>
            </a:r>
          </a:p>
          <a:p>
            <a:pPr algn="r" rtl="1"/>
            <a:r>
              <a:rPr lang="he-IL" dirty="0">
                <a:latin typeface="+mj-lt"/>
              </a:rPr>
              <a:t>עבור האלגוריתמים שלמטה חשבו:</a:t>
            </a:r>
          </a:p>
          <a:p>
            <a:pPr marL="914400" lvl="1" indent="-457200" algn="r" rtl="1">
              <a:buFont typeface="Arial" panose="020B0604020202020204" pitchFamily="34" charset="0"/>
              <a:buChar char="•"/>
            </a:pPr>
            <a:r>
              <a:rPr lang="he-IL" dirty="0">
                <a:latin typeface="+mj-lt"/>
              </a:rPr>
              <a:t>מה יהיה ה-</a:t>
            </a:r>
            <a:r>
              <a:rPr lang="en-US" dirty="0">
                <a:latin typeface="+mj-lt"/>
              </a:rPr>
              <a:t>TA</a:t>
            </a:r>
            <a:r>
              <a:rPr lang="he-IL" dirty="0">
                <a:latin typeface="+mj-lt"/>
              </a:rPr>
              <a:t> הממוצע?</a:t>
            </a:r>
          </a:p>
          <a:p>
            <a:pPr marL="914400" lvl="1" indent="-457200" algn="r" rtl="1">
              <a:buFont typeface="Arial" panose="020B0604020202020204" pitchFamily="34" charset="0"/>
              <a:buChar char="•"/>
            </a:pPr>
            <a:r>
              <a:rPr lang="he-IL" dirty="0">
                <a:latin typeface="+mj-lt"/>
              </a:rPr>
              <a:t>בכמה זמן </a:t>
            </a:r>
            <a:r>
              <a:rPr lang="en-US" dirty="0">
                <a:latin typeface="+mj-lt"/>
              </a:rPr>
              <a:t>CPU</a:t>
            </a:r>
            <a:r>
              <a:rPr lang="he-IL" dirty="0">
                <a:latin typeface="+mj-lt"/>
              </a:rPr>
              <a:t> נעשה שימוש?</a:t>
            </a:r>
          </a:p>
          <a:p>
            <a:pPr marL="914400" lvl="1" indent="-457200" algn="r" rtl="1">
              <a:buFont typeface="Arial" panose="020B0604020202020204" pitchFamily="34" charset="0"/>
              <a:buChar char="•"/>
            </a:pPr>
            <a:r>
              <a:rPr lang="he-IL" dirty="0">
                <a:latin typeface="+mj-lt"/>
              </a:rPr>
              <a:t>מהו משך הזמן הנדרש לסיום החישוב?</a:t>
            </a:r>
          </a:p>
          <a:p>
            <a:pPr algn="r" rtl="1"/>
            <a:r>
              <a:rPr lang="he-IL" dirty="0">
                <a:latin typeface="+mj-lt"/>
              </a:rPr>
              <a:t>האלגוריתמים:</a:t>
            </a:r>
          </a:p>
          <a:p>
            <a:pPr marL="914400" lvl="1" indent="-457200" algn="r" rtl="1">
              <a:buFont typeface="Arial" panose="020B0604020202020204" pitchFamily="34" charset="0"/>
              <a:buChar char="•"/>
            </a:pPr>
            <a:r>
              <a:rPr lang="he-IL" dirty="0">
                <a:latin typeface="+mj-lt"/>
              </a:rPr>
              <a:t>תהליכים מטיפוס </a:t>
            </a:r>
            <a:r>
              <a:rPr lang="en-US" dirty="0">
                <a:latin typeface="+mj-lt"/>
              </a:rPr>
              <a:t>A</a:t>
            </a:r>
            <a:r>
              <a:rPr lang="he-IL" dirty="0">
                <a:latin typeface="+mj-lt"/>
              </a:rPr>
              <a:t> ו-</a:t>
            </a:r>
            <a:r>
              <a:rPr lang="en-US" dirty="0">
                <a:latin typeface="+mj-lt"/>
              </a:rPr>
              <a:t>B</a:t>
            </a:r>
            <a:r>
              <a:rPr lang="he-IL" dirty="0">
                <a:latin typeface="+mj-lt"/>
              </a:rPr>
              <a:t> מופנים למעבד </a:t>
            </a:r>
            <a:r>
              <a:rPr lang="en-US" dirty="0">
                <a:latin typeface="+mj-lt"/>
              </a:rPr>
              <a:t>C</a:t>
            </a:r>
            <a:r>
              <a:rPr lang="en-US" baseline="-25000" dirty="0">
                <a:latin typeface="+mj-lt"/>
              </a:rPr>
              <a:t>1</a:t>
            </a:r>
            <a:r>
              <a:rPr lang="he-IL" dirty="0">
                <a:latin typeface="+mj-lt"/>
              </a:rPr>
              <a:t> , שמפעיל </a:t>
            </a:r>
            <a:r>
              <a:rPr lang="en-US" dirty="0">
                <a:latin typeface="+mj-lt"/>
              </a:rPr>
              <a:t>SJF</a:t>
            </a:r>
            <a:r>
              <a:rPr lang="he-IL" dirty="0">
                <a:latin typeface="+mj-lt"/>
              </a:rPr>
              <a:t>. כל תהליכי </a:t>
            </a:r>
            <a:r>
              <a:rPr lang="en-US" dirty="0">
                <a:latin typeface="+mj-lt"/>
              </a:rPr>
              <a:t>C</a:t>
            </a:r>
            <a:r>
              <a:rPr lang="he-IL" dirty="0">
                <a:latin typeface="+mj-lt"/>
              </a:rPr>
              <a:t> מופנים למעבד </a:t>
            </a:r>
            <a:r>
              <a:rPr lang="en-US" dirty="0">
                <a:latin typeface="+mj-lt"/>
              </a:rPr>
              <a:t>C</a:t>
            </a:r>
            <a:r>
              <a:rPr lang="en-US" baseline="-25000" dirty="0">
                <a:latin typeface="+mj-lt"/>
              </a:rPr>
              <a:t>2</a:t>
            </a:r>
            <a:r>
              <a:rPr lang="he-IL" dirty="0">
                <a:latin typeface="+mj-lt"/>
              </a:rPr>
              <a:t>, שמפעיל </a:t>
            </a:r>
            <a:r>
              <a:rPr lang="en-US" dirty="0">
                <a:latin typeface="+mj-lt"/>
              </a:rPr>
              <a:t>FCFS</a:t>
            </a:r>
            <a:r>
              <a:rPr lang="he-IL" dirty="0">
                <a:latin typeface="+mj-lt"/>
              </a:rPr>
              <a:t>. אם מעבד מסוים סיים את עבודתו לפני השני, הוא מטפל בתהליכים הנותרים עפ"י עיקרון </a:t>
            </a:r>
            <a:r>
              <a:rPr lang="en-US" dirty="0">
                <a:latin typeface="+mj-lt"/>
              </a:rPr>
              <a:t>SJF</a:t>
            </a:r>
            <a:r>
              <a:rPr lang="he-IL" dirty="0">
                <a:latin typeface="+mj-lt"/>
              </a:rPr>
              <a:t>.</a:t>
            </a:r>
            <a:endParaRPr lang="en-US" dirty="0">
              <a:latin typeface="+mj-lt"/>
            </a:endParaRPr>
          </a:p>
          <a:p>
            <a:pPr marL="914400" lvl="1" indent="-457200" algn="r" rtl="1">
              <a:buFont typeface="Arial" panose="020B0604020202020204" pitchFamily="34" charset="0"/>
              <a:buChar char="•"/>
            </a:pPr>
            <a:r>
              <a:rPr lang="he-IL" dirty="0">
                <a:latin typeface="+mj-lt"/>
              </a:rPr>
              <a:t>התהליכים מופנים למעבדים השונים עפ"י </a:t>
            </a:r>
            <a:r>
              <a:rPr lang="en-US" dirty="0">
                <a:latin typeface="+mj-lt"/>
              </a:rPr>
              <a:t>SJF</a:t>
            </a:r>
            <a:r>
              <a:rPr lang="he-IL" dirty="0">
                <a:latin typeface="+mj-lt"/>
              </a:rPr>
              <a:t>.</a:t>
            </a:r>
            <a:endParaRPr lang="en-US" dirty="0">
              <a:latin typeface="+mj-lt"/>
            </a:endParaRPr>
          </a:p>
        </p:txBody>
      </p:sp>
    </p:spTree>
    <p:extLst>
      <p:ext uri="{BB962C8B-B14F-4D97-AF65-F5344CB8AC3E}">
        <p14:creationId xmlns:p14="http://schemas.microsoft.com/office/powerpoint/2010/main" val="929693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7 - Solution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pPr algn="r" rtl="1"/>
            <a:r>
              <a:rPr lang="he-IL" dirty="0"/>
              <a:t>נצייר טבלת </a:t>
            </a:r>
            <a:r>
              <a:rPr lang="en-US" dirty="0"/>
              <a:t>Gantt </a:t>
            </a:r>
            <a:r>
              <a:rPr lang="he-IL" dirty="0"/>
              <a:t> לשני המעבדים:</a:t>
            </a:r>
          </a:p>
          <a:p>
            <a:pPr lvl="1" algn="r" rtl="1"/>
            <a:r>
              <a:rPr lang="he-IL" dirty="0"/>
              <a:t>עבור האלגוריתם הראשון:</a:t>
            </a:r>
          </a:p>
          <a:p>
            <a:pPr algn="r" rtl="1"/>
            <a:endParaRPr lang="he-IL" sz="3600" dirty="0"/>
          </a:p>
          <a:p>
            <a:pPr algn="r" rtl="1"/>
            <a:endParaRPr lang="he-IL" sz="1300" dirty="0"/>
          </a:p>
          <a:p>
            <a:pPr algn="r" rtl="1"/>
            <a:endParaRPr lang="he-IL" sz="100" dirty="0"/>
          </a:p>
          <a:p>
            <a:pPr lvl="1" algn="r" rtl="1"/>
            <a:r>
              <a:rPr lang="he-IL" dirty="0"/>
              <a:t>ועבור האלגוריתם השני:</a:t>
            </a:r>
          </a:p>
          <a:p>
            <a:pPr algn="r" rtl="1"/>
            <a:endParaRPr lang="he-IL" dirty="0"/>
          </a:p>
          <a:p>
            <a:pPr algn="r" rtl="1"/>
            <a:endParaRPr lang="he-IL" dirty="0"/>
          </a:p>
        </p:txBody>
      </p:sp>
      <p:graphicFrame>
        <p:nvGraphicFramePr>
          <p:cNvPr id="4" name="Table 5"/>
          <p:cNvGraphicFramePr>
            <a:graphicFrameLocks noGrp="1"/>
          </p:cNvGraphicFramePr>
          <p:nvPr>
            <p:extLst>
              <p:ext uri="{D42A27DB-BD31-4B8C-83A1-F6EECF244321}">
                <p14:modId xmlns:p14="http://schemas.microsoft.com/office/powerpoint/2010/main" val="2182252436"/>
              </p:ext>
            </p:extLst>
          </p:nvPr>
        </p:nvGraphicFramePr>
        <p:xfrm>
          <a:off x="0" y="762000"/>
          <a:ext cx="1600197" cy="731520"/>
        </p:xfrm>
        <a:graphic>
          <a:graphicData uri="http://schemas.openxmlformats.org/drawingml/2006/table">
            <a:tbl>
              <a:tblPr rtl="1" firstRow="1" bandRow="1">
                <a:tableStyleId>{5940675A-B579-460E-94D1-54222C63F5DA}</a:tableStyleId>
              </a:tblPr>
              <a:tblGrid>
                <a:gridCol w="529938">
                  <a:extLst>
                    <a:ext uri="{9D8B030D-6E8A-4147-A177-3AD203B41FA5}">
                      <a16:colId xmlns:a16="http://schemas.microsoft.com/office/drawing/2014/main" xmlns="" val="20000"/>
                    </a:ext>
                  </a:extLst>
                </a:gridCol>
                <a:gridCol w="522000">
                  <a:extLst>
                    <a:ext uri="{9D8B030D-6E8A-4147-A177-3AD203B41FA5}">
                      <a16:colId xmlns:a16="http://schemas.microsoft.com/office/drawing/2014/main" xmlns="" val="20001"/>
                    </a:ext>
                  </a:extLst>
                </a:gridCol>
                <a:gridCol w="548259">
                  <a:extLst>
                    <a:ext uri="{9D8B030D-6E8A-4147-A177-3AD203B41FA5}">
                      <a16:colId xmlns:a16="http://schemas.microsoft.com/office/drawing/2014/main" xmlns="" val="20002"/>
                    </a:ext>
                  </a:extLst>
                </a:gridCol>
              </a:tblGrid>
              <a:tr h="229225">
                <a:tc>
                  <a:txBody>
                    <a:bodyPr/>
                    <a:lstStyle/>
                    <a:p>
                      <a:pPr rtl="1"/>
                      <a:r>
                        <a:rPr lang="en-US" dirty="0"/>
                        <a:t>C</a:t>
                      </a:r>
                      <a:endParaRPr lang="he-IL" dirty="0"/>
                    </a:p>
                  </a:txBody>
                  <a:tcPr/>
                </a:tc>
                <a:tc>
                  <a:txBody>
                    <a:bodyPr/>
                    <a:lstStyle/>
                    <a:p>
                      <a:pPr rtl="1"/>
                      <a:r>
                        <a:rPr lang="en-US" dirty="0"/>
                        <a:t>B</a:t>
                      </a:r>
                      <a:endParaRPr lang="he-IL" dirty="0"/>
                    </a:p>
                  </a:txBody>
                  <a:tcPr/>
                </a:tc>
                <a:tc>
                  <a:txBody>
                    <a:bodyPr/>
                    <a:lstStyle/>
                    <a:p>
                      <a:pPr rtl="1"/>
                      <a:r>
                        <a:rPr lang="en-US" dirty="0"/>
                        <a:t>A</a:t>
                      </a:r>
                      <a:endParaRPr lang="he-IL" dirty="0"/>
                    </a:p>
                  </a:txBody>
                  <a:tcPr/>
                </a:tc>
                <a:extLst>
                  <a:ext uri="{0D108BD9-81ED-4DB2-BD59-A6C34878D82A}">
                    <a16:rowId xmlns:a16="http://schemas.microsoft.com/office/drawing/2014/main" xmlns="" val="10000"/>
                  </a:ext>
                </a:extLst>
              </a:tr>
              <a:tr h="180585">
                <a:tc>
                  <a:txBody>
                    <a:bodyPr/>
                    <a:lstStyle/>
                    <a:p>
                      <a:pPr rtl="1"/>
                      <a:r>
                        <a:rPr lang="he-IL" dirty="0"/>
                        <a:t>5</a:t>
                      </a:r>
                    </a:p>
                  </a:txBody>
                  <a:tcPr/>
                </a:tc>
                <a:tc>
                  <a:txBody>
                    <a:bodyPr/>
                    <a:lstStyle/>
                    <a:p>
                      <a:pPr rtl="1"/>
                      <a:r>
                        <a:rPr lang="he-IL" dirty="0"/>
                        <a:t>7</a:t>
                      </a:r>
                    </a:p>
                  </a:txBody>
                  <a:tcPr/>
                </a:tc>
                <a:tc>
                  <a:txBody>
                    <a:bodyPr/>
                    <a:lstStyle/>
                    <a:p>
                      <a:pPr rtl="1"/>
                      <a:r>
                        <a:rPr lang="he-IL" dirty="0"/>
                        <a:t>1</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93025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7 - Solution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fontScale="77500" lnSpcReduction="20000"/>
          </a:bodyPr>
          <a:lstStyle/>
          <a:p>
            <a:pPr algn="r" rtl="1"/>
            <a:r>
              <a:rPr lang="he-IL" dirty="0"/>
              <a:t>נצייר טבלת </a:t>
            </a:r>
            <a:r>
              <a:rPr lang="en-US" dirty="0"/>
              <a:t>Gantt </a:t>
            </a:r>
            <a:r>
              <a:rPr lang="he-IL" dirty="0"/>
              <a:t> לשני המעבדים:</a:t>
            </a:r>
          </a:p>
          <a:p>
            <a:pPr lvl="1" algn="r" rtl="1"/>
            <a:r>
              <a:rPr lang="he-IL" dirty="0"/>
              <a:t>עבור האלגוריתם הראשון:</a:t>
            </a:r>
          </a:p>
          <a:p>
            <a:pPr algn="r" rtl="1"/>
            <a:endParaRPr lang="he-IL" sz="3600" dirty="0"/>
          </a:p>
          <a:p>
            <a:pPr algn="r" rtl="1"/>
            <a:endParaRPr lang="he-IL" sz="1300" dirty="0"/>
          </a:p>
          <a:p>
            <a:pPr algn="r" rtl="1"/>
            <a:endParaRPr lang="he-IL" sz="100" dirty="0"/>
          </a:p>
          <a:p>
            <a:pPr lvl="1" algn="r" rtl="1"/>
            <a:r>
              <a:rPr lang="he-IL" dirty="0"/>
              <a:t>ועבור האלגוריתם השני:</a:t>
            </a:r>
          </a:p>
          <a:p>
            <a:pPr algn="r" rtl="1"/>
            <a:endParaRPr lang="he-IL" dirty="0"/>
          </a:p>
          <a:p>
            <a:pPr algn="r" rtl="1"/>
            <a:endParaRPr lang="he-IL" dirty="0"/>
          </a:p>
          <a:p>
            <a:pPr algn="r" rtl="1"/>
            <a:r>
              <a:rPr lang="he-IL" dirty="0"/>
              <a:t>כעת ניתן לענות על השאלות בקלות:</a:t>
            </a:r>
          </a:p>
          <a:p>
            <a:pPr algn="r" rtl="1"/>
            <a:r>
              <a:rPr lang="he-IL" dirty="0"/>
              <a:t>לראשון			</a:t>
            </a:r>
            <a:r>
              <a:rPr lang="en-US" dirty="0"/>
              <a:t>avg. TA=(64+45)/13=109/13=8.38</a:t>
            </a:r>
            <a:br>
              <a:rPr lang="en-US" dirty="0"/>
            </a:br>
            <a:r>
              <a:rPr lang="he-IL" dirty="0"/>
              <a:t>לשני				</a:t>
            </a:r>
            <a:r>
              <a:rPr lang="en-US" dirty="0"/>
              <a:t>avg. TA=(55+45)/13=100/13=7.53</a:t>
            </a:r>
            <a:br>
              <a:rPr lang="en-US" dirty="0"/>
            </a:br>
            <a:r>
              <a:rPr lang="he-IL" dirty="0"/>
              <a:t>כלומר, </a:t>
            </a:r>
            <a:r>
              <a:rPr lang="en-US" dirty="0"/>
              <a:t>SJF</a:t>
            </a:r>
            <a:r>
              <a:rPr lang="he-IL" dirty="0"/>
              <a:t> "טהור" עדיף מהבחינה הזו</a:t>
            </a:r>
            <a:r>
              <a:rPr lang="en-US" dirty="0"/>
              <a:t>.</a:t>
            </a:r>
          </a:p>
          <a:p>
            <a:pPr algn="r" rtl="1"/>
            <a:r>
              <a:rPr lang="he-IL" dirty="0"/>
              <a:t>משך השימוש הכולל ב-</a:t>
            </a:r>
            <a:r>
              <a:rPr lang="en-US" dirty="0"/>
              <a:t>CPU</a:t>
            </a:r>
            <a:r>
              <a:rPr lang="he-IL" dirty="0"/>
              <a:t> אינו תלוי כלל בתזמון אלא בתהליכים עצמם, ולכן הוא זהה בשתי השיטות: 30. ה</a:t>
            </a:r>
            <a:r>
              <a:rPr lang="he-IL" b="1" dirty="0"/>
              <a:t>ניצולת </a:t>
            </a:r>
            <a:r>
              <a:rPr lang="he-IL" dirty="0"/>
              <a:t>בשיטה הראשונה טובה יותר, כי בה שני ה-</a:t>
            </a:r>
            <a:r>
              <a:rPr lang="en-US" dirty="0"/>
              <a:t>CPUs</a:t>
            </a:r>
            <a:r>
              <a:rPr lang="he-IL" dirty="0"/>
              <a:t> עובדים כל הזמן. בפרט, על אף היותו מוצלח יותר מבחינת </a:t>
            </a:r>
            <a:r>
              <a:rPr lang="en-US" dirty="0"/>
              <a:t>TA</a:t>
            </a:r>
            <a:r>
              <a:rPr lang="he-IL" dirty="0"/>
              <a:t>, </a:t>
            </a:r>
            <a:r>
              <a:rPr lang="he-IL" dirty="0" err="1"/>
              <a:t>האלג</a:t>
            </a:r>
            <a:r>
              <a:rPr lang="he-IL" dirty="0"/>
              <a:t>' השני מסיים מעט מאוחר יותר.</a:t>
            </a:r>
          </a:p>
          <a:p>
            <a:pPr algn="r" rtl="1"/>
            <a:endParaRPr lang="he-IL" dirty="0"/>
          </a:p>
        </p:txBody>
      </p:sp>
      <p:graphicFrame>
        <p:nvGraphicFramePr>
          <p:cNvPr id="4" name="Table 5"/>
          <p:cNvGraphicFramePr>
            <a:graphicFrameLocks noGrp="1"/>
          </p:cNvGraphicFramePr>
          <p:nvPr>
            <p:extLst/>
          </p:nvPr>
        </p:nvGraphicFramePr>
        <p:xfrm>
          <a:off x="0" y="762000"/>
          <a:ext cx="1600197" cy="731520"/>
        </p:xfrm>
        <a:graphic>
          <a:graphicData uri="http://schemas.openxmlformats.org/drawingml/2006/table">
            <a:tbl>
              <a:tblPr rtl="1" firstRow="1" bandRow="1">
                <a:tableStyleId>{5940675A-B579-460E-94D1-54222C63F5DA}</a:tableStyleId>
              </a:tblPr>
              <a:tblGrid>
                <a:gridCol w="529938">
                  <a:extLst>
                    <a:ext uri="{9D8B030D-6E8A-4147-A177-3AD203B41FA5}">
                      <a16:colId xmlns:a16="http://schemas.microsoft.com/office/drawing/2014/main" xmlns="" val="20000"/>
                    </a:ext>
                  </a:extLst>
                </a:gridCol>
                <a:gridCol w="522000">
                  <a:extLst>
                    <a:ext uri="{9D8B030D-6E8A-4147-A177-3AD203B41FA5}">
                      <a16:colId xmlns:a16="http://schemas.microsoft.com/office/drawing/2014/main" xmlns="" val="20001"/>
                    </a:ext>
                  </a:extLst>
                </a:gridCol>
                <a:gridCol w="548259">
                  <a:extLst>
                    <a:ext uri="{9D8B030D-6E8A-4147-A177-3AD203B41FA5}">
                      <a16:colId xmlns:a16="http://schemas.microsoft.com/office/drawing/2014/main" xmlns="" val="20002"/>
                    </a:ext>
                  </a:extLst>
                </a:gridCol>
              </a:tblGrid>
              <a:tr h="229225">
                <a:tc>
                  <a:txBody>
                    <a:bodyPr/>
                    <a:lstStyle/>
                    <a:p>
                      <a:pPr rtl="1"/>
                      <a:r>
                        <a:rPr lang="en-US" dirty="0"/>
                        <a:t>C</a:t>
                      </a:r>
                      <a:endParaRPr lang="he-IL" dirty="0"/>
                    </a:p>
                  </a:txBody>
                  <a:tcPr/>
                </a:tc>
                <a:tc>
                  <a:txBody>
                    <a:bodyPr/>
                    <a:lstStyle/>
                    <a:p>
                      <a:pPr rtl="1"/>
                      <a:r>
                        <a:rPr lang="en-US" dirty="0"/>
                        <a:t>B</a:t>
                      </a:r>
                      <a:endParaRPr lang="he-IL" dirty="0"/>
                    </a:p>
                  </a:txBody>
                  <a:tcPr/>
                </a:tc>
                <a:tc>
                  <a:txBody>
                    <a:bodyPr/>
                    <a:lstStyle/>
                    <a:p>
                      <a:pPr rtl="1"/>
                      <a:r>
                        <a:rPr lang="en-US" dirty="0"/>
                        <a:t>A</a:t>
                      </a:r>
                      <a:endParaRPr lang="he-IL" dirty="0"/>
                    </a:p>
                  </a:txBody>
                  <a:tcPr/>
                </a:tc>
                <a:extLst>
                  <a:ext uri="{0D108BD9-81ED-4DB2-BD59-A6C34878D82A}">
                    <a16:rowId xmlns:a16="http://schemas.microsoft.com/office/drawing/2014/main" xmlns="" val="10000"/>
                  </a:ext>
                </a:extLst>
              </a:tr>
              <a:tr h="180585">
                <a:tc>
                  <a:txBody>
                    <a:bodyPr/>
                    <a:lstStyle/>
                    <a:p>
                      <a:pPr rtl="1"/>
                      <a:r>
                        <a:rPr lang="he-IL" dirty="0"/>
                        <a:t>5</a:t>
                      </a:r>
                    </a:p>
                  </a:txBody>
                  <a:tcPr/>
                </a:tc>
                <a:tc>
                  <a:txBody>
                    <a:bodyPr/>
                    <a:lstStyle/>
                    <a:p>
                      <a:pPr rtl="1"/>
                      <a:r>
                        <a:rPr lang="he-IL" dirty="0"/>
                        <a:t>7</a:t>
                      </a:r>
                    </a:p>
                  </a:txBody>
                  <a:tcPr/>
                </a:tc>
                <a:tc>
                  <a:txBody>
                    <a:bodyPr/>
                    <a:lstStyle/>
                    <a:p>
                      <a:pPr rtl="1"/>
                      <a:r>
                        <a:rPr lang="he-IL" dirty="0"/>
                        <a:t>1</a:t>
                      </a:r>
                    </a:p>
                  </a:txBody>
                  <a:tcPr/>
                </a:tc>
                <a:extLst>
                  <a:ext uri="{0D108BD9-81ED-4DB2-BD59-A6C34878D82A}">
                    <a16:rowId xmlns:a16="http://schemas.microsoft.com/office/drawing/2014/main" xmlns="" val="10001"/>
                  </a:ext>
                </a:extLst>
              </a:tr>
            </a:tbl>
          </a:graphicData>
        </a:graphic>
      </p:graphicFrame>
      <p:pic>
        <p:nvPicPr>
          <p:cNvPr id="5" name="Picture 4"/>
          <p:cNvPicPr>
            <a:picLocks noChangeAspect="1" noChangeArrowheads="1"/>
          </p:cNvPicPr>
          <p:nvPr/>
        </p:nvPicPr>
        <p:blipFill>
          <a:blip r:embed="rId2" cstate="print"/>
          <a:srcRect/>
          <a:stretch>
            <a:fillRect/>
          </a:stretch>
        </p:blipFill>
        <p:spPr bwMode="auto">
          <a:xfrm>
            <a:off x="1295400" y="1676400"/>
            <a:ext cx="6811963" cy="666750"/>
          </a:xfrm>
          <a:prstGeom prst="rect">
            <a:avLst/>
          </a:prstGeom>
          <a:noFill/>
        </p:spPr>
      </p:pic>
      <p:pic>
        <p:nvPicPr>
          <p:cNvPr id="6" name="Picture 5"/>
          <p:cNvPicPr>
            <a:picLocks noChangeAspect="1" noChangeArrowheads="1"/>
          </p:cNvPicPr>
          <p:nvPr/>
        </p:nvPicPr>
        <p:blipFill>
          <a:blip r:embed="rId3" cstate="print"/>
          <a:srcRect/>
          <a:stretch>
            <a:fillRect/>
          </a:stretch>
        </p:blipFill>
        <p:spPr bwMode="auto">
          <a:xfrm>
            <a:off x="1295400" y="2628900"/>
            <a:ext cx="6831013" cy="647700"/>
          </a:xfrm>
          <a:prstGeom prst="rect">
            <a:avLst/>
          </a:prstGeom>
          <a:noFill/>
        </p:spPr>
      </p:pic>
    </p:spTree>
    <p:extLst>
      <p:ext uri="{BB962C8B-B14F-4D97-AF65-F5344CB8AC3E}">
        <p14:creationId xmlns:p14="http://schemas.microsoft.com/office/powerpoint/2010/main" val="3344613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Multi Level Queue Scheduling</a:t>
            </a:r>
          </a:p>
        </p:txBody>
      </p:sp>
      <p:sp>
        <p:nvSpPr>
          <p:cNvPr id="3" name="מציין מיקום תוכן 2"/>
          <p:cNvSpPr>
            <a:spLocks noGrp="1"/>
          </p:cNvSpPr>
          <p:nvPr>
            <p:ph idx="1"/>
          </p:nvPr>
        </p:nvSpPr>
        <p:spPr>
          <a:xfrm>
            <a:off x="228600" y="990600"/>
            <a:ext cx="8686800" cy="5638800"/>
          </a:xfrm>
        </p:spPr>
        <p:txBody>
          <a:bodyPr>
            <a:normAutofit/>
          </a:bodyPr>
          <a:lstStyle/>
          <a:p>
            <a:pPr marL="514350" indent="-457200">
              <a:buFont typeface="Arial" panose="020B0604020202020204" pitchFamily="34" charset="0"/>
              <a:buChar char="•"/>
            </a:pPr>
            <a:r>
              <a:rPr lang="en-US" dirty="0"/>
              <a:t>Partition the ready queue to multiple queues</a:t>
            </a:r>
          </a:p>
          <a:p>
            <a:pPr marL="914400" lvl="1" indent="-457200">
              <a:buFont typeface="Arial" panose="020B0604020202020204" pitchFamily="34" charset="0"/>
              <a:buChar char="•"/>
            </a:pPr>
            <a:r>
              <a:rPr lang="en-US" dirty="0"/>
              <a:t>Each partition employs its own scheduling mechanism and algorithm.</a:t>
            </a:r>
          </a:p>
          <a:p>
            <a:pPr marL="514350" indent="-457200">
              <a:buFont typeface="Arial" panose="020B0604020202020204" pitchFamily="34" charset="0"/>
              <a:buChar char="•"/>
            </a:pPr>
            <a:r>
              <a:rPr lang="en-US" dirty="0"/>
              <a:t>A process from a lower</a:t>
            </a:r>
          </a:p>
          <a:p>
            <a:pPr marL="57150" indent="0">
              <a:buNone/>
            </a:pPr>
            <a:r>
              <a:rPr lang="he-IL" dirty="0"/>
              <a:t>    </a:t>
            </a:r>
            <a:r>
              <a:rPr lang="en-US" dirty="0"/>
              <a:t>priority group may run </a:t>
            </a:r>
            <a:br>
              <a:rPr lang="en-US" dirty="0"/>
            </a:br>
            <a:r>
              <a:rPr lang="he-IL" dirty="0"/>
              <a:t>    </a:t>
            </a:r>
            <a:r>
              <a:rPr lang="en-US" dirty="0"/>
              <a:t>only if there is no higher-</a:t>
            </a:r>
            <a:endParaRPr lang="he-IL" dirty="0"/>
          </a:p>
          <a:p>
            <a:pPr marL="57150" indent="0">
              <a:buNone/>
            </a:pPr>
            <a:r>
              <a:rPr lang="he-IL" dirty="0"/>
              <a:t>    </a:t>
            </a:r>
            <a:r>
              <a:rPr lang="en-US" dirty="0"/>
              <a:t>priority process.</a:t>
            </a:r>
          </a:p>
        </p:txBody>
      </p:sp>
      <p:sp>
        <p:nvSpPr>
          <p:cNvPr id="4" name="מלבן מעוגל 3"/>
          <p:cNvSpPr/>
          <p:nvPr/>
        </p:nvSpPr>
        <p:spPr>
          <a:xfrm>
            <a:off x="838200" y="5638800"/>
            <a:ext cx="6400800" cy="762000"/>
          </a:xfrm>
          <a:prstGeom prst="round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latin typeface="Courier New" pitchFamily="49" charset="0"/>
                <a:cs typeface="Courier New" pitchFamily="49" charset="0"/>
              </a:rPr>
              <a:t>What is the main drawback of these algorithms?</a:t>
            </a:r>
          </a:p>
          <a:p>
            <a:pPr algn="ctr"/>
            <a:r>
              <a:rPr lang="en-US" sz="1600" dirty="0">
                <a:solidFill>
                  <a:schemeClr val="tx1"/>
                </a:solidFill>
                <a:latin typeface="Courier New" pitchFamily="49" charset="0"/>
                <a:cs typeface="Courier New" pitchFamily="49" charset="0"/>
              </a:rPr>
              <a:t>Can we cope this drawback?</a:t>
            </a:r>
            <a:endParaRPr lang="he-IL" sz="1600" dirty="0">
              <a:solidFill>
                <a:schemeClr val="tx1"/>
              </a:solidFill>
              <a:latin typeface="Courier New" pitchFamily="49" charset="0"/>
              <a:cs typeface="Courier New" pitchFamily="49" charset="0"/>
            </a:endParaRPr>
          </a:p>
        </p:txBody>
      </p:sp>
      <p:pic>
        <p:nvPicPr>
          <p:cNvPr id="3074" name="Picture 2" descr="http://www.sal.ksu.edu/faculty/tim/ossg/_images/priority_queues.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2969633"/>
            <a:ext cx="4191001" cy="244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39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pPr algn="ctr"/>
            <a:r>
              <a:rPr lang="en-US" sz="3600" dirty="0">
                <a:solidFill>
                  <a:srgbClr val="C00000"/>
                </a:solidFill>
              </a:rPr>
              <a:t>Multiprogramming: motivation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lstStyle/>
          <a:p>
            <a:r>
              <a:rPr lang="en-US" dirty="0"/>
              <a:t>Efficiently use our HW (mainly the CPU)</a:t>
            </a:r>
          </a:p>
          <a:p>
            <a:r>
              <a:rPr lang="en-US" dirty="0"/>
              <a:t>Increase CPU utilization by overlapping the demands. </a:t>
            </a:r>
          </a:p>
          <a:p>
            <a:r>
              <a:rPr lang="en-US" dirty="0"/>
              <a:t>Processes’ requirements (CPU Vs. IO, interactive Vs. batch) highly vary.</a:t>
            </a:r>
            <a:endParaRPr lang="he-IL" dirty="0"/>
          </a:p>
        </p:txBody>
      </p:sp>
    </p:spTree>
    <p:extLst>
      <p:ext uri="{BB962C8B-B14F-4D97-AF65-F5344CB8AC3E}">
        <p14:creationId xmlns:p14="http://schemas.microsoft.com/office/powerpoint/2010/main" val="31443348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Multi Level Feedback Scheduling</a:t>
            </a:r>
          </a:p>
        </p:txBody>
      </p:sp>
      <p:sp>
        <p:nvSpPr>
          <p:cNvPr id="3" name="מציין מיקום תוכן 2"/>
          <p:cNvSpPr>
            <a:spLocks noGrp="1"/>
          </p:cNvSpPr>
          <p:nvPr>
            <p:ph idx="1"/>
          </p:nvPr>
        </p:nvSpPr>
        <p:spPr>
          <a:xfrm>
            <a:off x="228600" y="990600"/>
            <a:ext cx="5105400" cy="5638800"/>
          </a:xfrm>
        </p:spPr>
        <p:txBody>
          <a:bodyPr>
            <a:normAutofit fontScale="92500" lnSpcReduction="10000"/>
          </a:bodyPr>
          <a:lstStyle/>
          <a:p>
            <a:pPr marL="514350" indent="-457200">
              <a:buFont typeface="Arial" panose="020B0604020202020204" pitchFamily="34" charset="0"/>
              <a:buChar char="•"/>
            </a:pPr>
            <a:r>
              <a:rPr lang="en-US" sz="2800" dirty="0"/>
              <a:t>Prevents starvation by </a:t>
            </a:r>
            <a:r>
              <a:rPr lang="en-US" sz="2800" i="1" dirty="0"/>
              <a:t>aging</a:t>
            </a:r>
            <a:r>
              <a:rPr lang="en-US" sz="2800" dirty="0"/>
              <a:t>: an “old” process, which waited a long time is promoted to a queue of higher priority</a:t>
            </a:r>
          </a:p>
          <a:p>
            <a:pPr marL="514350" indent="-457200">
              <a:buFont typeface="Arial" panose="020B0604020202020204" pitchFamily="34" charset="0"/>
              <a:buChar char="•"/>
            </a:pPr>
            <a:r>
              <a:rPr lang="en-US" sz="2800" dirty="0"/>
              <a:t>A process which enjoyed its CPU time is demoted to a queue of lower priority</a:t>
            </a:r>
          </a:p>
          <a:p>
            <a:pPr marL="514350" indent="-457200">
              <a:buFont typeface="Arial" panose="020B0604020202020204" pitchFamily="34" charset="0"/>
              <a:buChar char="•"/>
            </a:pPr>
            <a:r>
              <a:rPr lang="en-US" sz="2800" dirty="0"/>
              <a:t>Lower-level queues are of lower priority, but have a longer quantum</a:t>
            </a:r>
          </a:p>
          <a:p>
            <a:pPr marL="514350" indent="-457200">
              <a:buFont typeface="Arial" panose="020B0604020202020204" pitchFamily="34" charset="0"/>
              <a:buChar char="•"/>
            </a:pPr>
            <a:r>
              <a:rPr lang="en-US" sz="2800" dirty="0"/>
              <a:t>The exact promotion, demotion and in-queue policies may vary</a:t>
            </a:r>
          </a:p>
          <a:p>
            <a:pPr marL="514350" indent="-457200">
              <a:buFont typeface="Arial" panose="020B0604020202020204" pitchFamily="34" charset="0"/>
              <a:buChar char="•"/>
            </a:pPr>
            <a:r>
              <a:rPr lang="en-US" sz="2800" dirty="0"/>
              <a:t>Variants of this </a:t>
            </a:r>
            <a:r>
              <a:rPr lang="en-US" sz="2800" dirty="0" err="1"/>
              <a:t>alg</a:t>
            </a:r>
            <a:r>
              <a:rPr lang="en-US" sz="2800" dirty="0"/>
              <a:t>’ are used in Windows, Mac OS X and Solaris</a:t>
            </a:r>
          </a:p>
        </p:txBody>
      </p:sp>
      <p:pic>
        <p:nvPicPr>
          <p:cNvPr id="3074" name="Picture 2" descr="http://www.sal.ksu.edu/faculty/tim/ossg/_images/priority_queues.pn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4546" t="8698" r="14546" b="-8698"/>
          <a:stretch/>
        </p:blipFill>
        <p:spPr bwMode="auto">
          <a:xfrm>
            <a:off x="5715000" y="2286000"/>
            <a:ext cx="3200400" cy="26283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53400" y="4114800"/>
            <a:ext cx="914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7493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Types of processes &amp; interleaving: exercise 1</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Autofit/>
          </a:bodyPr>
          <a:lstStyle/>
          <a:p>
            <a:r>
              <a:rPr lang="en-US" dirty="0"/>
              <a:t>A given system runs a single process, which waits for I/O for 60% of the time (avg.).</a:t>
            </a:r>
          </a:p>
          <a:p>
            <a:r>
              <a:rPr lang="en-US" dirty="0">
                <a:solidFill>
                  <a:srgbClr val="C00000"/>
                </a:solidFill>
              </a:rPr>
              <a:t>Q: What is the approximate CPU utilization?</a:t>
            </a:r>
          </a:p>
          <a:p>
            <a:r>
              <a:rPr lang="en-US" b="1" dirty="0"/>
              <a:t>A: </a:t>
            </a:r>
            <a:r>
              <a:rPr lang="en-US" dirty="0"/>
              <a:t>If a process is blocking on I/O 60% of the time, than there is only 40% CPU is utilization.</a:t>
            </a:r>
          </a:p>
        </p:txBody>
      </p:sp>
    </p:spTree>
    <p:extLst>
      <p:ext uri="{BB962C8B-B14F-4D97-AF65-F5344CB8AC3E}">
        <p14:creationId xmlns:p14="http://schemas.microsoft.com/office/powerpoint/2010/main" val="217340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1 – cont.</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lstStyle/>
          <a:p>
            <a:r>
              <a:rPr lang="en-US" dirty="0"/>
              <a:t>Assume processes in a given system waits for I/O for 60% of the time (avg.).</a:t>
            </a:r>
          </a:p>
          <a:p>
            <a:r>
              <a:rPr lang="en-US" b="1" dirty="0">
                <a:solidFill>
                  <a:srgbClr val="C00000"/>
                </a:solidFill>
              </a:rPr>
              <a:t>Q: </a:t>
            </a:r>
            <a:r>
              <a:rPr lang="en-US" dirty="0">
                <a:solidFill>
                  <a:srgbClr val="C00000"/>
                </a:solidFill>
              </a:rPr>
              <a:t>What is the approximate CPU utilization with </a:t>
            </a:r>
            <a:r>
              <a:rPr lang="en-US" b="1" dirty="0">
                <a:solidFill>
                  <a:srgbClr val="C00000"/>
                </a:solidFill>
              </a:rPr>
              <a:t>three</a:t>
            </a:r>
            <a:r>
              <a:rPr lang="en-US" dirty="0">
                <a:solidFill>
                  <a:srgbClr val="C00000"/>
                </a:solidFill>
              </a:rPr>
              <a:t> processes running?</a:t>
            </a:r>
          </a:p>
          <a:p>
            <a:r>
              <a:rPr lang="en-US" b="1" dirty="0"/>
              <a:t>A: </a:t>
            </a:r>
            <a:r>
              <a:rPr lang="en-US" dirty="0"/>
              <a:t>At a given moment, the probability that all three processes are blocking on I/O is 0.6</a:t>
            </a:r>
            <a:r>
              <a:rPr lang="en-US" baseline="30000" dirty="0"/>
              <a:t>3</a:t>
            </a:r>
            <a:r>
              <a:rPr lang="en-US" dirty="0"/>
              <a:t>.</a:t>
            </a:r>
          </a:p>
          <a:p>
            <a:r>
              <a:rPr lang="en-US" dirty="0"/>
              <a:t>That means that the CPU utilization is </a:t>
            </a:r>
            <a:br>
              <a:rPr lang="en-US" dirty="0"/>
            </a:br>
            <a:r>
              <a:rPr lang="en-US" dirty="0"/>
              <a:t>(1-0.6</a:t>
            </a:r>
            <a:r>
              <a:rPr lang="en-US" baseline="30000" dirty="0"/>
              <a:t>3</a:t>
            </a:r>
            <a:r>
              <a:rPr lang="en-US" dirty="0"/>
              <a:t>)=0.786=~79%.</a:t>
            </a:r>
          </a:p>
        </p:txBody>
      </p:sp>
    </p:spTree>
    <p:extLst>
      <p:ext uri="{BB962C8B-B14F-4D97-AF65-F5344CB8AC3E}">
        <p14:creationId xmlns:p14="http://schemas.microsoft.com/office/powerpoint/2010/main" val="260956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Types of Scheduling</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Autofit/>
          </a:bodyPr>
          <a:lstStyle/>
          <a:p>
            <a:r>
              <a:rPr lang="en-US" dirty="0">
                <a:solidFill>
                  <a:srgbClr val="C00000"/>
                </a:solidFill>
              </a:rPr>
              <a:t>Preemptive Scheduling</a:t>
            </a:r>
          </a:p>
          <a:p>
            <a:pPr marL="400050" lvl="2" indent="0">
              <a:buNone/>
            </a:pPr>
            <a:r>
              <a:rPr lang="en-US" sz="2800" dirty="0"/>
              <a:t>A task may be rescheduled to operate at a later time (for example, it may be rescheduled by the scheduler upon the arrival of a “more important” task).</a:t>
            </a:r>
          </a:p>
          <a:p>
            <a:pPr marL="400050" lvl="2" indent="0">
              <a:buNone/>
            </a:pPr>
            <a:r>
              <a:rPr lang="en-US" sz="2800" dirty="0"/>
              <a:t>Pay attention of too many context switches’ overhead.</a:t>
            </a:r>
          </a:p>
          <a:p>
            <a:r>
              <a:rPr lang="en-US" dirty="0">
                <a:solidFill>
                  <a:srgbClr val="C00000"/>
                </a:solidFill>
              </a:rPr>
              <a:t>Non-Preemptive Scheduling</a:t>
            </a:r>
            <a:endParaRPr lang="en-US" sz="2800" dirty="0">
              <a:solidFill>
                <a:srgbClr val="C00000"/>
              </a:solidFill>
            </a:endParaRPr>
          </a:p>
          <a:p>
            <a:pPr marL="400050" lvl="1" indent="0">
              <a:buNone/>
            </a:pPr>
            <a:r>
              <a:rPr lang="en-US" dirty="0"/>
              <a:t>Task switching can only be performed with explicitly defined system services, e.g. </a:t>
            </a:r>
          </a:p>
          <a:p>
            <a:pPr marL="400050" lvl="1" indent="0">
              <a:buNone/>
            </a:pPr>
            <a:r>
              <a:rPr lang="en-US" dirty="0"/>
              <a:t>- I/O operation which </a:t>
            </a:r>
            <a:r>
              <a:rPr lang="en-US" i="1" dirty="0"/>
              <a:t>block </a:t>
            </a:r>
            <a:r>
              <a:rPr lang="en-US" dirty="0"/>
              <a:t>the process</a:t>
            </a:r>
          </a:p>
          <a:p>
            <a:pPr marL="857250" lvl="1" indent="-457200">
              <a:buFontTx/>
              <a:buChar char="-"/>
            </a:pPr>
            <a:r>
              <a:rPr lang="en-US" dirty="0"/>
              <a:t>explicit call to yield() </a:t>
            </a:r>
          </a:p>
          <a:p>
            <a:r>
              <a:rPr lang="en-US" dirty="0">
                <a:solidFill>
                  <a:srgbClr val="C00000"/>
                </a:solidFill>
              </a:rPr>
              <a:t>Which of them better fits batch tasks?</a:t>
            </a:r>
          </a:p>
        </p:txBody>
      </p:sp>
    </p:spTree>
    <p:extLst>
      <p:ext uri="{BB962C8B-B14F-4D97-AF65-F5344CB8AC3E}">
        <p14:creationId xmlns:p14="http://schemas.microsoft.com/office/powerpoint/2010/main" val="217340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2</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lstStyle/>
          <a:p>
            <a:r>
              <a:rPr lang="en-US" dirty="0">
                <a:solidFill>
                  <a:srgbClr val="C00000"/>
                </a:solidFill>
              </a:rPr>
              <a:t>Assume a single CPU machine with a </a:t>
            </a:r>
            <a:r>
              <a:rPr lang="en-US" b="1" i="1" dirty="0">
                <a:solidFill>
                  <a:srgbClr val="C00000"/>
                </a:solidFill>
              </a:rPr>
              <a:t>non-preemptive</a:t>
            </a:r>
            <a:r>
              <a:rPr lang="en-US" dirty="0">
                <a:solidFill>
                  <a:srgbClr val="C00000"/>
                </a:solidFill>
              </a:rPr>
              <a:t> scheduler, attempting to schedule </a:t>
            </a:r>
            <a:r>
              <a:rPr lang="en-US" i="1" dirty="0">
                <a:solidFill>
                  <a:srgbClr val="C00000"/>
                </a:solidFill>
              </a:rPr>
              <a:t>n</a:t>
            </a:r>
            <a:r>
              <a:rPr lang="en-US" dirty="0">
                <a:solidFill>
                  <a:srgbClr val="C00000"/>
                </a:solidFill>
              </a:rPr>
              <a:t> independent processes. How many possible schedules exist?</a:t>
            </a:r>
          </a:p>
          <a:p>
            <a:r>
              <a:rPr lang="en-US" dirty="0"/>
              <a:t>This is exactly like ordering a set of n different letters to form an n-long word. This results in n! different possible schedules.</a:t>
            </a:r>
          </a:p>
        </p:txBody>
      </p:sp>
    </p:spTree>
    <p:extLst>
      <p:ext uri="{BB962C8B-B14F-4D97-AF65-F5344CB8AC3E}">
        <p14:creationId xmlns:p14="http://schemas.microsoft.com/office/powerpoint/2010/main" val="65595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Scheduling Algorithms: FCFS and RR</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normAutofit/>
          </a:bodyPr>
          <a:lstStyle/>
          <a:p>
            <a:r>
              <a:rPr lang="en-US" dirty="0">
                <a:solidFill>
                  <a:srgbClr val="C00000"/>
                </a:solidFill>
              </a:rPr>
              <a:t>FCFS (First Come - First Served)</a:t>
            </a:r>
          </a:p>
          <a:p>
            <a:pPr lvl="1">
              <a:buFont typeface="Arial" pitchFamily="34" charset="0"/>
              <a:buChar char="•"/>
            </a:pPr>
            <a:r>
              <a:rPr lang="en-US" sz="2400" dirty="0"/>
              <a:t>Non preemptive.</a:t>
            </a:r>
          </a:p>
          <a:p>
            <a:pPr lvl="1">
              <a:buFont typeface="Arial" pitchFamily="34" charset="0"/>
              <a:buChar char="•"/>
            </a:pPr>
            <a:r>
              <a:rPr lang="en-US" sz="2400" dirty="0"/>
              <a:t>Convoy effect.</a:t>
            </a:r>
          </a:p>
          <a:p>
            <a:pPr lvl="1">
              <a:buFont typeface="Arial" pitchFamily="34" charset="0"/>
              <a:buChar char="•"/>
            </a:pPr>
            <a:r>
              <a:rPr lang="en-US" sz="2400" dirty="0"/>
              <a:t>Fair in manner of waiting time.</a:t>
            </a:r>
          </a:p>
          <a:p>
            <a:pPr lvl="1">
              <a:buFont typeface="Arial" pitchFamily="34" charset="0"/>
              <a:buChar char="•"/>
            </a:pPr>
            <a:r>
              <a:rPr lang="en-US" sz="2400" dirty="0"/>
              <a:t>Fits batch systems.</a:t>
            </a:r>
          </a:p>
          <a:p>
            <a:pPr marL="342900" lvl="1" indent="-342900">
              <a:buFont typeface="Arial" charset="0"/>
              <a:buChar char="•"/>
            </a:pPr>
            <a:r>
              <a:rPr lang="en-US" sz="3200" dirty="0">
                <a:solidFill>
                  <a:srgbClr val="C00000"/>
                </a:solidFill>
              </a:rPr>
              <a:t>(Preemptive) Round Robin</a:t>
            </a:r>
          </a:p>
          <a:p>
            <a:pPr marL="742950" lvl="2" indent="-342900">
              <a:buFont typeface="Arial" pitchFamily="34" charset="0"/>
              <a:buChar char="•"/>
            </a:pPr>
            <a:r>
              <a:rPr lang="en-US" dirty="0"/>
              <a:t>Fair in manner of resources division between tasks.</a:t>
            </a:r>
          </a:p>
          <a:p>
            <a:pPr marL="742950" lvl="2" indent="-342900">
              <a:buFont typeface="Arial" pitchFamily="34" charset="0"/>
              <a:buChar char="•"/>
            </a:pPr>
            <a:r>
              <a:rPr lang="en-US" dirty="0"/>
              <a:t>Long time slices </a:t>
            </a:r>
            <a:r>
              <a:rPr lang="en-US" dirty="0">
                <a:sym typeface="Wingdings" pitchFamily="2" charset="2"/>
              </a:rPr>
              <a:t> </a:t>
            </a:r>
            <a:r>
              <a:rPr lang="en-US" dirty="0"/>
              <a:t>?</a:t>
            </a:r>
          </a:p>
          <a:p>
            <a:pPr marL="742950" lvl="2" indent="-342900">
              <a:buFont typeface="Arial" pitchFamily="34" charset="0"/>
              <a:buChar char="•"/>
            </a:pPr>
            <a:r>
              <a:rPr lang="en-US" dirty="0"/>
              <a:t>Short time slices </a:t>
            </a:r>
            <a:r>
              <a:rPr lang="en-US" dirty="0">
                <a:sym typeface="Wingdings" pitchFamily="2" charset="2"/>
              </a:rPr>
              <a:t> </a:t>
            </a:r>
            <a:r>
              <a:rPr lang="en-US" dirty="0"/>
              <a:t>?</a:t>
            </a:r>
          </a:p>
          <a:p>
            <a:pPr marL="971550" lvl="1" indent="-514350">
              <a:buFont typeface="Arial" pitchFamily="34" charset="0"/>
              <a:buChar char="•"/>
            </a:pPr>
            <a:endParaRPr lang="en-US" dirty="0"/>
          </a:p>
          <a:p>
            <a:endParaRPr lang="en-US" dirty="0"/>
          </a:p>
          <a:p>
            <a:endParaRPr lang="en-US" dirty="0"/>
          </a:p>
          <a:p>
            <a:endParaRPr lang="en-US" dirty="0"/>
          </a:p>
          <a:p>
            <a:endParaRPr lang="en-US" dirty="0"/>
          </a:p>
          <a:p>
            <a:endParaRPr lang="he-IL" dirty="0"/>
          </a:p>
        </p:txBody>
      </p:sp>
      <p:sp>
        <p:nvSpPr>
          <p:cNvPr id="4" name="מלבן מעוגל 3"/>
          <p:cNvSpPr/>
          <p:nvPr/>
        </p:nvSpPr>
        <p:spPr>
          <a:xfrm>
            <a:off x="4191000" y="1600200"/>
            <a:ext cx="4191000" cy="838200"/>
          </a:xfrm>
          <a:prstGeom prst="round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latin typeface="Courier New" pitchFamily="49" charset="0"/>
                <a:cs typeface="Courier New" pitchFamily="49" charset="0"/>
              </a:rPr>
              <a:t>When analyzing an algorithm, pay attention to differences between fairness and efficiency.</a:t>
            </a:r>
            <a:endParaRPr lang="he-IL"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0702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762000"/>
          </a:xfrm>
          <a:solidFill>
            <a:schemeClr val="bg1">
              <a:lumMod val="85000"/>
            </a:schemeClr>
          </a:solidFill>
        </p:spPr>
        <p:txBody>
          <a:bodyPr>
            <a:normAutofit/>
          </a:bodyPr>
          <a:lstStyle/>
          <a:p>
            <a:r>
              <a:rPr lang="en-US" sz="3600" dirty="0">
                <a:solidFill>
                  <a:srgbClr val="C00000"/>
                </a:solidFill>
              </a:rPr>
              <a:t>Exercise 3 – Round Robin</a:t>
            </a:r>
            <a:endParaRPr lang="he-IL" sz="3600" dirty="0">
              <a:solidFill>
                <a:srgbClr val="C00000"/>
              </a:solidFill>
            </a:endParaRPr>
          </a:p>
        </p:txBody>
      </p:sp>
      <p:sp>
        <p:nvSpPr>
          <p:cNvPr id="3" name="מציין מיקום תוכן 2"/>
          <p:cNvSpPr>
            <a:spLocks noGrp="1"/>
          </p:cNvSpPr>
          <p:nvPr>
            <p:ph idx="1"/>
          </p:nvPr>
        </p:nvSpPr>
        <p:spPr>
          <a:xfrm>
            <a:off x="228600" y="990600"/>
            <a:ext cx="8686800" cy="5638800"/>
          </a:xfrm>
        </p:spPr>
        <p:txBody>
          <a:bodyPr/>
          <a:lstStyle/>
          <a:p>
            <a:r>
              <a:rPr lang="en-US" dirty="0"/>
              <a:t>The following is a list of processes which require scheduling:</a:t>
            </a:r>
          </a:p>
          <a:p>
            <a:pPr lvl="1"/>
            <a:r>
              <a:rPr lang="en-US" dirty="0"/>
              <a:t>P</a:t>
            </a:r>
            <a:r>
              <a:rPr lang="en-US" baseline="-25000" dirty="0"/>
              <a:t>A</a:t>
            </a:r>
            <a:r>
              <a:rPr lang="en-US" dirty="0"/>
              <a:t> – 6 TU (time units)</a:t>
            </a:r>
          </a:p>
          <a:p>
            <a:pPr lvl="1"/>
            <a:r>
              <a:rPr lang="en-US" dirty="0"/>
              <a:t>P</a:t>
            </a:r>
            <a:r>
              <a:rPr lang="en-US" baseline="-25000" dirty="0"/>
              <a:t>B</a:t>
            </a:r>
            <a:r>
              <a:rPr lang="en-US" dirty="0"/>
              <a:t> – 3 TU</a:t>
            </a:r>
          </a:p>
          <a:p>
            <a:pPr lvl="1"/>
            <a:r>
              <a:rPr lang="en-US" dirty="0"/>
              <a:t>P</a:t>
            </a:r>
            <a:r>
              <a:rPr lang="en-US" baseline="-25000" dirty="0"/>
              <a:t>C</a:t>
            </a:r>
            <a:r>
              <a:rPr lang="en-US" dirty="0"/>
              <a:t> – 1 TU</a:t>
            </a:r>
          </a:p>
          <a:p>
            <a:pPr lvl="1"/>
            <a:r>
              <a:rPr lang="en-US" dirty="0"/>
              <a:t>P</a:t>
            </a:r>
            <a:r>
              <a:rPr lang="en-US" baseline="-25000" dirty="0"/>
              <a:t>D</a:t>
            </a:r>
            <a:r>
              <a:rPr lang="en-US" dirty="0"/>
              <a:t> – 7 TU</a:t>
            </a:r>
          </a:p>
          <a:p>
            <a:r>
              <a:rPr lang="en-US" dirty="0"/>
              <a:t>What is the optimal quanta size when scheduling with RR to achieve </a:t>
            </a:r>
            <a:r>
              <a:rPr lang="en-US" dirty="0">
                <a:solidFill>
                  <a:srgbClr val="C00000"/>
                </a:solidFill>
              </a:rPr>
              <a:t>minimal</a:t>
            </a:r>
            <a:r>
              <a:rPr lang="en-US" dirty="0"/>
              <a:t> </a:t>
            </a:r>
            <a:r>
              <a:rPr lang="en-US" dirty="0">
                <a:solidFill>
                  <a:srgbClr val="C00000"/>
                </a:solidFill>
              </a:rPr>
              <a:t>average turnaround time</a:t>
            </a:r>
            <a:r>
              <a:rPr lang="en-US" dirty="0"/>
              <a:t>? (assume 0 cost context switches, and that all processes are in the ‘ready’ queue)</a:t>
            </a:r>
          </a:p>
        </p:txBody>
      </p:sp>
    </p:spTree>
    <p:extLst>
      <p:ext uri="{BB962C8B-B14F-4D97-AF65-F5344CB8AC3E}">
        <p14:creationId xmlns:p14="http://schemas.microsoft.com/office/powerpoint/2010/main" val="2454263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585</TotalTime>
  <Words>2229</Words>
  <Application>Microsoft Office PowerPoint</Application>
  <PresentationFormat>On-screen Show (4:3)</PresentationFormat>
  <Paragraphs>529</Paragraphs>
  <Slides>30</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Courier New</vt:lpstr>
      <vt:lpstr>Symbol</vt:lpstr>
      <vt:lpstr>Times New Roman</vt:lpstr>
      <vt:lpstr>Wingdings</vt:lpstr>
      <vt:lpstr>Office Theme</vt:lpstr>
      <vt:lpstr>גליון עבודה</vt:lpstr>
      <vt:lpstr>Operating Systems 371-1-1631</vt:lpstr>
      <vt:lpstr>Opening question: Quality Criteria Measures</vt:lpstr>
      <vt:lpstr>Multiprogramming: motivation</vt:lpstr>
      <vt:lpstr>Types of processes &amp; interleaving: exercise 1</vt:lpstr>
      <vt:lpstr>Exercise 1 – cont.</vt:lpstr>
      <vt:lpstr>Types of Scheduling</vt:lpstr>
      <vt:lpstr>Exercise 2</vt:lpstr>
      <vt:lpstr>Scheduling Algorithms: FCFS and RR</vt:lpstr>
      <vt:lpstr>Exercise 3 – Round Robin</vt:lpstr>
      <vt:lpstr>Exercise 3 - Solution</vt:lpstr>
      <vt:lpstr>Exercise 3 - Solution</vt:lpstr>
      <vt:lpstr>Scheduling Algorithms: SJF and priority Q</vt:lpstr>
      <vt:lpstr>Highest Response Ratio Next (HRRN)</vt:lpstr>
      <vt:lpstr>Exercise 4 – Non Preemptive Scheduling</vt:lpstr>
      <vt:lpstr>Exercise 5: Preemptive Dynamic Priorities</vt:lpstr>
      <vt:lpstr>Exercise 5 - Solution</vt:lpstr>
      <vt:lpstr>Exercise 5 (Cont’)</vt:lpstr>
      <vt:lpstr>Exercise 5  (Cont’)</vt:lpstr>
      <vt:lpstr>Scheduling Algorithms: Guaranteed scheduling</vt:lpstr>
      <vt:lpstr>Exercise 6: Guaranteed Scheduling</vt:lpstr>
      <vt:lpstr>Exercise 6 - Solution</vt:lpstr>
      <vt:lpstr>Exercise 6 (Cont’)</vt:lpstr>
      <vt:lpstr>Exercise 6 (Cont’)</vt:lpstr>
      <vt:lpstr>Exercise 6 (Cont’)</vt:lpstr>
      <vt:lpstr>Exercise 6 (Cont’)</vt:lpstr>
      <vt:lpstr>Exercise 7: Multi-core Scheduling</vt:lpstr>
      <vt:lpstr>Exercise 7 - Solution</vt:lpstr>
      <vt:lpstr>Exercise 7 - Solution</vt:lpstr>
      <vt:lpstr>Multi Level Queue Scheduling</vt:lpstr>
      <vt:lpstr>Multi Level Feedback Scheduling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Yeh'iel Zohar</dc:creator>
  <cp:lastModifiedBy>איתמר כהן</cp:lastModifiedBy>
  <cp:revision>711</cp:revision>
  <cp:lastPrinted>2012-11-28T07:26:02Z</cp:lastPrinted>
  <dcterms:created xsi:type="dcterms:W3CDTF">2008-04-21T07:27:33Z</dcterms:created>
  <dcterms:modified xsi:type="dcterms:W3CDTF">2018-03-27T06:21:24Z</dcterms:modified>
</cp:coreProperties>
</file>