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57" r:id="rId4"/>
    <p:sldId id="259" r:id="rId5"/>
    <p:sldId id="281" r:id="rId6"/>
    <p:sldId id="283" r:id="rId7"/>
    <p:sldId id="282" r:id="rId8"/>
    <p:sldId id="261" r:id="rId9"/>
    <p:sldId id="262" r:id="rId10"/>
    <p:sldId id="263" r:id="rId11"/>
    <p:sldId id="276" r:id="rId12"/>
    <p:sldId id="264" r:id="rId13"/>
    <p:sldId id="265" r:id="rId14"/>
    <p:sldId id="277" r:id="rId15"/>
    <p:sldId id="278" r:id="rId16"/>
    <p:sldId id="279" r:id="rId17"/>
    <p:sldId id="285" r:id="rId18"/>
    <p:sldId id="266" r:id="rId19"/>
    <p:sldId id="280" r:id="rId20"/>
    <p:sldId id="268" r:id="rId21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25" autoAdjust="0"/>
    <p:restoredTop sz="74613" autoAdjust="0"/>
  </p:normalViewPr>
  <p:slideViewPr>
    <p:cSldViewPr>
      <p:cViewPr varScale="1">
        <p:scale>
          <a:sx n="60" d="100"/>
          <a:sy n="60" d="100"/>
        </p:scale>
        <p:origin x="1700" y="5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התוכנית יוצרת שני תהליכונים שצריכים להדפיס את</a:t>
            </a:r>
            <a:r>
              <a:rPr lang="he-IL" baseline="0" dirty="0"/>
              <a:t> המשתנה </a:t>
            </a:r>
            <a:r>
              <a:rPr lang="en-US" baseline="0" dirty="0"/>
              <a:t>counter</a:t>
            </a:r>
            <a:r>
              <a:rPr lang="he-IL" baseline="0" dirty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642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0316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Busy:</a:t>
            </a: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protection of this lines is needed to make sure that there’s nobody that is picking up a number and may have a number like me.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he-IL" sz="1200" dirty="0">
              <a:solidFill>
                <a:srgbClr val="FF0000"/>
              </a:solidFill>
            </a:endParaRPr>
          </a:p>
          <a:p>
            <a:endParaRPr lang="he-IL" sz="1200" dirty="0">
              <a:solidFill>
                <a:srgbClr val="FF0000"/>
              </a:solidFill>
            </a:endParaRPr>
          </a:p>
          <a:p>
            <a:r>
              <a:rPr lang="he-IL" sz="1200" dirty="0">
                <a:solidFill>
                  <a:srgbClr val="FF0000"/>
                </a:solidFill>
              </a:rPr>
              <a:t>&gt; כל עוד קיים תהליך אחר עם זיהוי נמוך יותר לפני התהליך הוא לא ייכנס לקטע הקריטי. וכנ"ל אם הוא כרגע בריצה בקטע הקריטי.</a:t>
            </a:r>
          </a:p>
          <a:p>
            <a:r>
              <a:rPr lang="he-IL" sz="1200" dirty="0">
                <a:solidFill>
                  <a:srgbClr val="FF0000"/>
                </a:solidFill>
              </a:rPr>
              <a:t>&gt; קיימת הגנה כאן למקרים בהם הערך המתקבל שווה לאחד הערכים שניתנו קודם, כלומר אותו הערך קיים פעמיים.</a:t>
            </a:r>
            <a:endParaRPr lang="en-US" sz="1200" dirty="0">
              <a:solidFill>
                <a:srgbClr val="FF0000"/>
              </a:solidFill>
            </a:endParaRP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&gt; למה צריך שמירה על לקיחת המספר?</a:t>
            </a:r>
            <a:r>
              <a:rPr lang="he-IL" baseline="0" dirty="0"/>
              <a:t> זה מוודא שאין מישהו שלוקח מספר יחד איתי ונקבל מספר זהה אך אולי נתעלם בהמשך אחד מהשני.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860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itchFamily="34" charset="0"/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Answser</a:t>
            </a:r>
            <a:endParaRPr lang="en-US" sz="1200" b="1" dirty="0">
              <a:solidFill>
                <a:schemeClr val="tx1"/>
              </a:solidFill>
            </a:endParaRPr>
          </a:p>
          <a:p>
            <a:pPr marL="0" indent="0" algn="l" rtl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 and P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choose the same number</a:t>
            </a:r>
            <a:r>
              <a:rPr lang="en-US" sz="1200" baseline="0" dirty="0">
                <a:solidFill>
                  <a:schemeClr val="tx1"/>
                </a:solidFill>
              </a:rPr>
              <a:t> – </a:t>
            </a:r>
            <a:r>
              <a:rPr lang="en-US" sz="1200" baseline="0" dirty="0" err="1">
                <a:solidFill>
                  <a:schemeClr val="tx1"/>
                </a:solidFill>
              </a:rPr>
              <a:t>eg</a:t>
            </a:r>
            <a:r>
              <a:rPr lang="en-US" sz="1200" baseline="0" dirty="0">
                <a:solidFill>
                  <a:schemeClr val="tx1"/>
                </a:solidFill>
              </a:rPr>
              <a:t>, 1.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 algn="l" rtl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 arrives first</a:t>
            </a:r>
            <a:r>
              <a:rPr lang="en-US" sz="1200" baseline="0" dirty="0">
                <a:solidFill>
                  <a:schemeClr val="tx1"/>
                </a:solidFill>
              </a:rPr>
              <a:t> to the loop. Once it has the smallest number among those processes, which already have numbers, </a:t>
            </a:r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baseline="0" dirty="0">
                <a:solidFill>
                  <a:schemeClr val="tx1"/>
                </a:solidFill>
              </a:rPr>
              <a:t> enters the CS.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arrives first</a:t>
            </a:r>
            <a:r>
              <a:rPr lang="en-US" sz="1200" baseline="0" dirty="0">
                <a:solidFill>
                  <a:schemeClr val="tx1"/>
                </a:solidFill>
              </a:rPr>
              <a:t> to the loop. Its number is smaller than those of all other processes, beside P1. However, as 0&lt;1, by the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baseline="0" dirty="0">
                <a:solidFill>
                  <a:schemeClr val="tx1"/>
                </a:solidFill>
              </a:rPr>
              <a:t>-level, arbitrary prioritizing between processes which have the same #, P0 also enters CS.</a:t>
            </a:r>
            <a:endParaRPr lang="en-US" sz="1200" dirty="0">
              <a:solidFill>
                <a:schemeClr val="tx1"/>
              </a:solidFill>
            </a:endParaRPr>
          </a:p>
          <a:p>
            <a:pPr algn="l" rtl="0"/>
            <a:endParaRPr lang="en-AU" dirty="0"/>
          </a:p>
          <a:p>
            <a:pPr algn="l" rtl="0"/>
            <a:r>
              <a:rPr lang="en-AU" b="1" dirty="0"/>
              <a:t>How does the addition</a:t>
            </a:r>
            <a:r>
              <a:rPr lang="en-AU" b="1" baseline="0" dirty="0"/>
              <a:t> of “busy” prevent this </a:t>
            </a:r>
            <a:r>
              <a:rPr lang="en-AU" b="1" baseline="0" dirty="0" err="1"/>
              <a:t>mutex</a:t>
            </a:r>
            <a:r>
              <a:rPr lang="en-AU" b="1" baseline="0" dirty="0"/>
              <a:t> violation?</a:t>
            </a:r>
          </a:p>
          <a:p>
            <a:pPr algn="l" rtl="0"/>
            <a:r>
              <a:rPr lang="en-AU" b="0" baseline="0" dirty="0"/>
              <a:t>In the example above, P1 will wait first until P0 has a number. Once P0 has a number, even if it’s the same number as P1 (say, 1), as 0&lt;1, P1 will wait for P0 before </a:t>
            </a:r>
            <a:r>
              <a:rPr lang="en-AU" b="0" baseline="0"/>
              <a:t>entering the CS.</a:t>
            </a:r>
            <a:endParaRPr lang="en-AU" b="0" baseline="0" dirty="0"/>
          </a:p>
          <a:p>
            <a:pPr algn="l" rtl="0"/>
            <a:endParaRPr lang="he-IL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Recall: </a:t>
            </a:r>
          </a:p>
          <a:p>
            <a:pPr algn="l" rtl="0"/>
            <a:r>
              <a:rPr lang="en-US" dirty="0"/>
              <a:t>S-- is actually s = s-1; // why is it important?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++ is actually s = s+1; // why is </a:t>
            </a:r>
            <a:r>
              <a:rPr lang="en-US"/>
              <a:t>it important?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82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26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4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דוגמה</a:t>
            </a:r>
            <a:r>
              <a:rPr lang="he-IL" baseline="0" dirty="0"/>
              <a:t> עבור שני תהליכים.</a:t>
            </a:r>
          </a:p>
          <a:p>
            <a:r>
              <a:rPr lang="he-IL" baseline="0" dirty="0"/>
              <a:t>תהליך שמגיע מצהיר על רצון להיכנס </a:t>
            </a:r>
            <a:r>
              <a:rPr lang="he-IL" u="sng" baseline="0" dirty="0"/>
              <a:t>ומוותר</a:t>
            </a:r>
            <a:r>
              <a:rPr lang="he-IL" baseline="0" dirty="0"/>
              <a:t> לשני.</a:t>
            </a:r>
          </a:p>
          <a:p>
            <a:r>
              <a:rPr lang="he-IL" baseline="0" dirty="0"/>
              <a:t>התהליך לא ייכנס כל עוד הוא המוותר והשני מעוניין.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781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התשובה:</a:t>
            </a:r>
          </a:p>
          <a:p>
            <a:r>
              <a:rPr lang="he-IL" dirty="0"/>
              <a:t>הפרה של עקרון מניעה הדדית.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44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e-IL" dirty="0"/>
              <a:t>התרחיש – כמו איתות רק </a:t>
            </a:r>
            <a:r>
              <a:rPr lang="he-IL" b="1" dirty="0"/>
              <a:t>לאחר</a:t>
            </a:r>
            <a:r>
              <a:rPr lang="he-IL" b="1" baseline="0" dirty="0"/>
              <a:t> </a:t>
            </a:r>
            <a:r>
              <a:rPr lang="he-IL" b="0" baseline="0" dirty="0"/>
              <a:t>שפונים ברכב.</a:t>
            </a:r>
            <a:endParaRPr lang="en-AU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he-IL" dirty="0"/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P1 does turn:=1;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P0 does turn:=0;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P0 does interested[0]:=true;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P0 does while(turn == 0 &amp;&amp; interested [1]); 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P0 enters the CS.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P1 does interested [1]:=true;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P1 does while(turn == 1 &amp;&amp; interested [0]);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P1 enters the CS.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98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המשמעות:</a:t>
            </a:r>
            <a:r>
              <a:rPr lang="he-IL" baseline="0" dirty="0"/>
              <a:t> נסתכל על משתנה </a:t>
            </a:r>
            <a:r>
              <a:rPr lang="en-US" baseline="0" dirty="0"/>
              <a:t>turn</a:t>
            </a:r>
            <a:r>
              <a:rPr lang="he-IL" baseline="0" dirty="0"/>
              <a:t> לא בתור ויתור, אלא בתור השתלטות.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992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dirty="0">
                <a:cs typeface="Arial" charset="0"/>
              </a:rPr>
              <a:t>One enters and exits and only afterwards the second receives a time quanta.</a:t>
            </a:r>
          </a:p>
          <a:p>
            <a:pPr algn="l" rtl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9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כ"ג/ניסן/תשע"ח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C00000"/>
                </a:solidFill>
              </a:rPr>
              <a:t>Operating Systems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371-1-1631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Tutorial 5 - Synchronization</a:t>
            </a:r>
          </a:p>
        </p:txBody>
      </p:sp>
      <p:pic>
        <p:nvPicPr>
          <p:cNvPr id="6" name="תמונה 5" descr="http://in.bgu.ac.il/engn/NewsIcons/BGUlogo.png"/>
          <p:cNvPicPr/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4073810" y="4175816"/>
            <a:ext cx="9963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/>
              <a:t>Ben-Gurion University of the Negev</a:t>
            </a:r>
            <a:br>
              <a:rPr lang="en-US" sz="1400" i="1" dirty="0"/>
            </a:br>
            <a:r>
              <a:rPr lang="en-US" sz="1400" i="1" dirty="0"/>
              <a:t>Communication Systems Engineering Department</a:t>
            </a:r>
            <a:br>
              <a:rPr lang="en-US" sz="1400" i="1" dirty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19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1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47500" lnSpcReduction="20000"/>
          </a:bodyPr>
          <a:lstStyle/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				</a:t>
            </a:r>
            <a:r>
              <a:rPr lang="en-US" sz="28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all initially 0  (FALSE)  */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				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 Should be named </a:t>
            </a:r>
            <a:r>
              <a:rPr lang="en-US" sz="2000" b="1" u="sng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NOT_MY_TURN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 */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endParaRPr lang="en-US" sz="28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   		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who is entering 0 or 1 ? */</a:t>
            </a:r>
            <a:b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 =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process;	</a:t>
            </a:r>
            <a:r>
              <a:rPr lang="he-IL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opposite of process   */</a:t>
            </a:r>
            <a:b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turn = process;		        </a:t>
            </a:r>
            <a:r>
              <a:rPr lang="he-IL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set flag  –  </a:t>
            </a:r>
            <a:r>
              <a:rPr lang="en-US" sz="2000" b="1" u="sng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my turn */</a:t>
            </a:r>
            <a:b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7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interested[process] = </a:t>
            </a:r>
            <a:r>
              <a:rPr lang="en-US" sz="2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7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he-IL" sz="27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signal that you're interested */</a:t>
            </a:r>
            <a:br>
              <a:rPr lang="en-US" sz="27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== process &amp;&amp; </a:t>
            </a:r>
            <a:b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interested[other] ==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	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null statement */</a:t>
            </a:r>
            <a:endParaRPr lang="en-US" sz="28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	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who is leaving 0 or 1 ? */</a:t>
            </a:r>
            <a:b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interested[process] =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     	</a:t>
            </a:r>
            <a:r>
              <a:rPr lang="en-US" sz="20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departure from critical region */</a:t>
            </a:r>
            <a:endParaRPr lang="en-US" sz="28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מלבן 3"/>
          <p:cNvSpPr/>
          <p:nvPr/>
        </p:nvSpPr>
        <p:spPr>
          <a:xfrm>
            <a:off x="467544" y="2929508"/>
            <a:ext cx="71287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מעוגל 4"/>
          <p:cNvSpPr/>
          <p:nvPr/>
        </p:nvSpPr>
        <p:spPr>
          <a:xfrm>
            <a:off x="683568" y="5377780"/>
            <a:ext cx="7704856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What would happen if the marked lines will be in this order?</a:t>
            </a:r>
            <a:endParaRPr lang="he-IL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28625" y="3001516"/>
            <a:ext cx="395497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714875" y="3001516"/>
            <a:ext cx="397192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1 -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97260"/>
            <a:ext cx="8928992" cy="4896544"/>
          </a:xfrm>
        </p:spPr>
        <p:txBody>
          <a:bodyPr>
            <a:normAutofit/>
          </a:bodyPr>
          <a:lstStyle/>
          <a:p>
            <a:pPr rtl="0"/>
            <a:r>
              <a:rPr lang="en-US" sz="2800" dirty="0">
                <a:solidFill>
                  <a:schemeClr val="tx1"/>
                </a:solidFill>
              </a:rPr>
              <a:t>Process 0				Process 1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1517798"/>
            <a:ext cx="3971925" cy="378797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turn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  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4875" y="1517798"/>
            <a:ext cx="3971925" cy="378797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  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turn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he-I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חץ ימינה 7"/>
          <p:cNvSpPr/>
          <p:nvPr/>
        </p:nvSpPr>
        <p:spPr>
          <a:xfrm>
            <a:off x="4427984" y="2993766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>
            <a:off x="107504" y="2993766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827584" y="5377780"/>
            <a:ext cx="7416824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Mutual exclusion violation : Both processes are in the CS.</a:t>
            </a:r>
            <a:endParaRPr lang="he-IL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9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3.05556E-6 0.04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4333 L -3.61111E-6 0.08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8111 L -3.61111E-6 0.206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3.05556E-6 0.0433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4333 L 5.55556E-7 0.0811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8111 L 5.55556E-7 0.2069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2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Assume the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 statement in Peterson's solution is changed to:</a:t>
            </a:r>
            <a:br>
              <a:rPr lang="en-US" sz="2800" dirty="0">
                <a:solidFill>
                  <a:schemeClr val="tx1"/>
                </a:solidFill>
                <a:latin typeface="+mj-lt"/>
                <a:cs typeface="Courier New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while (turn != process &amp;&amp; interested[other] == TRUE)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Describe a scheduling scenario in which we will receive a Mutual Exclusion violation and one in which we will NOT receive a Mutual Exclusion violation. 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2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Autofit/>
          </a:bodyPr>
          <a:lstStyle/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		</a:t>
            </a:r>
            <a:r>
              <a:rPr lang="he-IL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all initially 0  (FALSE)  */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		 </a:t>
            </a:r>
            <a:r>
              <a:rPr lang="he-IL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 Should be named </a:t>
            </a:r>
            <a:r>
              <a:rPr lang="en-US" sz="1200" b="1" u="sng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NOT_MY_TURN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 */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2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   	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who is entering 0 or 1 ? */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process;	</a:t>
            </a:r>
            <a:r>
              <a:rPr lang="he-IL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opposite of process   */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interested[process]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he-IL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signal that you're interested */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turn = process;		</a:t>
            </a:r>
            <a:r>
              <a:rPr lang="he-IL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set flag  –  NOT my turn */ 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(turn != process &amp;&amp;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interested[other] == TRUE) </a:t>
            </a:r>
            <a:r>
              <a:rPr lang="he-IL" sz="13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who is leaving 0 or 1 ? */</a:t>
            </a:r>
            <a:b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interested[process]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     </a:t>
            </a:r>
            <a:r>
              <a:rPr lang="en-US" sz="12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departure from critical region */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he-IL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8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28625" y="3793604"/>
            <a:ext cx="395497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714875" y="3793604"/>
            <a:ext cx="397192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2 -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97260"/>
            <a:ext cx="8928992" cy="489654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 for </a:t>
            </a:r>
            <a:r>
              <a:rPr lang="en-US" sz="2800" b="1" dirty="0">
                <a:solidFill>
                  <a:schemeClr val="tx1"/>
                </a:solidFill>
              </a:rPr>
              <a:t>no</a:t>
            </a:r>
            <a:r>
              <a:rPr lang="en-US" sz="2800" dirty="0">
                <a:solidFill>
                  <a:schemeClr val="tx1"/>
                </a:solidFill>
              </a:rPr>
              <a:t> mutual exclusion violation: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</a:rPr>
              <a:t>Process 0				Process 1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1805830"/>
            <a:ext cx="3971925" cy="378797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!= 0 &amp;&amp; </a:t>
            </a:r>
            <a:b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  </a:t>
            </a:r>
            <a:endParaRPr lang="en-US" sz="1400" b="1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4875" y="1805830"/>
            <a:ext cx="3971925" cy="378797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  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!= 1 &amp;&amp; </a:t>
            </a:r>
            <a:b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he-I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חץ ימינה 7"/>
          <p:cNvSpPr/>
          <p:nvPr/>
        </p:nvSpPr>
        <p:spPr>
          <a:xfrm>
            <a:off x="4427984" y="2857500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>
            <a:off x="107504" y="2857500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2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3.61111E-6 0.16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6778 L -3.61111E-6 0.28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28139 L -3.61111E-6 0.4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5.55556E-7 0.16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16778 L 5.55556E-7 0.28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28139 L 5.55556E-7 0.4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9" grpId="2" animBg="1"/>
      <p:bldP spid="9" grpId="4" animBg="1"/>
      <p:bldP spid="9" grpId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28625" y="3793604"/>
            <a:ext cx="395497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714875" y="3793604"/>
            <a:ext cx="397192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2 – Solution – cont.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97260"/>
            <a:ext cx="8928992" cy="489654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 for </a:t>
            </a:r>
            <a:r>
              <a:rPr lang="en-US" sz="2800" b="1" dirty="0">
                <a:solidFill>
                  <a:schemeClr val="tx1"/>
                </a:solidFill>
              </a:rPr>
              <a:t>no</a:t>
            </a:r>
            <a:r>
              <a:rPr lang="en-US" sz="2800" dirty="0">
                <a:solidFill>
                  <a:schemeClr val="tx1"/>
                </a:solidFill>
              </a:rPr>
              <a:t> mutual exclusion violation: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</a:rPr>
              <a:t>Process 0				Process 1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1805830"/>
            <a:ext cx="3971925" cy="378797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!= 0 &amp;&amp; </a:t>
            </a:r>
            <a:b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  </a:t>
            </a:r>
            <a:endParaRPr lang="en-US" sz="1400" b="1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4875" y="1805830"/>
            <a:ext cx="3971925" cy="378797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  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!= 1 &amp;&amp; </a:t>
            </a:r>
            <a:b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he-I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חץ ימינה 7"/>
          <p:cNvSpPr/>
          <p:nvPr/>
        </p:nvSpPr>
        <p:spPr>
          <a:xfrm>
            <a:off x="4427984" y="2857500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>
            <a:off x="107504" y="2857500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95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3.61111E-6 0.079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7972 L -3.61111E-6 0.11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5.55556E-7 0.0672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6722 L 5.55556E-7 0.117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1175 L 5.55556E-7 0.28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175 L -3.61111E-6 0.1552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28139 L 5.55556E-7 0.4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5528 L -3.61111E-6 0.281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28625" y="3793604"/>
            <a:ext cx="395497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4714875" y="3793604"/>
            <a:ext cx="3971925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2 – Solution – cont.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97260"/>
            <a:ext cx="8928992" cy="489654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 for mutual exclusion </a:t>
            </a:r>
            <a:r>
              <a:rPr lang="en-US" sz="2800" dirty="0">
                <a:solidFill>
                  <a:srgbClr val="C00000"/>
                </a:solidFill>
              </a:rPr>
              <a:t>violation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</a:rPr>
              <a:t>Process 0				Process 1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1805830"/>
            <a:ext cx="3971925" cy="378797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!= 0 &amp;&amp; </a:t>
            </a:r>
            <a:b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  </a:t>
            </a:r>
            <a:endParaRPr lang="en-US" sz="1400" b="1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4875" y="1805830"/>
            <a:ext cx="3971925" cy="378797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  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!= 1 &amp;&amp; </a:t>
            </a:r>
            <a:b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he-I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חץ ימינה 7"/>
          <p:cNvSpPr/>
          <p:nvPr/>
        </p:nvSpPr>
        <p:spPr>
          <a:xfrm>
            <a:off x="4427984" y="2857500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>
            <a:off x="107504" y="2857500"/>
            <a:ext cx="244602" cy="2423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2853907" y="5377780"/>
            <a:ext cx="3392756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Mutual exclusion violation</a:t>
            </a:r>
            <a:endParaRPr lang="he-IL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3.61111E-6 0.079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7972 L -3.61111E-6 0.117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175 L -3.61111E-6 0.15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15528 L -3.61111E-6 0.28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5.55556E-7 0.067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6722 L 5.55556E-7 0.11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1175 L 5.55556E-7 0.1552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15528 L 5.55556E-7 0.28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5" animBg="1"/>
      <p:bldP spid="9" grpId="0" animBg="1"/>
      <p:bldP spid="9" grpId="1" animBg="1"/>
      <p:bldP spid="9" grpId="2" animBg="1"/>
      <p:bldP spid="9" grpId="3" animBg="1"/>
      <p:bldP spid="9" grpId="6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Motivation for solution 3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Extend Peterson’s algorithm for more than 2 processes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FIFO between the waiting processes</a:t>
            </a:r>
          </a:p>
          <a:p>
            <a:pPr algn="l" rtl="0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Solution: bakery’s algorithm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upload.wikimedia.org/wikipedia/commons/thumb/e/e0/Bake_on_mahne_yehuda.JPG/220px-Bake_on_mahne_yehu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9469"/>
            <a:ext cx="312524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Bakery Algorithm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Autofit/>
          </a:bodyPr>
          <a:lstStyle/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value[N]={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0,…,0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		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processes get “</a:t>
            </a:r>
            <a:r>
              <a:rPr lang="en-US" sz="1100" i="1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waiting numbers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”  */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busy[N]={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FALSE,…, 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		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)   	</a:t>
            </a:r>
            <a:r>
              <a:rPr lang="he-IL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process </a:t>
            </a:r>
            <a:r>
              <a:rPr lang="en-US" sz="1100" b="1" i="1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entering.. */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busy[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		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 guard the value selection  */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value[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max(value[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value[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…, value[N-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 +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LAST in line ...*/</a:t>
            </a:r>
            <a:r>
              <a:rPr lang="en-US" sz="1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busy[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N ; 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++){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(busy[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wait before checking */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((value[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!=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&amp;&amp; ((value[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&lt; (value[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))); </a:t>
            </a:r>
            <a:r>
              <a:rPr lang="en-US" sz="11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wait */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value[</a:t>
            </a:r>
            <a:r>
              <a:rPr lang="en-US" sz="1400" b="1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ounded Rectangular Callout 4"/>
          <p:cNvSpPr/>
          <p:nvPr/>
        </p:nvSpPr>
        <p:spPr>
          <a:xfrm>
            <a:off x="4427984" y="4513684"/>
            <a:ext cx="4542656" cy="1008112"/>
          </a:xfrm>
          <a:prstGeom prst="wedgeRoundRectCallout">
            <a:avLst>
              <a:gd name="adj1" fmla="val -75135"/>
              <a:gd name="adj2" fmla="val -2228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600" dirty="0">
                <a:solidFill>
                  <a:schemeClr val="tx1"/>
                </a:solidFill>
              </a:rPr>
              <a:t>We will explain the importance of these lines soon</a:t>
            </a:r>
          </a:p>
        </p:txBody>
      </p:sp>
    </p:spTree>
    <p:extLst>
      <p:ext uri="{BB962C8B-B14F-4D97-AF65-F5344CB8AC3E}">
        <p14:creationId xmlns:p14="http://schemas.microsoft.com/office/powerpoint/2010/main" val="13433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Question 3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Describe a scenario that leads to a mutual exclusion violation if the protection of busy[] array is removed.</a:t>
            </a:r>
          </a:p>
        </p:txBody>
      </p:sp>
    </p:spTree>
    <p:extLst>
      <p:ext uri="{BB962C8B-B14F-4D97-AF65-F5344CB8AC3E}">
        <p14:creationId xmlns:p14="http://schemas.microsoft.com/office/powerpoint/2010/main" val="316887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Motivation – example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lnSpcReduction="10000"/>
          </a:bodyPr>
          <a:lstStyle/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[2];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counter;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05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05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105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5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unsigned long i = 0;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counter += 1;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("\n Job %d started\n", counter);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for(i=0 ; i&lt;(0xFFFFFFFF) ; i++);</a:t>
            </a:r>
          </a:p>
          <a:p>
            <a:pPr lvl="0" algn="l" rtl="0" eaLnBrk="0" fontAlgn="base" hangingPunct="0">
              <a:spcAft>
                <a:spcPct val="0"/>
              </a:spcAft>
            </a:pPr>
            <a:endParaRPr lang="en-US" sz="105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("\n Job %d finished\n", counter);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return NULL;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0" algn="l" rtl="0" eaLnBrk="0" fontAlgn="base" hangingPunct="0">
              <a:spcAft>
                <a:spcPct val="0"/>
              </a:spcAft>
            </a:pPr>
            <a:endParaRPr lang="en-US" sz="105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 err="1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rgbClr val="1F497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main(void) 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err; counter = 0;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while(i &lt; 2) {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err =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(&amp;(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[i]), NULL, &amp;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</a:t>
            </a:r>
            <a:r>
              <a:rPr lang="en-US" sz="105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 /* create threads */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if (err != 0)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ncan't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create thread :[%s]",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(err));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i++;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[0], NULL</a:t>
            </a:r>
            <a:r>
              <a:rPr lang="en-US" sz="105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			               /*join threads */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[1], NULL);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return 0;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he-IL" sz="105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6300192" y="841276"/>
            <a:ext cx="2736304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Possible Output</a:t>
            </a:r>
          </a:p>
          <a:p>
            <a:pPr algn="l" rtl="0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Job 1 started</a:t>
            </a:r>
          </a:p>
          <a:p>
            <a:pPr algn="l" rtl="0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Job 2 started</a:t>
            </a:r>
            <a:endParaRPr lang="he-IL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Job 2 finished</a:t>
            </a:r>
            <a:endParaRPr lang="he-IL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Job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finished</a:t>
            </a:r>
            <a:endParaRPr lang="he-IL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A Tasting from the next Session : Semaphores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850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Has two atomic operations: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Up.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Down.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down(S) {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(S≤0) block process;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S--; }</a:t>
            </a:r>
          </a:p>
          <a:p>
            <a:pPr algn="l" rtl="0"/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up(S) {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S++;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(there are blocked processes) wake one up; }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NOTE</a:t>
            </a:r>
            <a:r>
              <a:rPr lang="en-US" sz="2800" dirty="0">
                <a:solidFill>
                  <a:schemeClr val="tx1"/>
                </a:solidFill>
              </a:rPr>
              <a:t>: Semaphore’s interface doesn’t enforce the implementation of </a:t>
            </a:r>
            <a:r>
              <a:rPr lang="en-US" sz="2800" dirty="0">
                <a:solidFill>
                  <a:srgbClr val="C00000"/>
                </a:solidFill>
              </a:rPr>
              <a:t>starvation freedom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5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Motivation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Multiprocessing needs some tools for managing shared resources. For example: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Printers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Bases</a:t>
            </a:r>
          </a:p>
        </p:txBody>
      </p:sp>
    </p:spTree>
    <p:extLst>
      <p:ext uri="{BB962C8B-B14F-4D97-AF65-F5344CB8AC3E}">
        <p14:creationId xmlns:p14="http://schemas.microsoft.com/office/powerpoint/2010/main" val="27564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Conditions for a Good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925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Mutual Exclusion: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No two processes are in the critical section (CS) at the same time.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Deadlock Freedom: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If two or more processes are trying to enter a CS, one will eventually enter it.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Starvation Freedom: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A process trying to enter a CS will eventually manage to enter it.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Unnecessary waiting freedom: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No process running outside its CS may block any process.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Logic Solution:</a:t>
            </a:r>
          </a:p>
          <a:p>
            <a:pPr lvl="1" algn="l" rtl="0"/>
            <a:r>
              <a:rPr lang="en-US" sz="2400" dirty="0">
                <a:solidFill>
                  <a:schemeClr val="tx1"/>
                </a:solidFill>
              </a:rPr>
              <a:t>The solution must NOT be dependent in system speed or hardware.</a:t>
            </a:r>
          </a:p>
        </p:txBody>
      </p:sp>
    </p:spTree>
    <p:extLst>
      <p:ext uri="{BB962C8B-B14F-4D97-AF65-F5344CB8AC3E}">
        <p14:creationId xmlns:p14="http://schemas.microsoft.com/office/powerpoint/2010/main" val="20157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Solution 0: disable all interrupts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tx1"/>
                </a:solidFill>
              </a:rPr>
              <a:t>Very dangerous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tx1"/>
                </a:solidFill>
              </a:rPr>
              <a:t>Doesn’t fit multi-processors environment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7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Solution 1: strict alternation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   		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(turn != process); </a:t>
            </a:r>
            <a:r>
              <a:rPr lang="en-US" sz="2000" dirty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/* Busy waiting */</a:t>
            </a:r>
            <a:br>
              <a:rPr lang="en-US" sz="2800" dirty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enter_Critical_Section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turn = ~(process);	</a:t>
            </a:r>
            <a:b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exit_Critical_Section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600" dirty="0">
                <a:solidFill>
                  <a:srgbClr val="C00000"/>
                </a:solidFill>
              </a:rPr>
              <a:t>Solution 1: strict alternation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>
                <a:solidFill>
                  <a:schemeClr val="tx1"/>
                </a:solidFill>
              </a:rPr>
              <a:t>Processes must enter the CS alternately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Violates the “unnecessary waiting freedom” condition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>
                <a:solidFill>
                  <a:schemeClr val="tx1"/>
                </a:solidFill>
              </a:rPr>
              <a:t>Priority inversion, e.g. in the following scenario: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Task </a:t>
            </a: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 (low priority) runs and gains exclusive use of resource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>
                <a:solidFill>
                  <a:srgbClr val="C00000"/>
                </a:solidFill>
              </a:rPr>
              <a:t>H</a:t>
            </a:r>
            <a:r>
              <a:rPr lang="en-US" sz="2800" dirty="0">
                <a:solidFill>
                  <a:schemeClr val="tx1"/>
                </a:solidFill>
              </a:rPr>
              <a:t> (high priority) task is introduced and attempts to acquire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 – blocked. </a:t>
            </a:r>
            <a:r>
              <a:rPr lang="en-US" sz="2800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 (medium priority) becomes runnable before </a:t>
            </a: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 releases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Result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 can’t run and release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rgbClr val="C00000"/>
                </a:solidFill>
              </a:rPr>
              <a:t>H</a:t>
            </a:r>
            <a:r>
              <a:rPr lang="en-US" sz="2800" dirty="0">
                <a:solidFill>
                  <a:schemeClr val="tx1"/>
                </a:solidFill>
              </a:rPr>
              <a:t> is waiting for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 (and </a:t>
            </a: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chemeClr val="tx1"/>
                </a:solidFill>
              </a:rPr>
              <a:t>) as long as </a:t>
            </a:r>
            <a:r>
              <a:rPr lang="en-US" sz="2800" dirty="0">
                <a:solidFill>
                  <a:srgbClr val="C00000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 keeps running.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sz="2800" dirty="0">
                <a:solidFill>
                  <a:schemeClr val="tx1"/>
                </a:solidFill>
              </a:rPr>
              <a:t>Busy waiting: wastes CPU resources</a:t>
            </a:r>
          </a:p>
          <a:p>
            <a:pPr algn="l" rtl="0"/>
            <a:r>
              <a:rPr lang="en-US" sz="2800" dirty="0">
                <a:solidFill>
                  <a:srgbClr val="33CC33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Improved solution: sleep &amp; wakeup</a:t>
            </a:r>
          </a:p>
        </p:txBody>
      </p:sp>
    </p:spTree>
    <p:extLst>
      <p:ext uri="{BB962C8B-B14F-4D97-AF65-F5344CB8AC3E}">
        <p14:creationId xmlns:p14="http://schemas.microsoft.com/office/powerpoint/2010/main" val="34839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rtl="0"/>
            <a:r>
              <a:rPr lang="en-US" sz="3200" dirty="0">
                <a:solidFill>
                  <a:srgbClr val="C00000"/>
                </a:solidFill>
              </a:rPr>
              <a:t>Solution 2: Sleep &amp; wakeup - Peterson’s algorithm</a:t>
            </a:r>
            <a:endParaRPr lang="he-IL" sz="32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70000" lnSpcReduction="20000"/>
          </a:bodyPr>
          <a:lstStyle/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9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				</a:t>
            </a:r>
            <a:r>
              <a:rPr lang="en-US" sz="19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all initially 0  (FALSE)  */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			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 Should be named </a:t>
            </a:r>
            <a:r>
              <a:rPr lang="en-US" sz="1400" b="1" u="sng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NOT_MY_TURN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 */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endParaRPr lang="en-US" sz="18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   	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who is entering 0 or 1 ? */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 =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process;	</a:t>
            </a:r>
            <a:r>
              <a:rPr lang="he-IL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opposite of process   */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interested[process] =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he-IL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signal that you're interested */</a:t>
            </a:r>
            <a:b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turn = process;		        </a:t>
            </a:r>
            <a:r>
              <a:rPr lang="he-IL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set flag  –  </a:t>
            </a:r>
            <a:r>
              <a:rPr lang="en-US" sz="1400" b="1" u="sng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 my turn */</a:t>
            </a:r>
            <a:b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== process &amp;&amp; </a:t>
            </a:r>
            <a:b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interested[other] ==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null statement */</a:t>
            </a:r>
            <a:endParaRPr lang="en-US" sz="18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who is leaving 0 or 1 ? */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interested[process] =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        	</a:t>
            </a:r>
            <a:r>
              <a:rPr lang="en-US" sz="1400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/* departure from critical region */</a:t>
            </a:r>
            <a:endParaRPr lang="en-US" sz="18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מלבן מעוגל 3"/>
          <p:cNvSpPr/>
          <p:nvPr/>
        </p:nvSpPr>
        <p:spPr>
          <a:xfrm>
            <a:off x="107504" y="5388977"/>
            <a:ext cx="8928992" cy="2880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 long as I’m passing turn to ‘other’ and he’s interested-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I’m waiting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he-IL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C00000"/>
                </a:solidFill>
              </a:rPr>
              <a:t>Peterson’s Solution – cont.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97260"/>
            <a:ext cx="8928992" cy="4896544"/>
          </a:xfrm>
        </p:spPr>
        <p:txBody>
          <a:bodyPr>
            <a:normAutofit/>
          </a:bodyPr>
          <a:lstStyle/>
          <a:p>
            <a:pPr rtl="0"/>
            <a:r>
              <a:rPr lang="en-US" sz="2800" dirty="0">
                <a:solidFill>
                  <a:schemeClr val="tx1"/>
                </a:solidFill>
              </a:rPr>
              <a:t>Process 0				Process 1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625" y="1517798"/>
            <a:ext cx="3971925" cy="378797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	        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  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4875" y="1517798"/>
            <a:ext cx="3971925" cy="3787974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turn;	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C0504D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enter_region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  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other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turn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	        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srgbClr val="37609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(turn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leave_region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process){	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interested[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</a:pPr>
            <a:endParaRPr lang="he-IL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455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1246</Words>
  <Application>Microsoft Office PowerPoint</Application>
  <PresentationFormat>On-screen Show (16:10)</PresentationFormat>
  <Paragraphs>312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ערכת נושא Office</vt:lpstr>
      <vt:lpstr>Operating Systems 371-1-1631</vt:lpstr>
      <vt:lpstr>Motivation – example</vt:lpstr>
      <vt:lpstr>Motivation</vt:lpstr>
      <vt:lpstr>Conditions for a Good Solution</vt:lpstr>
      <vt:lpstr>Solution 0: disable all interrupts</vt:lpstr>
      <vt:lpstr>Solution 1: strict alternation</vt:lpstr>
      <vt:lpstr>Solution 1: strict alternation</vt:lpstr>
      <vt:lpstr>Solution 2: Sleep &amp; wakeup - Peterson’s algorithm</vt:lpstr>
      <vt:lpstr>Peterson’s Solution – cont.</vt:lpstr>
      <vt:lpstr>Question 1</vt:lpstr>
      <vt:lpstr>Question 1 - Solution</vt:lpstr>
      <vt:lpstr>Question 2</vt:lpstr>
      <vt:lpstr>Question 2</vt:lpstr>
      <vt:lpstr>Question 2 - Solution</vt:lpstr>
      <vt:lpstr>Question 2 – Solution – cont.</vt:lpstr>
      <vt:lpstr>Question 2 – Solution – cont.</vt:lpstr>
      <vt:lpstr>Motivation for solution 3</vt:lpstr>
      <vt:lpstr>Bakery Algorithm</vt:lpstr>
      <vt:lpstr>Question 3</vt:lpstr>
      <vt:lpstr>A Tasting from the next Session : 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itamar</cp:lastModifiedBy>
  <cp:revision>166</cp:revision>
  <dcterms:created xsi:type="dcterms:W3CDTF">2012-11-09T20:05:31Z</dcterms:created>
  <dcterms:modified xsi:type="dcterms:W3CDTF">2018-04-08T13:00:02Z</dcterms:modified>
</cp:coreProperties>
</file>