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9"/>
  </p:notesMasterIdLst>
  <p:sldIdLst>
    <p:sldId id="256" r:id="rId2"/>
    <p:sldId id="257" r:id="rId3"/>
    <p:sldId id="288" r:id="rId4"/>
    <p:sldId id="268" r:id="rId5"/>
    <p:sldId id="281" r:id="rId6"/>
    <p:sldId id="282" r:id="rId7"/>
    <p:sldId id="261" r:id="rId8"/>
    <p:sldId id="291" r:id="rId9"/>
    <p:sldId id="293" r:id="rId10"/>
    <p:sldId id="289" r:id="rId11"/>
    <p:sldId id="294" r:id="rId12"/>
    <p:sldId id="283" r:id="rId13"/>
    <p:sldId id="284" r:id="rId14"/>
    <p:sldId id="295" r:id="rId15"/>
    <p:sldId id="285" r:id="rId16"/>
    <p:sldId id="286" r:id="rId17"/>
    <p:sldId id="287" r:id="rId18"/>
  </p:sldIdLst>
  <p:sldSz cx="9144000" cy="5715000" type="screen16x1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725" autoAdjust="0"/>
    <p:restoredTop sz="36407" autoAdjust="0"/>
  </p:normalViewPr>
  <p:slideViewPr>
    <p:cSldViewPr>
      <p:cViewPr varScale="1">
        <p:scale>
          <a:sx n="48" d="100"/>
          <a:sy n="48" d="100"/>
        </p:scale>
        <p:origin x="3126" y="60"/>
      </p:cViewPr>
      <p:guideLst>
        <p:guide orient="horz" pos="1800"/>
        <p:guide pos="2880"/>
      </p:guideLst>
    </p:cSldViewPr>
  </p:slideViewPr>
  <p:outlineViewPr>
    <p:cViewPr>
      <p:scale>
        <a:sx n="33" d="100"/>
        <a:sy n="33" d="100"/>
      </p:scale>
      <p:origin x="0" y="-60960"/>
    </p:cViewPr>
  </p:outlineViewPr>
  <p:notesTextViewPr>
    <p:cViewPr>
      <p:scale>
        <a:sx n="150" d="100"/>
        <a:sy n="15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94433F0E-E777-4E59-9E32-E175B6E2DB5B}" type="datetimeFigureOut">
              <a:rPr lang="he-IL" smtClean="0"/>
              <a:pPr/>
              <a:t>י'/אייר/תשע"ח</a:t>
            </a:fld>
            <a:endParaRPr lang="he-IL"/>
          </a:p>
        </p:txBody>
      </p:sp>
      <p:sp>
        <p:nvSpPr>
          <p:cNvPr id="4" name="מציין מיקום של תמונת שקופית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7DA6A7A7-A596-4886-8851-D7A074031C2A}" type="slidenum">
              <a:rPr lang="he-IL" smtClean="0"/>
              <a:pPr/>
              <a:t>‹#›</a:t>
            </a:fld>
            <a:endParaRPr lang="he-IL"/>
          </a:p>
        </p:txBody>
      </p:sp>
    </p:spTree>
    <p:extLst>
      <p:ext uri="{BB962C8B-B14F-4D97-AF65-F5344CB8AC3E}">
        <p14:creationId xmlns:p14="http://schemas.microsoft.com/office/powerpoint/2010/main" val="332566848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Mutex"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en.wikipedia.org/wiki/Priority_inversion"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Mutex"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en.wikipedia.org/wiki/Priority_inversion"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DA6A7A7-A596-4886-8851-D7A074031C2A}" type="slidenum">
              <a:rPr lang="he-IL" smtClean="0"/>
              <a:pPr/>
              <a:t>1</a:t>
            </a:fld>
            <a:endParaRPr lang="he-IL"/>
          </a:p>
        </p:txBody>
      </p:sp>
    </p:spTree>
    <p:extLst>
      <p:ext uri="{BB962C8B-B14F-4D97-AF65-F5344CB8AC3E}">
        <p14:creationId xmlns:p14="http://schemas.microsoft.com/office/powerpoint/2010/main" val="1637664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err="1"/>
              <a:t>Mutex</a:t>
            </a:r>
            <a:r>
              <a:rPr lang="en-US" baseline="0" dirty="0"/>
              <a:t> Vs. Binary Semaphore:</a:t>
            </a:r>
          </a:p>
          <a:p>
            <a:pPr algn="l" rtl="0"/>
            <a:r>
              <a:rPr lang="en-US" b="1" baseline="0" smtClean="0"/>
              <a:t>https://en.wikipedia.org/wiki/Semaphore_(programming)#Semaphores_vs._mutexes</a:t>
            </a:r>
            <a:r>
              <a:rPr lang="en-AU" sz="1200" b="0" i="0" kern="1200" smtClean="0">
                <a:solidFill>
                  <a:schemeClr val="tx1"/>
                </a:solidFill>
                <a:effectLst/>
                <a:latin typeface="+mn-lt"/>
                <a:ea typeface="+mn-ea"/>
                <a:cs typeface="+mn-cs"/>
              </a:rPr>
              <a:t>A</a:t>
            </a:r>
            <a:r>
              <a:rPr lang="en-AU" sz="1200" b="0" i="0" kern="1200" dirty="0">
                <a:solidFill>
                  <a:schemeClr val="tx1"/>
                </a:solidFill>
                <a:effectLst/>
                <a:latin typeface="+mn-lt"/>
                <a:ea typeface="+mn-ea"/>
                <a:cs typeface="+mn-cs"/>
              </a:rPr>
              <a:t> </a:t>
            </a:r>
            <a:r>
              <a:rPr lang="en-AU" sz="1200" b="0" i="0" u="none" strike="noStrike" kern="1200" dirty="0" err="1">
                <a:solidFill>
                  <a:schemeClr val="tx1"/>
                </a:solidFill>
                <a:effectLst/>
                <a:latin typeface="+mn-lt"/>
                <a:ea typeface="+mn-ea"/>
                <a:cs typeface="+mn-cs"/>
                <a:hlinkClick r:id="rId3" tooltip="Mutex"/>
              </a:rPr>
              <a:t>mutex</a:t>
            </a:r>
            <a:r>
              <a:rPr lang="en-AU" sz="1200" b="0" i="0" kern="1200" dirty="0">
                <a:solidFill>
                  <a:schemeClr val="tx1"/>
                </a:solidFill>
                <a:effectLst/>
                <a:latin typeface="+mn-lt"/>
                <a:ea typeface="+mn-ea"/>
                <a:cs typeface="+mn-cs"/>
              </a:rPr>
              <a:t> is essentially the same thing as a binary semaphore and sometimes uses the same basic implementation. The differences between them are in how they are used. While a binary semaphore may be used as a </a:t>
            </a:r>
            <a:r>
              <a:rPr lang="en-AU" sz="1200" b="0" i="0" kern="1200" dirty="0" err="1">
                <a:solidFill>
                  <a:schemeClr val="tx1"/>
                </a:solidFill>
                <a:effectLst/>
                <a:latin typeface="+mn-lt"/>
                <a:ea typeface="+mn-ea"/>
                <a:cs typeface="+mn-cs"/>
              </a:rPr>
              <a:t>mutex</a:t>
            </a:r>
            <a:r>
              <a:rPr lang="en-AU" sz="1200" b="0" i="0" kern="1200" dirty="0">
                <a:solidFill>
                  <a:schemeClr val="tx1"/>
                </a:solidFill>
                <a:effectLst/>
                <a:latin typeface="+mn-lt"/>
                <a:ea typeface="+mn-ea"/>
                <a:cs typeface="+mn-cs"/>
              </a:rPr>
              <a:t>, a </a:t>
            </a:r>
            <a:r>
              <a:rPr lang="en-AU" sz="1200" b="0" i="0" kern="1200" dirty="0" err="1">
                <a:solidFill>
                  <a:schemeClr val="tx1"/>
                </a:solidFill>
                <a:effectLst/>
                <a:latin typeface="+mn-lt"/>
                <a:ea typeface="+mn-ea"/>
                <a:cs typeface="+mn-cs"/>
              </a:rPr>
              <a:t>mutex</a:t>
            </a:r>
            <a:r>
              <a:rPr lang="en-AU" sz="1200" b="0" i="0" kern="1200" dirty="0">
                <a:solidFill>
                  <a:schemeClr val="tx1"/>
                </a:solidFill>
                <a:effectLst/>
                <a:latin typeface="+mn-lt"/>
                <a:ea typeface="+mn-ea"/>
                <a:cs typeface="+mn-cs"/>
              </a:rPr>
              <a:t> is a more specific use-case, in that only the process that locked the </a:t>
            </a:r>
            <a:r>
              <a:rPr lang="en-AU" sz="1200" b="0" i="0" kern="1200" dirty="0" err="1">
                <a:solidFill>
                  <a:schemeClr val="tx1"/>
                </a:solidFill>
                <a:effectLst/>
                <a:latin typeface="+mn-lt"/>
                <a:ea typeface="+mn-ea"/>
                <a:cs typeface="+mn-cs"/>
              </a:rPr>
              <a:t>mutex</a:t>
            </a:r>
            <a:r>
              <a:rPr lang="en-AU" sz="1200" b="0" i="0" kern="1200" dirty="0">
                <a:solidFill>
                  <a:schemeClr val="tx1"/>
                </a:solidFill>
                <a:effectLst/>
                <a:latin typeface="+mn-lt"/>
                <a:ea typeface="+mn-ea"/>
                <a:cs typeface="+mn-cs"/>
              </a:rPr>
              <a:t> is supposed to unlock it. This constraint makes it possible to implement some additional features in </a:t>
            </a:r>
            <a:r>
              <a:rPr lang="en-AU" sz="1200" b="0" i="0" kern="1200" dirty="0" err="1">
                <a:solidFill>
                  <a:schemeClr val="tx1"/>
                </a:solidFill>
                <a:effectLst/>
                <a:latin typeface="+mn-lt"/>
                <a:ea typeface="+mn-ea"/>
                <a:cs typeface="+mn-cs"/>
              </a:rPr>
              <a:t>mutexes</a:t>
            </a:r>
            <a:r>
              <a:rPr lang="en-AU" sz="1200" b="0" i="0" kern="1200" dirty="0">
                <a:solidFill>
                  <a:schemeClr val="tx1"/>
                </a:solidFill>
                <a:effectLst/>
                <a:latin typeface="+mn-lt"/>
                <a:ea typeface="+mn-ea"/>
                <a:cs typeface="+mn-cs"/>
              </a:rPr>
              <a:t>:</a:t>
            </a:r>
          </a:p>
          <a:p>
            <a:pPr algn="l" rtl="0"/>
            <a:r>
              <a:rPr lang="en-AU" sz="1200" b="0" i="0" kern="1200" dirty="0">
                <a:solidFill>
                  <a:schemeClr val="tx1"/>
                </a:solidFill>
                <a:effectLst/>
                <a:latin typeface="+mn-lt"/>
                <a:ea typeface="+mn-ea"/>
                <a:cs typeface="+mn-cs"/>
              </a:rPr>
              <a:t>* Since only the process that locked the </a:t>
            </a:r>
            <a:r>
              <a:rPr lang="en-AU" sz="1200" b="0" i="0" kern="1200" dirty="0" err="1">
                <a:solidFill>
                  <a:schemeClr val="tx1"/>
                </a:solidFill>
                <a:effectLst/>
                <a:latin typeface="+mn-lt"/>
                <a:ea typeface="+mn-ea"/>
                <a:cs typeface="+mn-cs"/>
              </a:rPr>
              <a:t>mutex</a:t>
            </a:r>
            <a:r>
              <a:rPr lang="en-AU" sz="1200" b="0" i="0" kern="1200" dirty="0">
                <a:solidFill>
                  <a:schemeClr val="tx1"/>
                </a:solidFill>
                <a:effectLst/>
                <a:latin typeface="+mn-lt"/>
                <a:ea typeface="+mn-ea"/>
                <a:cs typeface="+mn-cs"/>
              </a:rPr>
              <a:t> is supposed to unlock it, a </a:t>
            </a:r>
            <a:r>
              <a:rPr lang="en-AU" sz="1200" b="0" i="0" kern="1200" dirty="0" err="1">
                <a:solidFill>
                  <a:schemeClr val="tx1"/>
                </a:solidFill>
                <a:effectLst/>
                <a:latin typeface="+mn-lt"/>
                <a:ea typeface="+mn-ea"/>
                <a:cs typeface="+mn-cs"/>
              </a:rPr>
              <a:t>mutex</a:t>
            </a:r>
            <a:r>
              <a:rPr lang="en-AU" sz="1200" b="0" i="0" kern="1200" dirty="0">
                <a:solidFill>
                  <a:schemeClr val="tx1"/>
                </a:solidFill>
                <a:effectLst/>
                <a:latin typeface="+mn-lt"/>
                <a:ea typeface="+mn-ea"/>
                <a:cs typeface="+mn-cs"/>
              </a:rPr>
              <a:t> may store the id of process that locked it and verify the same process unlocks it.</a:t>
            </a:r>
          </a:p>
          <a:p>
            <a:pPr algn="l" rtl="0"/>
            <a:r>
              <a:rPr lang="en-AU" sz="1200" b="0" i="0" kern="1200" dirty="0">
                <a:solidFill>
                  <a:schemeClr val="tx1"/>
                </a:solidFill>
                <a:effectLst/>
                <a:latin typeface="+mn-lt"/>
                <a:ea typeface="+mn-ea"/>
                <a:cs typeface="+mn-cs"/>
              </a:rPr>
              <a:t>* </a:t>
            </a:r>
            <a:r>
              <a:rPr lang="en-AU" sz="1200" b="0" i="0" kern="1200" dirty="0" err="1">
                <a:solidFill>
                  <a:schemeClr val="tx1"/>
                </a:solidFill>
                <a:effectLst/>
                <a:latin typeface="+mn-lt"/>
                <a:ea typeface="+mn-ea"/>
                <a:cs typeface="+mn-cs"/>
              </a:rPr>
              <a:t>Mutexes</a:t>
            </a:r>
            <a:r>
              <a:rPr lang="en-AU" sz="1200" b="0" i="0" kern="1200" dirty="0">
                <a:solidFill>
                  <a:schemeClr val="tx1"/>
                </a:solidFill>
                <a:effectLst/>
                <a:latin typeface="+mn-lt"/>
                <a:ea typeface="+mn-ea"/>
                <a:cs typeface="+mn-cs"/>
              </a:rPr>
              <a:t> may provide </a:t>
            </a:r>
            <a:r>
              <a:rPr lang="en-AU" sz="1200" b="0" i="0" u="none" strike="noStrike" kern="1200" dirty="0">
                <a:solidFill>
                  <a:schemeClr val="tx1"/>
                </a:solidFill>
                <a:effectLst/>
                <a:latin typeface="+mn-lt"/>
                <a:ea typeface="+mn-ea"/>
                <a:cs typeface="+mn-cs"/>
                <a:hlinkClick r:id="rId4" tooltip="Priority inversion"/>
              </a:rPr>
              <a:t>priority inversion</a:t>
            </a:r>
            <a:r>
              <a:rPr lang="en-AU" sz="1200" b="0" i="0" kern="1200" dirty="0">
                <a:solidFill>
                  <a:schemeClr val="tx1"/>
                </a:solidFill>
                <a:effectLst/>
                <a:latin typeface="+mn-lt"/>
                <a:ea typeface="+mn-ea"/>
                <a:cs typeface="+mn-cs"/>
              </a:rPr>
              <a:t> safety. If the </a:t>
            </a:r>
            <a:r>
              <a:rPr lang="en-AU" sz="1200" b="0" i="0" kern="1200" dirty="0" err="1">
                <a:solidFill>
                  <a:schemeClr val="tx1"/>
                </a:solidFill>
                <a:effectLst/>
                <a:latin typeface="+mn-lt"/>
                <a:ea typeface="+mn-ea"/>
                <a:cs typeface="+mn-cs"/>
              </a:rPr>
              <a:t>mutex</a:t>
            </a:r>
            <a:r>
              <a:rPr lang="en-AU" sz="1200" b="0" i="0" kern="1200" dirty="0">
                <a:solidFill>
                  <a:schemeClr val="tx1"/>
                </a:solidFill>
                <a:effectLst/>
                <a:latin typeface="+mn-lt"/>
                <a:ea typeface="+mn-ea"/>
                <a:cs typeface="+mn-cs"/>
              </a:rPr>
              <a:t> knows who locked it and is supposed to unlock it, it is possible to promote the priority of that process whenever a higher-priority task starts waiting on the </a:t>
            </a:r>
            <a:r>
              <a:rPr lang="en-AU" sz="1200" b="0" i="0" kern="1200" dirty="0" err="1">
                <a:solidFill>
                  <a:schemeClr val="tx1"/>
                </a:solidFill>
                <a:effectLst/>
                <a:latin typeface="+mn-lt"/>
                <a:ea typeface="+mn-ea"/>
                <a:cs typeface="+mn-cs"/>
              </a:rPr>
              <a:t>mutex</a:t>
            </a:r>
            <a:r>
              <a:rPr lang="en-AU" sz="1200" b="0" i="0" kern="1200" dirty="0">
                <a:solidFill>
                  <a:schemeClr val="tx1"/>
                </a:solidFill>
                <a:effectLst/>
                <a:latin typeface="+mn-lt"/>
                <a:ea typeface="+mn-ea"/>
                <a:cs typeface="+mn-cs"/>
              </a:rPr>
              <a:t>.</a:t>
            </a:r>
          </a:p>
          <a:p>
            <a:pPr algn="l" rtl="0"/>
            <a:r>
              <a:rPr lang="en-AU" sz="1200" b="0" i="0" kern="1200" dirty="0">
                <a:solidFill>
                  <a:schemeClr val="tx1"/>
                </a:solidFill>
                <a:effectLst/>
                <a:latin typeface="+mn-lt"/>
                <a:ea typeface="+mn-ea"/>
                <a:cs typeface="+mn-cs"/>
              </a:rPr>
              <a:t>* </a:t>
            </a:r>
            <a:r>
              <a:rPr lang="en-AU" sz="1200" b="0" i="0" kern="1200" dirty="0" err="1">
                <a:solidFill>
                  <a:schemeClr val="tx1"/>
                </a:solidFill>
                <a:effectLst/>
                <a:latin typeface="+mn-lt"/>
                <a:ea typeface="+mn-ea"/>
                <a:cs typeface="+mn-cs"/>
              </a:rPr>
              <a:t>Mutexes</a:t>
            </a:r>
            <a:r>
              <a:rPr lang="en-AU" sz="1200" b="0" i="0" kern="1200" dirty="0">
                <a:solidFill>
                  <a:schemeClr val="tx1"/>
                </a:solidFill>
                <a:effectLst/>
                <a:latin typeface="+mn-lt"/>
                <a:ea typeface="+mn-ea"/>
                <a:cs typeface="+mn-cs"/>
              </a:rPr>
              <a:t> may also provide deletion safety, where the process holding the </a:t>
            </a:r>
            <a:r>
              <a:rPr lang="en-AU" sz="1200" b="0" i="0" kern="1200" dirty="0" err="1">
                <a:solidFill>
                  <a:schemeClr val="tx1"/>
                </a:solidFill>
                <a:effectLst/>
                <a:latin typeface="+mn-lt"/>
                <a:ea typeface="+mn-ea"/>
                <a:cs typeface="+mn-cs"/>
              </a:rPr>
              <a:t>mutex</a:t>
            </a:r>
            <a:r>
              <a:rPr lang="en-AU" sz="1200" b="0" i="0" kern="1200" dirty="0">
                <a:solidFill>
                  <a:schemeClr val="tx1"/>
                </a:solidFill>
                <a:effectLst/>
                <a:latin typeface="+mn-lt"/>
                <a:ea typeface="+mn-ea"/>
                <a:cs typeface="+mn-cs"/>
              </a:rPr>
              <a:t> cannot be accidentally deleted.</a:t>
            </a:r>
          </a:p>
          <a:p>
            <a:pPr algn="l" rtl="0"/>
            <a:r>
              <a:rPr lang="en-AU" sz="1200" b="0" i="0" kern="1200" dirty="0">
                <a:solidFill>
                  <a:schemeClr val="tx1"/>
                </a:solidFill>
                <a:effectLst/>
                <a:latin typeface="+mn-lt"/>
                <a:ea typeface="+mn-ea"/>
                <a:cs typeface="+mn-cs"/>
              </a:rPr>
              <a:t>* Alternately, if the process holding the </a:t>
            </a:r>
            <a:r>
              <a:rPr lang="en-AU" sz="1200" b="0" i="0" kern="1200" dirty="0" err="1">
                <a:solidFill>
                  <a:schemeClr val="tx1"/>
                </a:solidFill>
                <a:effectLst/>
                <a:latin typeface="+mn-lt"/>
                <a:ea typeface="+mn-ea"/>
                <a:cs typeface="+mn-cs"/>
              </a:rPr>
              <a:t>mutex</a:t>
            </a:r>
            <a:r>
              <a:rPr lang="en-AU" sz="1200" b="0" i="0" kern="1200" dirty="0">
                <a:solidFill>
                  <a:schemeClr val="tx1"/>
                </a:solidFill>
                <a:effectLst/>
                <a:latin typeface="+mn-lt"/>
                <a:ea typeface="+mn-ea"/>
                <a:cs typeface="+mn-cs"/>
              </a:rPr>
              <a:t> is deleted (perhaps due to an unrecoverable error), the </a:t>
            </a:r>
            <a:r>
              <a:rPr lang="en-AU" sz="1200" b="0" i="0" kern="1200" dirty="0" err="1">
                <a:solidFill>
                  <a:schemeClr val="tx1"/>
                </a:solidFill>
                <a:effectLst/>
                <a:latin typeface="+mn-lt"/>
                <a:ea typeface="+mn-ea"/>
                <a:cs typeface="+mn-cs"/>
              </a:rPr>
              <a:t>mutex</a:t>
            </a:r>
            <a:r>
              <a:rPr lang="en-AU" sz="1200" b="0" i="0" kern="1200" dirty="0">
                <a:solidFill>
                  <a:schemeClr val="tx1"/>
                </a:solidFill>
                <a:effectLst/>
                <a:latin typeface="+mn-lt"/>
                <a:ea typeface="+mn-ea"/>
                <a:cs typeface="+mn-cs"/>
              </a:rPr>
              <a:t> can be automatically released.</a:t>
            </a:r>
          </a:p>
          <a:p>
            <a:pPr algn="l" rtl="0"/>
            <a:r>
              <a:rPr lang="en-AU" sz="1200" b="0" i="0" kern="1200" dirty="0">
                <a:solidFill>
                  <a:schemeClr val="tx1"/>
                </a:solidFill>
                <a:effectLst/>
                <a:latin typeface="+mn-lt"/>
                <a:ea typeface="+mn-ea"/>
                <a:cs typeface="+mn-cs"/>
              </a:rPr>
              <a:t>* A </a:t>
            </a:r>
            <a:r>
              <a:rPr lang="en-AU" sz="1200" b="0" i="0" kern="1200" dirty="0" err="1">
                <a:solidFill>
                  <a:schemeClr val="tx1"/>
                </a:solidFill>
                <a:effectLst/>
                <a:latin typeface="+mn-lt"/>
                <a:ea typeface="+mn-ea"/>
                <a:cs typeface="+mn-cs"/>
              </a:rPr>
              <a:t>mutex</a:t>
            </a:r>
            <a:r>
              <a:rPr lang="en-AU" sz="1200" b="0" i="0" kern="1200" dirty="0">
                <a:solidFill>
                  <a:schemeClr val="tx1"/>
                </a:solidFill>
                <a:effectLst/>
                <a:latin typeface="+mn-lt"/>
                <a:ea typeface="+mn-ea"/>
                <a:cs typeface="+mn-cs"/>
              </a:rPr>
              <a:t> may be recursive: a process is allowed to lock it multiple times without causing a deadlock.</a:t>
            </a:r>
          </a:p>
          <a:p>
            <a:pPr algn="l" rtl="0"/>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http://stackoverflow.com/questions/62814/difference-between-binary-semaphore-and-mutex</a:t>
            </a:r>
          </a:p>
          <a:p>
            <a:pPr algn="l" rtl="0"/>
            <a:r>
              <a:rPr lang="en-AU" sz="1200" b="0" i="0" kern="1200" dirty="0">
                <a:solidFill>
                  <a:schemeClr val="tx1"/>
                </a:solidFill>
                <a:effectLst/>
                <a:latin typeface="+mn-lt"/>
                <a:ea typeface="+mn-ea"/>
                <a:cs typeface="+mn-cs"/>
              </a:rPr>
              <a:t>The </a:t>
            </a:r>
            <a:r>
              <a:rPr lang="en-AU" sz="1200" b="0" i="0" kern="1200" dirty="0" err="1">
                <a:solidFill>
                  <a:schemeClr val="tx1"/>
                </a:solidFill>
                <a:effectLst/>
                <a:latin typeface="+mn-lt"/>
                <a:ea typeface="+mn-ea"/>
                <a:cs typeface="+mn-cs"/>
              </a:rPr>
              <a:t>mutex</a:t>
            </a:r>
            <a:r>
              <a:rPr lang="en-AU" sz="1200" b="0" i="0" kern="1200" dirty="0">
                <a:solidFill>
                  <a:schemeClr val="tx1"/>
                </a:solidFill>
                <a:effectLst/>
                <a:latin typeface="+mn-lt"/>
                <a:ea typeface="+mn-ea"/>
                <a:cs typeface="+mn-cs"/>
              </a:rPr>
              <a:t> is similar to the principles of the binary semaphore with one significant difference: the principle of ownership. Ownership is the simple concept that when a task locks (acquires) a </a:t>
            </a:r>
            <a:r>
              <a:rPr lang="en-AU" sz="1200" b="0" i="0" kern="1200" dirty="0" err="1">
                <a:solidFill>
                  <a:schemeClr val="tx1"/>
                </a:solidFill>
                <a:effectLst/>
                <a:latin typeface="+mn-lt"/>
                <a:ea typeface="+mn-ea"/>
                <a:cs typeface="+mn-cs"/>
              </a:rPr>
              <a:t>mutex</a:t>
            </a:r>
            <a:r>
              <a:rPr lang="en-AU" sz="1200" b="0" i="0" kern="1200" dirty="0">
                <a:solidFill>
                  <a:schemeClr val="tx1"/>
                </a:solidFill>
                <a:effectLst/>
                <a:latin typeface="+mn-lt"/>
                <a:ea typeface="+mn-ea"/>
                <a:cs typeface="+mn-cs"/>
              </a:rPr>
              <a:t> only it can unlock (release) it. If a task tries to unlock a </a:t>
            </a:r>
            <a:r>
              <a:rPr lang="en-AU" sz="1200" b="0" i="0" kern="1200" dirty="0" err="1">
                <a:solidFill>
                  <a:schemeClr val="tx1"/>
                </a:solidFill>
                <a:effectLst/>
                <a:latin typeface="+mn-lt"/>
                <a:ea typeface="+mn-ea"/>
                <a:cs typeface="+mn-cs"/>
              </a:rPr>
              <a:t>mutex</a:t>
            </a:r>
            <a:r>
              <a:rPr lang="en-AU" sz="1200" b="0" i="0" kern="1200" dirty="0">
                <a:solidFill>
                  <a:schemeClr val="tx1"/>
                </a:solidFill>
                <a:effectLst/>
                <a:latin typeface="+mn-lt"/>
                <a:ea typeface="+mn-ea"/>
                <a:cs typeface="+mn-cs"/>
              </a:rPr>
              <a:t> it hasn’t locked (thus doesn’t own) then an error condition is encountered and, most importantly, the </a:t>
            </a:r>
            <a:r>
              <a:rPr lang="en-AU" sz="1200" b="0" i="0" kern="1200" dirty="0" err="1">
                <a:solidFill>
                  <a:schemeClr val="tx1"/>
                </a:solidFill>
                <a:effectLst/>
                <a:latin typeface="+mn-lt"/>
                <a:ea typeface="+mn-ea"/>
                <a:cs typeface="+mn-cs"/>
              </a:rPr>
              <a:t>mutex</a:t>
            </a:r>
            <a:r>
              <a:rPr lang="en-AU" sz="1200" b="0" i="0" kern="1200" dirty="0">
                <a:solidFill>
                  <a:schemeClr val="tx1"/>
                </a:solidFill>
                <a:effectLst/>
                <a:latin typeface="+mn-lt"/>
                <a:ea typeface="+mn-ea"/>
                <a:cs typeface="+mn-cs"/>
              </a:rPr>
              <a:t> is not unlocked. If the mutual exclusion object doesn't have ownership then, irrelevant of what it is called, it is not a </a:t>
            </a:r>
            <a:r>
              <a:rPr lang="en-AU" sz="1200" b="0" i="0" kern="1200" dirty="0" err="1">
                <a:solidFill>
                  <a:schemeClr val="tx1"/>
                </a:solidFill>
                <a:effectLst/>
                <a:latin typeface="+mn-lt"/>
                <a:ea typeface="+mn-ea"/>
                <a:cs typeface="+mn-cs"/>
              </a:rPr>
              <a:t>mutex</a:t>
            </a:r>
            <a:r>
              <a:rPr lang="en-AU" sz="1200" b="0" i="0" kern="1200" dirty="0">
                <a:solidFill>
                  <a:schemeClr val="tx1"/>
                </a:solidFill>
                <a:effectLst/>
                <a:latin typeface="+mn-lt"/>
                <a:ea typeface="+mn-ea"/>
                <a:cs typeface="+mn-cs"/>
              </a:rPr>
              <a:t>.</a:t>
            </a:r>
          </a:p>
          <a:p>
            <a:pPr algn="l" rtl="0"/>
            <a:r>
              <a:rPr lang="en-AU" sz="1200" b="0" i="0" kern="1200" dirty="0">
                <a:solidFill>
                  <a:schemeClr val="tx1"/>
                </a:solidFill>
                <a:effectLst/>
                <a:latin typeface="+mn-lt"/>
                <a:ea typeface="+mn-ea"/>
                <a:cs typeface="+mn-cs"/>
              </a:rPr>
              <a:t>Strictly speaking, </a:t>
            </a:r>
            <a:r>
              <a:rPr lang="en-AU" sz="1200" b="1" i="0" kern="1200" dirty="0">
                <a:solidFill>
                  <a:schemeClr val="tx1"/>
                </a:solidFill>
                <a:effectLst/>
                <a:latin typeface="+mn-lt"/>
                <a:ea typeface="+mn-ea"/>
                <a:cs typeface="+mn-cs"/>
              </a:rPr>
              <a:t>a </a:t>
            </a:r>
            <a:r>
              <a:rPr lang="en-AU" sz="1200" b="1" i="0" kern="1200" dirty="0" err="1">
                <a:solidFill>
                  <a:schemeClr val="tx1"/>
                </a:solidFill>
                <a:effectLst/>
                <a:latin typeface="+mn-lt"/>
                <a:ea typeface="+mn-ea"/>
                <a:cs typeface="+mn-cs"/>
              </a:rPr>
              <a:t>mutex</a:t>
            </a:r>
            <a:r>
              <a:rPr lang="en-AU" sz="1200" b="1" i="0" kern="1200" dirty="0">
                <a:solidFill>
                  <a:schemeClr val="tx1"/>
                </a:solidFill>
                <a:effectLst/>
                <a:latin typeface="+mn-lt"/>
                <a:ea typeface="+mn-ea"/>
                <a:cs typeface="+mn-cs"/>
              </a:rPr>
              <a:t> is locking mechanism</a:t>
            </a:r>
            <a:r>
              <a:rPr lang="en-AU" sz="1200" b="0" i="0" kern="1200" dirty="0">
                <a:solidFill>
                  <a:schemeClr val="tx1"/>
                </a:solidFill>
                <a:effectLst/>
                <a:latin typeface="+mn-lt"/>
                <a:ea typeface="+mn-ea"/>
                <a:cs typeface="+mn-cs"/>
              </a:rPr>
              <a:t> used to synchronize access to a resource. Only one task (can be a thread or process based on OS abstraction) can acquire the </a:t>
            </a:r>
            <a:r>
              <a:rPr lang="en-AU" sz="1200" b="0" i="0" kern="1200" dirty="0" err="1">
                <a:solidFill>
                  <a:schemeClr val="tx1"/>
                </a:solidFill>
                <a:effectLst/>
                <a:latin typeface="+mn-lt"/>
                <a:ea typeface="+mn-ea"/>
                <a:cs typeface="+mn-cs"/>
              </a:rPr>
              <a:t>mutex</a:t>
            </a:r>
            <a:r>
              <a:rPr lang="en-AU" sz="1200" b="0" i="0" kern="1200" dirty="0">
                <a:solidFill>
                  <a:schemeClr val="tx1"/>
                </a:solidFill>
                <a:effectLst/>
                <a:latin typeface="+mn-lt"/>
                <a:ea typeface="+mn-ea"/>
                <a:cs typeface="+mn-cs"/>
              </a:rPr>
              <a:t>. It means there will be ownership associated with </a:t>
            </a:r>
            <a:r>
              <a:rPr lang="en-AU" sz="1200" b="0" i="0" kern="1200" dirty="0" err="1">
                <a:solidFill>
                  <a:schemeClr val="tx1"/>
                </a:solidFill>
                <a:effectLst/>
                <a:latin typeface="+mn-lt"/>
                <a:ea typeface="+mn-ea"/>
                <a:cs typeface="+mn-cs"/>
              </a:rPr>
              <a:t>mutex</a:t>
            </a:r>
            <a:r>
              <a:rPr lang="en-AU" sz="1200" b="0" i="0" kern="1200" dirty="0">
                <a:solidFill>
                  <a:schemeClr val="tx1"/>
                </a:solidFill>
                <a:effectLst/>
                <a:latin typeface="+mn-lt"/>
                <a:ea typeface="+mn-ea"/>
                <a:cs typeface="+mn-cs"/>
              </a:rPr>
              <a:t>, and only the owner can release the lock (</a:t>
            </a:r>
            <a:r>
              <a:rPr lang="en-AU" sz="1200" b="0" i="0" kern="1200" dirty="0" err="1">
                <a:solidFill>
                  <a:schemeClr val="tx1"/>
                </a:solidFill>
                <a:effectLst/>
                <a:latin typeface="+mn-lt"/>
                <a:ea typeface="+mn-ea"/>
                <a:cs typeface="+mn-cs"/>
              </a:rPr>
              <a:t>mutex</a:t>
            </a:r>
            <a:r>
              <a:rPr lang="en-AU" sz="1200" b="0" i="0" kern="1200" dirty="0">
                <a:solidFill>
                  <a:schemeClr val="tx1"/>
                </a:solidFill>
                <a:effectLst/>
                <a:latin typeface="+mn-lt"/>
                <a:ea typeface="+mn-ea"/>
                <a:cs typeface="+mn-cs"/>
              </a:rPr>
              <a:t>).</a:t>
            </a:r>
          </a:p>
          <a:p>
            <a:pPr algn="l" rtl="0"/>
            <a:r>
              <a:rPr lang="en-AU" sz="1200" b="1" i="0" kern="1200" dirty="0">
                <a:solidFill>
                  <a:schemeClr val="tx1"/>
                </a:solidFill>
                <a:effectLst/>
                <a:latin typeface="+mn-lt"/>
                <a:ea typeface="+mn-ea"/>
                <a:cs typeface="+mn-cs"/>
              </a:rPr>
              <a:t>Semaphore is </a:t>
            </a:r>
            <a:r>
              <a:rPr lang="en-AU" sz="1200" b="1" i="0" kern="1200" dirty="0" err="1">
                <a:solidFill>
                  <a:schemeClr val="tx1"/>
                </a:solidFill>
                <a:effectLst/>
                <a:latin typeface="+mn-lt"/>
                <a:ea typeface="+mn-ea"/>
                <a:cs typeface="+mn-cs"/>
              </a:rPr>
              <a:t>signaling</a:t>
            </a:r>
            <a:r>
              <a:rPr lang="en-AU" sz="1200" b="1" i="0" kern="1200" dirty="0">
                <a:solidFill>
                  <a:schemeClr val="tx1"/>
                </a:solidFill>
                <a:effectLst/>
                <a:latin typeface="+mn-lt"/>
                <a:ea typeface="+mn-ea"/>
                <a:cs typeface="+mn-cs"/>
              </a:rPr>
              <a:t> mechanism</a:t>
            </a:r>
            <a:r>
              <a:rPr lang="en-AU" sz="1200" b="0" i="0" kern="1200" dirty="0">
                <a:solidFill>
                  <a:schemeClr val="tx1"/>
                </a:solidFill>
                <a:effectLst/>
                <a:latin typeface="+mn-lt"/>
                <a:ea typeface="+mn-ea"/>
                <a:cs typeface="+mn-cs"/>
              </a:rPr>
              <a:t> (“I am done, you can carry on” kind of signal). For example, if you are listening songs (assume it as one task) on your mobile and at the same time your friend called you, an interrupt will be triggered upon which an interrupt service routine (ISR) will signal the call processing task to wakeup.</a:t>
            </a:r>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12</a:t>
            </a:fld>
            <a:endParaRPr lang="he-IL"/>
          </a:p>
        </p:txBody>
      </p:sp>
    </p:spTree>
    <p:extLst>
      <p:ext uri="{BB962C8B-B14F-4D97-AF65-F5344CB8AC3E}">
        <p14:creationId xmlns:p14="http://schemas.microsoft.com/office/powerpoint/2010/main" val="1557814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13</a:t>
            </a:fld>
            <a:endParaRPr lang="he-IL"/>
          </a:p>
        </p:txBody>
      </p:sp>
    </p:spTree>
    <p:extLst>
      <p:ext uri="{BB962C8B-B14F-4D97-AF65-F5344CB8AC3E}">
        <p14:creationId xmlns:p14="http://schemas.microsoft.com/office/powerpoint/2010/main" val="1557814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err="1"/>
              <a:t>Mutex</a:t>
            </a:r>
            <a:r>
              <a:rPr lang="en-US" baseline="0" dirty="0"/>
              <a:t> Vs. Binary Semaphore:</a:t>
            </a:r>
          </a:p>
          <a:p>
            <a:pPr algn="l" rtl="0"/>
            <a:r>
              <a:rPr lang="en-US" b="1" baseline="0" dirty="0"/>
              <a:t>https://en.wikipedia.org/wiki/Semaphore_(programming)   </a:t>
            </a:r>
          </a:p>
          <a:p>
            <a:pPr algn="l" rtl="0"/>
            <a:r>
              <a:rPr lang="en-AU" sz="1200" b="0" i="0" kern="1200" dirty="0">
                <a:solidFill>
                  <a:schemeClr val="tx1"/>
                </a:solidFill>
                <a:effectLst/>
                <a:latin typeface="+mn-lt"/>
                <a:ea typeface="+mn-ea"/>
                <a:cs typeface="+mn-cs"/>
              </a:rPr>
              <a:t>A </a:t>
            </a:r>
            <a:r>
              <a:rPr lang="en-AU" sz="1200" b="0" i="0" u="none" strike="noStrike" kern="1200" dirty="0" err="1">
                <a:solidFill>
                  <a:schemeClr val="tx1"/>
                </a:solidFill>
                <a:effectLst/>
                <a:latin typeface="+mn-lt"/>
                <a:ea typeface="+mn-ea"/>
                <a:cs typeface="+mn-cs"/>
                <a:hlinkClick r:id="rId3" tooltip="Mutex"/>
              </a:rPr>
              <a:t>mutex</a:t>
            </a:r>
            <a:r>
              <a:rPr lang="en-AU" sz="1200" b="0" i="0" kern="1200" dirty="0">
                <a:solidFill>
                  <a:schemeClr val="tx1"/>
                </a:solidFill>
                <a:effectLst/>
                <a:latin typeface="+mn-lt"/>
                <a:ea typeface="+mn-ea"/>
                <a:cs typeface="+mn-cs"/>
              </a:rPr>
              <a:t> is essentially the same thing as a binary semaphore and sometimes uses the same basic implementation. The differences between them are in how they are used. While a binary semaphore may be used as a </a:t>
            </a:r>
            <a:r>
              <a:rPr lang="en-AU" sz="1200" b="0" i="0" kern="1200" dirty="0" err="1">
                <a:solidFill>
                  <a:schemeClr val="tx1"/>
                </a:solidFill>
                <a:effectLst/>
                <a:latin typeface="+mn-lt"/>
                <a:ea typeface="+mn-ea"/>
                <a:cs typeface="+mn-cs"/>
              </a:rPr>
              <a:t>mutex</a:t>
            </a:r>
            <a:r>
              <a:rPr lang="en-AU" sz="1200" b="0" i="0" kern="1200" dirty="0">
                <a:solidFill>
                  <a:schemeClr val="tx1"/>
                </a:solidFill>
                <a:effectLst/>
                <a:latin typeface="+mn-lt"/>
                <a:ea typeface="+mn-ea"/>
                <a:cs typeface="+mn-cs"/>
              </a:rPr>
              <a:t>, a </a:t>
            </a:r>
            <a:r>
              <a:rPr lang="en-AU" sz="1200" b="0" i="0" kern="1200" dirty="0" err="1">
                <a:solidFill>
                  <a:schemeClr val="tx1"/>
                </a:solidFill>
                <a:effectLst/>
                <a:latin typeface="+mn-lt"/>
                <a:ea typeface="+mn-ea"/>
                <a:cs typeface="+mn-cs"/>
              </a:rPr>
              <a:t>mutex</a:t>
            </a:r>
            <a:r>
              <a:rPr lang="en-AU" sz="1200" b="0" i="0" kern="1200" dirty="0">
                <a:solidFill>
                  <a:schemeClr val="tx1"/>
                </a:solidFill>
                <a:effectLst/>
                <a:latin typeface="+mn-lt"/>
                <a:ea typeface="+mn-ea"/>
                <a:cs typeface="+mn-cs"/>
              </a:rPr>
              <a:t> is a more specific use-case, in that only the process that locked the </a:t>
            </a:r>
            <a:r>
              <a:rPr lang="en-AU" sz="1200" b="0" i="0" kern="1200" dirty="0" err="1">
                <a:solidFill>
                  <a:schemeClr val="tx1"/>
                </a:solidFill>
                <a:effectLst/>
                <a:latin typeface="+mn-lt"/>
                <a:ea typeface="+mn-ea"/>
                <a:cs typeface="+mn-cs"/>
              </a:rPr>
              <a:t>mutex</a:t>
            </a:r>
            <a:r>
              <a:rPr lang="en-AU" sz="1200" b="0" i="0" kern="1200" dirty="0">
                <a:solidFill>
                  <a:schemeClr val="tx1"/>
                </a:solidFill>
                <a:effectLst/>
                <a:latin typeface="+mn-lt"/>
                <a:ea typeface="+mn-ea"/>
                <a:cs typeface="+mn-cs"/>
              </a:rPr>
              <a:t> is supposed to unlock it. This constraint makes it possible to implement some additional features in </a:t>
            </a:r>
            <a:r>
              <a:rPr lang="en-AU" sz="1200" b="0" i="0" kern="1200" dirty="0" err="1">
                <a:solidFill>
                  <a:schemeClr val="tx1"/>
                </a:solidFill>
                <a:effectLst/>
                <a:latin typeface="+mn-lt"/>
                <a:ea typeface="+mn-ea"/>
                <a:cs typeface="+mn-cs"/>
              </a:rPr>
              <a:t>mutexes</a:t>
            </a:r>
            <a:r>
              <a:rPr lang="en-AU" sz="1200" b="0" i="0" kern="1200" dirty="0">
                <a:solidFill>
                  <a:schemeClr val="tx1"/>
                </a:solidFill>
                <a:effectLst/>
                <a:latin typeface="+mn-lt"/>
                <a:ea typeface="+mn-ea"/>
                <a:cs typeface="+mn-cs"/>
              </a:rPr>
              <a:t>:</a:t>
            </a:r>
          </a:p>
          <a:p>
            <a:pPr algn="l" rtl="0"/>
            <a:r>
              <a:rPr lang="en-AU" sz="1200" b="0" i="0" kern="1200" dirty="0">
                <a:solidFill>
                  <a:schemeClr val="tx1"/>
                </a:solidFill>
                <a:effectLst/>
                <a:latin typeface="+mn-lt"/>
                <a:ea typeface="+mn-ea"/>
                <a:cs typeface="+mn-cs"/>
              </a:rPr>
              <a:t>* Since only the process that locked the </a:t>
            </a:r>
            <a:r>
              <a:rPr lang="en-AU" sz="1200" b="0" i="0" kern="1200" dirty="0" err="1">
                <a:solidFill>
                  <a:schemeClr val="tx1"/>
                </a:solidFill>
                <a:effectLst/>
                <a:latin typeface="+mn-lt"/>
                <a:ea typeface="+mn-ea"/>
                <a:cs typeface="+mn-cs"/>
              </a:rPr>
              <a:t>mutex</a:t>
            </a:r>
            <a:r>
              <a:rPr lang="en-AU" sz="1200" b="0" i="0" kern="1200" dirty="0">
                <a:solidFill>
                  <a:schemeClr val="tx1"/>
                </a:solidFill>
                <a:effectLst/>
                <a:latin typeface="+mn-lt"/>
                <a:ea typeface="+mn-ea"/>
                <a:cs typeface="+mn-cs"/>
              </a:rPr>
              <a:t> is supposed to unlock it, a </a:t>
            </a:r>
            <a:r>
              <a:rPr lang="en-AU" sz="1200" b="0" i="0" kern="1200" dirty="0" err="1">
                <a:solidFill>
                  <a:schemeClr val="tx1"/>
                </a:solidFill>
                <a:effectLst/>
                <a:latin typeface="+mn-lt"/>
                <a:ea typeface="+mn-ea"/>
                <a:cs typeface="+mn-cs"/>
              </a:rPr>
              <a:t>mutex</a:t>
            </a:r>
            <a:r>
              <a:rPr lang="en-AU" sz="1200" b="0" i="0" kern="1200" dirty="0">
                <a:solidFill>
                  <a:schemeClr val="tx1"/>
                </a:solidFill>
                <a:effectLst/>
                <a:latin typeface="+mn-lt"/>
                <a:ea typeface="+mn-ea"/>
                <a:cs typeface="+mn-cs"/>
              </a:rPr>
              <a:t> may store the id of process that locked it and verify the same process unlocks it.</a:t>
            </a:r>
          </a:p>
          <a:p>
            <a:pPr algn="l" rtl="0"/>
            <a:r>
              <a:rPr lang="en-AU" sz="1200" b="0" i="0" kern="1200" dirty="0">
                <a:solidFill>
                  <a:schemeClr val="tx1"/>
                </a:solidFill>
                <a:effectLst/>
                <a:latin typeface="+mn-lt"/>
                <a:ea typeface="+mn-ea"/>
                <a:cs typeface="+mn-cs"/>
              </a:rPr>
              <a:t>* </a:t>
            </a:r>
            <a:r>
              <a:rPr lang="en-AU" sz="1200" b="0" i="0" kern="1200" dirty="0" err="1">
                <a:solidFill>
                  <a:schemeClr val="tx1"/>
                </a:solidFill>
                <a:effectLst/>
                <a:latin typeface="+mn-lt"/>
                <a:ea typeface="+mn-ea"/>
                <a:cs typeface="+mn-cs"/>
              </a:rPr>
              <a:t>Mutexes</a:t>
            </a:r>
            <a:r>
              <a:rPr lang="en-AU" sz="1200" b="0" i="0" kern="1200" dirty="0">
                <a:solidFill>
                  <a:schemeClr val="tx1"/>
                </a:solidFill>
                <a:effectLst/>
                <a:latin typeface="+mn-lt"/>
                <a:ea typeface="+mn-ea"/>
                <a:cs typeface="+mn-cs"/>
              </a:rPr>
              <a:t> may provide </a:t>
            </a:r>
            <a:r>
              <a:rPr lang="en-AU" sz="1200" b="0" i="0" u="none" strike="noStrike" kern="1200" dirty="0">
                <a:solidFill>
                  <a:schemeClr val="tx1"/>
                </a:solidFill>
                <a:effectLst/>
                <a:latin typeface="+mn-lt"/>
                <a:ea typeface="+mn-ea"/>
                <a:cs typeface="+mn-cs"/>
                <a:hlinkClick r:id="rId4" tooltip="Priority inversion"/>
              </a:rPr>
              <a:t>priority inversion</a:t>
            </a:r>
            <a:r>
              <a:rPr lang="en-AU" sz="1200" b="0" i="0" kern="1200" dirty="0">
                <a:solidFill>
                  <a:schemeClr val="tx1"/>
                </a:solidFill>
                <a:effectLst/>
                <a:latin typeface="+mn-lt"/>
                <a:ea typeface="+mn-ea"/>
                <a:cs typeface="+mn-cs"/>
              </a:rPr>
              <a:t> safety. If the </a:t>
            </a:r>
            <a:r>
              <a:rPr lang="en-AU" sz="1200" b="0" i="0" kern="1200" dirty="0" err="1">
                <a:solidFill>
                  <a:schemeClr val="tx1"/>
                </a:solidFill>
                <a:effectLst/>
                <a:latin typeface="+mn-lt"/>
                <a:ea typeface="+mn-ea"/>
                <a:cs typeface="+mn-cs"/>
              </a:rPr>
              <a:t>mutex</a:t>
            </a:r>
            <a:r>
              <a:rPr lang="en-AU" sz="1200" b="0" i="0" kern="1200" dirty="0">
                <a:solidFill>
                  <a:schemeClr val="tx1"/>
                </a:solidFill>
                <a:effectLst/>
                <a:latin typeface="+mn-lt"/>
                <a:ea typeface="+mn-ea"/>
                <a:cs typeface="+mn-cs"/>
              </a:rPr>
              <a:t> knows who locked it and is supposed to unlock it, it is possible to promote the priority of that process whenever a higher-priority task starts waiting on the </a:t>
            </a:r>
            <a:r>
              <a:rPr lang="en-AU" sz="1200" b="0" i="0" kern="1200" dirty="0" err="1">
                <a:solidFill>
                  <a:schemeClr val="tx1"/>
                </a:solidFill>
                <a:effectLst/>
                <a:latin typeface="+mn-lt"/>
                <a:ea typeface="+mn-ea"/>
                <a:cs typeface="+mn-cs"/>
              </a:rPr>
              <a:t>mutex</a:t>
            </a:r>
            <a:r>
              <a:rPr lang="en-AU" sz="1200" b="0" i="0" kern="1200" dirty="0">
                <a:solidFill>
                  <a:schemeClr val="tx1"/>
                </a:solidFill>
                <a:effectLst/>
                <a:latin typeface="+mn-lt"/>
                <a:ea typeface="+mn-ea"/>
                <a:cs typeface="+mn-cs"/>
              </a:rPr>
              <a:t>.</a:t>
            </a:r>
          </a:p>
          <a:p>
            <a:pPr algn="l" rtl="0"/>
            <a:r>
              <a:rPr lang="en-AU" sz="1200" b="0" i="0" kern="1200" dirty="0">
                <a:solidFill>
                  <a:schemeClr val="tx1"/>
                </a:solidFill>
                <a:effectLst/>
                <a:latin typeface="+mn-lt"/>
                <a:ea typeface="+mn-ea"/>
                <a:cs typeface="+mn-cs"/>
              </a:rPr>
              <a:t>* </a:t>
            </a:r>
            <a:r>
              <a:rPr lang="en-AU" sz="1200" b="0" i="0" kern="1200" dirty="0" err="1">
                <a:solidFill>
                  <a:schemeClr val="tx1"/>
                </a:solidFill>
                <a:effectLst/>
                <a:latin typeface="+mn-lt"/>
                <a:ea typeface="+mn-ea"/>
                <a:cs typeface="+mn-cs"/>
              </a:rPr>
              <a:t>Mutexes</a:t>
            </a:r>
            <a:r>
              <a:rPr lang="en-AU" sz="1200" b="0" i="0" kern="1200" dirty="0">
                <a:solidFill>
                  <a:schemeClr val="tx1"/>
                </a:solidFill>
                <a:effectLst/>
                <a:latin typeface="+mn-lt"/>
                <a:ea typeface="+mn-ea"/>
                <a:cs typeface="+mn-cs"/>
              </a:rPr>
              <a:t> may also provide deletion safety, where the process holding the </a:t>
            </a:r>
            <a:r>
              <a:rPr lang="en-AU" sz="1200" b="0" i="0" kern="1200" dirty="0" err="1">
                <a:solidFill>
                  <a:schemeClr val="tx1"/>
                </a:solidFill>
                <a:effectLst/>
                <a:latin typeface="+mn-lt"/>
                <a:ea typeface="+mn-ea"/>
                <a:cs typeface="+mn-cs"/>
              </a:rPr>
              <a:t>mutex</a:t>
            </a:r>
            <a:r>
              <a:rPr lang="en-AU" sz="1200" b="0" i="0" kern="1200" dirty="0">
                <a:solidFill>
                  <a:schemeClr val="tx1"/>
                </a:solidFill>
                <a:effectLst/>
                <a:latin typeface="+mn-lt"/>
                <a:ea typeface="+mn-ea"/>
                <a:cs typeface="+mn-cs"/>
              </a:rPr>
              <a:t> cannot be accidentally deleted.</a:t>
            </a:r>
          </a:p>
          <a:p>
            <a:pPr algn="l" rtl="0"/>
            <a:r>
              <a:rPr lang="en-AU" sz="1200" b="0" i="0" kern="1200" dirty="0">
                <a:solidFill>
                  <a:schemeClr val="tx1"/>
                </a:solidFill>
                <a:effectLst/>
                <a:latin typeface="+mn-lt"/>
                <a:ea typeface="+mn-ea"/>
                <a:cs typeface="+mn-cs"/>
              </a:rPr>
              <a:t>* Alternately, if the process holding the </a:t>
            </a:r>
            <a:r>
              <a:rPr lang="en-AU" sz="1200" b="0" i="0" kern="1200" dirty="0" err="1">
                <a:solidFill>
                  <a:schemeClr val="tx1"/>
                </a:solidFill>
                <a:effectLst/>
                <a:latin typeface="+mn-lt"/>
                <a:ea typeface="+mn-ea"/>
                <a:cs typeface="+mn-cs"/>
              </a:rPr>
              <a:t>mutex</a:t>
            </a:r>
            <a:r>
              <a:rPr lang="en-AU" sz="1200" b="0" i="0" kern="1200" dirty="0">
                <a:solidFill>
                  <a:schemeClr val="tx1"/>
                </a:solidFill>
                <a:effectLst/>
                <a:latin typeface="+mn-lt"/>
                <a:ea typeface="+mn-ea"/>
                <a:cs typeface="+mn-cs"/>
              </a:rPr>
              <a:t> is deleted (perhaps due to an unrecoverable error), the </a:t>
            </a:r>
            <a:r>
              <a:rPr lang="en-AU" sz="1200" b="0" i="0" kern="1200" dirty="0" err="1">
                <a:solidFill>
                  <a:schemeClr val="tx1"/>
                </a:solidFill>
                <a:effectLst/>
                <a:latin typeface="+mn-lt"/>
                <a:ea typeface="+mn-ea"/>
                <a:cs typeface="+mn-cs"/>
              </a:rPr>
              <a:t>mutex</a:t>
            </a:r>
            <a:r>
              <a:rPr lang="en-AU" sz="1200" b="0" i="0" kern="1200" dirty="0">
                <a:solidFill>
                  <a:schemeClr val="tx1"/>
                </a:solidFill>
                <a:effectLst/>
                <a:latin typeface="+mn-lt"/>
                <a:ea typeface="+mn-ea"/>
                <a:cs typeface="+mn-cs"/>
              </a:rPr>
              <a:t> can be automatically released.</a:t>
            </a:r>
          </a:p>
          <a:p>
            <a:pPr algn="l" rtl="0"/>
            <a:r>
              <a:rPr lang="en-AU" sz="1200" b="0" i="0" kern="1200" dirty="0">
                <a:solidFill>
                  <a:schemeClr val="tx1"/>
                </a:solidFill>
                <a:effectLst/>
                <a:latin typeface="+mn-lt"/>
                <a:ea typeface="+mn-ea"/>
                <a:cs typeface="+mn-cs"/>
              </a:rPr>
              <a:t>* A </a:t>
            </a:r>
            <a:r>
              <a:rPr lang="en-AU" sz="1200" b="0" i="0" kern="1200" dirty="0" err="1">
                <a:solidFill>
                  <a:schemeClr val="tx1"/>
                </a:solidFill>
                <a:effectLst/>
                <a:latin typeface="+mn-lt"/>
                <a:ea typeface="+mn-ea"/>
                <a:cs typeface="+mn-cs"/>
              </a:rPr>
              <a:t>mutex</a:t>
            </a:r>
            <a:r>
              <a:rPr lang="en-AU" sz="1200" b="0" i="0" kern="1200" dirty="0">
                <a:solidFill>
                  <a:schemeClr val="tx1"/>
                </a:solidFill>
                <a:effectLst/>
                <a:latin typeface="+mn-lt"/>
                <a:ea typeface="+mn-ea"/>
                <a:cs typeface="+mn-cs"/>
              </a:rPr>
              <a:t> may be recursive: a process is allowed to lock it multiple times without causing a deadlock.</a:t>
            </a:r>
          </a:p>
          <a:p>
            <a:pPr algn="l" rtl="0"/>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http://stackoverflow.com/questions/62814/difference-between-binary-semaphore-and-mutex</a:t>
            </a:r>
          </a:p>
          <a:p>
            <a:pPr algn="l" rtl="0"/>
            <a:r>
              <a:rPr lang="en-AU" sz="1200" b="0" i="0" kern="1200" dirty="0">
                <a:solidFill>
                  <a:schemeClr val="tx1"/>
                </a:solidFill>
                <a:effectLst/>
                <a:latin typeface="+mn-lt"/>
                <a:ea typeface="+mn-ea"/>
                <a:cs typeface="+mn-cs"/>
              </a:rPr>
              <a:t>The </a:t>
            </a:r>
            <a:r>
              <a:rPr lang="en-AU" sz="1200" b="0" i="0" kern="1200" dirty="0" err="1">
                <a:solidFill>
                  <a:schemeClr val="tx1"/>
                </a:solidFill>
                <a:effectLst/>
                <a:latin typeface="+mn-lt"/>
                <a:ea typeface="+mn-ea"/>
                <a:cs typeface="+mn-cs"/>
              </a:rPr>
              <a:t>mutex</a:t>
            </a:r>
            <a:r>
              <a:rPr lang="en-AU" sz="1200" b="0" i="0" kern="1200" dirty="0">
                <a:solidFill>
                  <a:schemeClr val="tx1"/>
                </a:solidFill>
                <a:effectLst/>
                <a:latin typeface="+mn-lt"/>
                <a:ea typeface="+mn-ea"/>
                <a:cs typeface="+mn-cs"/>
              </a:rPr>
              <a:t> is similar to the principles of the binary semaphore with one significant difference: the principle of ownership. Ownership is the simple concept that when a task locks (acquires) a </a:t>
            </a:r>
            <a:r>
              <a:rPr lang="en-AU" sz="1200" b="0" i="0" kern="1200" dirty="0" err="1">
                <a:solidFill>
                  <a:schemeClr val="tx1"/>
                </a:solidFill>
                <a:effectLst/>
                <a:latin typeface="+mn-lt"/>
                <a:ea typeface="+mn-ea"/>
                <a:cs typeface="+mn-cs"/>
              </a:rPr>
              <a:t>mutex</a:t>
            </a:r>
            <a:r>
              <a:rPr lang="en-AU" sz="1200" b="0" i="0" kern="1200" dirty="0">
                <a:solidFill>
                  <a:schemeClr val="tx1"/>
                </a:solidFill>
                <a:effectLst/>
                <a:latin typeface="+mn-lt"/>
                <a:ea typeface="+mn-ea"/>
                <a:cs typeface="+mn-cs"/>
              </a:rPr>
              <a:t> only it can unlock (release) it. If a task tries to unlock a </a:t>
            </a:r>
            <a:r>
              <a:rPr lang="en-AU" sz="1200" b="0" i="0" kern="1200" dirty="0" err="1">
                <a:solidFill>
                  <a:schemeClr val="tx1"/>
                </a:solidFill>
                <a:effectLst/>
                <a:latin typeface="+mn-lt"/>
                <a:ea typeface="+mn-ea"/>
                <a:cs typeface="+mn-cs"/>
              </a:rPr>
              <a:t>mutex</a:t>
            </a:r>
            <a:r>
              <a:rPr lang="en-AU" sz="1200" b="0" i="0" kern="1200" dirty="0">
                <a:solidFill>
                  <a:schemeClr val="tx1"/>
                </a:solidFill>
                <a:effectLst/>
                <a:latin typeface="+mn-lt"/>
                <a:ea typeface="+mn-ea"/>
                <a:cs typeface="+mn-cs"/>
              </a:rPr>
              <a:t> it hasn’t locked (thus doesn’t own) then an error condition is encountered and, most importantly, the </a:t>
            </a:r>
            <a:r>
              <a:rPr lang="en-AU" sz="1200" b="0" i="0" kern="1200" dirty="0" err="1">
                <a:solidFill>
                  <a:schemeClr val="tx1"/>
                </a:solidFill>
                <a:effectLst/>
                <a:latin typeface="+mn-lt"/>
                <a:ea typeface="+mn-ea"/>
                <a:cs typeface="+mn-cs"/>
              </a:rPr>
              <a:t>mutex</a:t>
            </a:r>
            <a:r>
              <a:rPr lang="en-AU" sz="1200" b="0" i="0" kern="1200" dirty="0">
                <a:solidFill>
                  <a:schemeClr val="tx1"/>
                </a:solidFill>
                <a:effectLst/>
                <a:latin typeface="+mn-lt"/>
                <a:ea typeface="+mn-ea"/>
                <a:cs typeface="+mn-cs"/>
              </a:rPr>
              <a:t> is not unlocked. If the mutual exclusion object doesn't have ownership then, irrelevant of what it is called, it is not a </a:t>
            </a:r>
            <a:r>
              <a:rPr lang="en-AU" sz="1200" b="0" i="0" kern="1200" dirty="0" err="1">
                <a:solidFill>
                  <a:schemeClr val="tx1"/>
                </a:solidFill>
                <a:effectLst/>
                <a:latin typeface="+mn-lt"/>
                <a:ea typeface="+mn-ea"/>
                <a:cs typeface="+mn-cs"/>
              </a:rPr>
              <a:t>mutex</a:t>
            </a:r>
            <a:r>
              <a:rPr lang="en-AU" sz="1200" b="0" i="0" kern="1200" dirty="0">
                <a:solidFill>
                  <a:schemeClr val="tx1"/>
                </a:solidFill>
                <a:effectLst/>
                <a:latin typeface="+mn-lt"/>
                <a:ea typeface="+mn-ea"/>
                <a:cs typeface="+mn-cs"/>
              </a:rPr>
              <a:t>.</a:t>
            </a:r>
          </a:p>
          <a:p>
            <a:pPr algn="l" rtl="0"/>
            <a:r>
              <a:rPr lang="en-AU" sz="1200" b="0" i="0" kern="1200" dirty="0">
                <a:solidFill>
                  <a:schemeClr val="tx1"/>
                </a:solidFill>
                <a:effectLst/>
                <a:latin typeface="+mn-lt"/>
                <a:ea typeface="+mn-ea"/>
                <a:cs typeface="+mn-cs"/>
              </a:rPr>
              <a:t>Strictly speaking, </a:t>
            </a:r>
            <a:r>
              <a:rPr lang="en-AU" sz="1200" b="1" i="0" kern="1200" dirty="0">
                <a:solidFill>
                  <a:schemeClr val="tx1"/>
                </a:solidFill>
                <a:effectLst/>
                <a:latin typeface="+mn-lt"/>
                <a:ea typeface="+mn-ea"/>
                <a:cs typeface="+mn-cs"/>
              </a:rPr>
              <a:t>a </a:t>
            </a:r>
            <a:r>
              <a:rPr lang="en-AU" sz="1200" b="1" i="0" kern="1200" dirty="0" err="1">
                <a:solidFill>
                  <a:schemeClr val="tx1"/>
                </a:solidFill>
                <a:effectLst/>
                <a:latin typeface="+mn-lt"/>
                <a:ea typeface="+mn-ea"/>
                <a:cs typeface="+mn-cs"/>
              </a:rPr>
              <a:t>mutex</a:t>
            </a:r>
            <a:r>
              <a:rPr lang="en-AU" sz="1200" b="1" i="0" kern="1200" dirty="0">
                <a:solidFill>
                  <a:schemeClr val="tx1"/>
                </a:solidFill>
                <a:effectLst/>
                <a:latin typeface="+mn-lt"/>
                <a:ea typeface="+mn-ea"/>
                <a:cs typeface="+mn-cs"/>
              </a:rPr>
              <a:t> is locking mechanism</a:t>
            </a:r>
            <a:r>
              <a:rPr lang="en-AU" sz="1200" b="0" i="0" kern="1200" dirty="0">
                <a:solidFill>
                  <a:schemeClr val="tx1"/>
                </a:solidFill>
                <a:effectLst/>
                <a:latin typeface="+mn-lt"/>
                <a:ea typeface="+mn-ea"/>
                <a:cs typeface="+mn-cs"/>
              </a:rPr>
              <a:t> used to synchronize access to a resource. Only one task (can be a thread or process based on OS abstraction) can acquire the </a:t>
            </a:r>
            <a:r>
              <a:rPr lang="en-AU" sz="1200" b="0" i="0" kern="1200" dirty="0" err="1">
                <a:solidFill>
                  <a:schemeClr val="tx1"/>
                </a:solidFill>
                <a:effectLst/>
                <a:latin typeface="+mn-lt"/>
                <a:ea typeface="+mn-ea"/>
                <a:cs typeface="+mn-cs"/>
              </a:rPr>
              <a:t>mutex</a:t>
            </a:r>
            <a:r>
              <a:rPr lang="en-AU" sz="1200" b="0" i="0" kern="1200" dirty="0">
                <a:solidFill>
                  <a:schemeClr val="tx1"/>
                </a:solidFill>
                <a:effectLst/>
                <a:latin typeface="+mn-lt"/>
                <a:ea typeface="+mn-ea"/>
                <a:cs typeface="+mn-cs"/>
              </a:rPr>
              <a:t>. It means there will be ownership associated with </a:t>
            </a:r>
            <a:r>
              <a:rPr lang="en-AU" sz="1200" b="0" i="0" kern="1200" dirty="0" err="1">
                <a:solidFill>
                  <a:schemeClr val="tx1"/>
                </a:solidFill>
                <a:effectLst/>
                <a:latin typeface="+mn-lt"/>
                <a:ea typeface="+mn-ea"/>
                <a:cs typeface="+mn-cs"/>
              </a:rPr>
              <a:t>mutex</a:t>
            </a:r>
            <a:r>
              <a:rPr lang="en-AU" sz="1200" b="0" i="0" kern="1200" dirty="0">
                <a:solidFill>
                  <a:schemeClr val="tx1"/>
                </a:solidFill>
                <a:effectLst/>
                <a:latin typeface="+mn-lt"/>
                <a:ea typeface="+mn-ea"/>
                <a:cs typeface="+mn-cs"/>
              </a:rPr>
              <a:t>, and only the owner can release the lock (</a:t>
            </a:r>
            <a:r>
              <a:rPr lang="en-AU" sz="1200" b="0" i="0" kern="1200" dirty="0" err="1">
                <a:solidFill>
                  <a:schemeClr val="tx1"/>
                </a:solidFill>
                <a:effectLst/>
                <a:latin typeface="+mn-lt"/>
                <a:ea typeface="+mn-ea"/>
                <a:cs typeface="+mn-cs"/>
              </a:rPr>
              <a:t>mutex</a:t>
            </a:r>
            <a:r>
              <a:rPr lang="en-AU" sz="1200" b="0" i="0" kern="1200" dirty="0">
                <a:solidFill>
                  <a:schemeClr val="tx1"/>
                </a:solidFill>
                <a:effectLst/>
                <a:latin typeface="+mn-lt"/>
                <a:ea typeface="+mn-ea"/>
                <a:cs typeface="+mn-cs"/>
              </a:rPr>
              <a:t>).</a:t>
            </a:r>
          </a:p>
          <a:p>
            <a:pPr algn="l" rtl="0"/>
            <a:r>
              <a:rPr lang="en-AU" sz="1200" b="1" i="0" kern="1200" dirty="0">
                <a:solidFill>
                  <a:schemeClr val="tx1"/>
                </a:solidFill>
                <a:effectLst/>
                <a:latin typeface="+mn-lt"/>
                <a:ea typeface="+mn-ea"/>
                <a:cs typeface="+mn-cs"/>
              </a:rPr>
              <a:t>Semaphore is </a:t>
            </a:r>
            <a:r>
              <a:rPr lang="en-AU" sz="1200" b="1" i="0" kern="1200" dirty="0" err="1">
                <a:solidFill>
                  <a:schemeClr val="tx1"/>
                </a:solidFill>
                <a:effectLst/>
                <a:latin typeface="+mn-lt"/>
                <a:ea typeface="+mn-ea"/>
                <a:cs typeface="+mn-cs"/>
              </a:rPr>
              <a:t>signaling</a:t>
            </a:r>
            <a:r>
              <a:rPr lang="en-AU" sz="1200" b="1" i="0" kern="1200" dirty="0">
                <a:solidFill>
                  <a:schemeClr val="tx1"/>
                </a:solidFill>
                <a:effectLst/>
                <a:latin typeface="+mn-lt"/>
                <a:ea typeface="+mn-ea"/>
                <a:cs typeface="+mn-cs"/>
              </a:rPr>
              <a:t> mechanism</a:t>
            </a:r>
            <a:r>
              <a:rPr lang="en-AU" sz="1200" b="0" i="0" kern="1200" dirty="0">
                <a:solidFill>
                  <a:schemeClr val="tx1"/>
                </a:solidFill>
                <a:effectLst/>
                <a:latin typeface="+mn-lt"/>
                <a:ea typeface="+mn-ea"/>
                <a:cs typeface="+mn-cs"/>
              </a:rPr>
              <a:t> (“I am done, you can carry on” kind of signal). For example, if you are listening songs (assume it as one task) on your mobile and at the same time your friend called you, an interrupt will be triggered upon which an interrupt service routine (ISR) will signal the call processing task to wakeup.</a:t>
            </a:r>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14</a:t>
            </a:fld>
            <a:endParaRPr lang="he-IL"/>
          </a:p>
        </p:txBody>
      </p:sp>
    </p:spTree>
    <p:extLst>
      <p:ext uri="{BB962C8B-B14F-4D97-AF65-F5344CB8AC3E}">
        <p14:creationId xmlns:p14="http://schemas.microsoft.com/office/powerpoint/2010/main" val="2283769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הצרכן</a:t>
            </a:r>
            <a:r>
              <a:rPr lang="he-IL" baseline="0" dirty="0"/>
              <a:t> </a:t>
            </a:r>
            <a:r>
              <a:rPr lang="he-IL" dirty="0"/>
              <a:t>יכול להוציא את האיבר לפני שהוא הוכנס לתא בכלל וזה אומר לקבל ערך שגוי.</a:t>
            </a:r>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15</a:t>
            </a:fld>
            <a:endParaRPr lang="he-IL"/>
          </a:p>
        </p:txBody>
      </p:sp>
    </p:spTree>
    <p:extLst>
      <p:ext uri="{BB962C8B-B14F-4D97-AF65-F5344CB8AC3E}">
        <p14:creationId xmlns:p14="http://schemas.microsoft.com/office/powerpoint/2010/main" val="1557814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16</a:t>
            </a:fld>
            <a:endParaRPr lang="he-IL"/>
          </a:p>
        </p:txBody>
      </p:sp>
    </p:spTree>
    <p:extLst>
      <p:ext uri="{BB962C8B-B14F-4D97-AF65-F5344CB8AC3E}">
        <p14:creationId xmlns:p14="http://schemas.microsoft.com/office/powerpoint/2010/main" val="1557814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17</a:t>
            </a:fld>
            <a:endParaRPr lang="he-IL"/>
          </a:p>
        </p:txBody>
      </p:sp>
    </p:spTree>
    <p:extLst>
      <p:ext uri="{BB962C8B-B14F-4D97-AF65-F5344CB8AC3E}">
        <p14:creationId xmlns:p14="http://schemas.microsoft.com/office/powerpoint/2010/main" val="1557814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חזרה מהשיעור</a:t>
            </a:r>
            <a:r>
              <a:rPr lang="he-IL" baseline="0" dirty="0"/>
              <a:t> שעבר</a:t>
            </a:r>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2</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DA6A7A7-A596-4886-8851-D7A074031C2A}" type="slidenum">
              <a:rPr lang="he-IL" smtClean="0"/>
              <a:pPr/>
              <a:t>5</a:t>
            </a:fld>
            <a:endParaRPr lang="he-IL"/>
          </a:p>
        </p:txBody>
      </p:sp>
    </p:spTree>
    <p:extLst>
      <p:ext uri="{BB962C8B-B14F-4D97-AF65-F5344CB8AC3E}">
        <p14:creationId xmlns:p14="http://schemas.microsoft.com/office/powerpoint/2010/main" val="754814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C00000"/>
                </a:solidFill>
              </a:rPr>
              <a:t>Adv</a:t>
            </a:r>
            <a:r>
              <a:rPr lang="en-US" sz="1200" dirty="0">
                <a:solidFill>
                  <a:schemeClr val="tx1"/>
                </a:solidFill>
              </a:rPr>
              <a:t>: if S&lt;0, it means there are </a:t>
            </a:r>
            <a:r>
              <a:rPr lang="en-US" sz="1200" dirty="0">
                <a:solidFill>
                  <a:schemeClr val="tx1"/>
                </a:solidFill>
                <a:latin typeface="Courier New" pitchFamily="49" charset="0"/>
                <a:cs typeface="Courier New" pitchFamily="49" charset="0"/>
              </a:rPr>
              <a:t>–S</a:t>
            </a:r>
            <a:r>
              <a:rPr lang="en-US" sz="1200" dirty="0">
                <a:solidFill>
                  <a:schemeClr val="tx1"/>
                </a:solidFill>
              </a:rPr>
              <a:t> </a:t>
            </a:r>
            <a:r>
              <a:rPr lang="en-US" sz="1200" dirty="0">
                <a:solidFill>
                  <a:srgbClr val="C00000"/>
                </a:solidFill>
              </a:rPr>
              <a:t>blocked processes</a:t>
            </a:r>
            <a:r>
              <a:rPr lang="en-US" sz="1200" dirty="0">
                <a:solidFill>
                  <a:schemeClr val="tx1"/>
                </a:solidFill>
              </a:rPr>
              <a:t>.</a:t>
            </a:r>
          </a:p>
          <a:p>
            <a:endParaRPr lang="en-AU" dirty="0"/>
          </a:p>
        </p:txBody>
      </p:sp>
      <p:sp>
        <p:nvSpPr>
          <p:cNvPr id="4" name="Slide Number Placeholder 3"/>
          <p:cNvSpPr>
            <a:spLocks noGrp="1"/>
          </p:cNvSpPr>
          <p:nvPr>
            <p:ph type="sldNum" sz="quarter" idx="10"/>
          </p:nvPr>
        </p:nvSpPr>
        <p:spPr/>
        <p:txBody>
          <a:bodyPr/>
          <a:lstStyle/>
          <a:p>
            <a:fld id="{7DA6A7A7-A596-4886-8851-D7A074031C2A}" type="slidenum">
              <a:rPr lang="he-IL" smtClean="0"/>
              <a:pPr/>
              <a:t>6</a:t>
            </a:fld>
            <a:endParaRPr lang="he-IL"/>
          </a:p>
        </p:txBody>
      </p:sp>
    </p:spTree>
    <p:extLst>
      <p:ext uri="{BB962C8B-B14F-4D97-AF65-F5344CB8AC3E}">
        <p14:creationId xmlns:p14="http://schemas.microsoft.com/office/powerpoint/2010/main" val="3184506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Font typeface="Wingdings" panose="05000000000000000000" pitchFamily="2" charset="2"/>
              <a:buNone/>
            </a:pPr>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7</a:t>
            </a:fld>
            <a:endParaRPr lang="he-IL"/>
          </a:p>
        </p:txBody>
      </p:sp>
    </p:spTree>
    <p:extLst>
      <p:ext uri="{BB962C8B-B14F-4D97-AF65-F5344CB8AC3E}">
        <p14:creationId xmlns:p14="http://schemas.microsoft.com/office/powerpoint/2010/main" val="1557814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Suppose initially</a:t>
            </a:r>
            <a:r>
              <a:rPr lang="en-US" baseline="0" dirty="0"/>
              <a:t> </a:t>
            </a:r>
            <a:r>
              <a:rPr lang="en-US" dirty="0"/>
              <a:t>N=2 </a:t>
            </a:r>
            <a:r>
              <a:rPr lang="en-US" dirty="0">
                <a:sym typeface="Wingdings" panose="05000000000000000000" pitchFamily="2" charset="2"/>
              </a:rPr>
              <a:t> </a:t>
            </a:r>
            <a:r>
              <a:rPr lang="en-US" dirty="0" err="1">
                <a:sym typeface="Wingdings" panose="05000000000000000000" pitchFamily="2" charset="2"/>
              </a:rPr>
              <a:t>Sint</a:t>
            </a:r>
            <a:r>
              <a:rPr lang="en-US" dirty="0">
                <a:sym typeface="Wingdings" panose="05000000000000000000" pitchFamily="2" charset="2"/>
              </a:rPr>
              <a:t>=2, Sb=1</a:t>
            </a:r>
          </a:p>
          <a:p>
            <a:pPr algn="l" rtl="0"/>
            <a:r>
              <a:rPr lang="en-US" dirty="0">
                <a:sym typeface="Wingdings" panose="05000000000000000000" pitchFamily="2" charset="2"/>
              </a:rPr>
              <a:t>Proc 0:</a:t>
            </a:r>
          </a:p>
          <a:p>
            <a:pPr algn="l" rtl="0"/>
            <a:r>
              <a:rPr lang="en-US" dirty="0">
                <a:sym typeface="Wingdings" panose="05000000000000000000" pitchFamily="2" charset="2"/>
              </a:rPr>
              <a:t>Sb=0; </a:t>
            </a:r>
            <a:r>
              <a:rPr lang="en-US" dirty="0" err="1">
                <a:sym typeface="Wingdings" panose="05000000000000000000" pitchFamily="2" charset="2"/>
              </a:rPr>
              <a:t>Sint</a:t>
            </a:r>
            <a:r>
              <a:rPr lang="en-US" dirty="0">
                <a:sym typeface="Wingdings" panose="05000000000000000000" pitchFamily="2" charset="2"/>
              </a:rPr>
              <a:t>=1; Sb=1; Enter CS</a:t>
            </a:r>
          </a:p>
          <a:p>
            <a:pPr marL="171450" indent="-171450" algn="l" rtl="0">
              <a:buFont typeface="Wingdings" panose="05000000000000000000" pitchFamily="2" charset="2"/>
              <a:buChar char="à"/>
            </a:pPr>
            <a:r>
              <a:rPr lang="en-US" dirty="0" err="1">
                <a:sym typeface="Wingdings" panose="05000000000000000000" pitchFamily="2" charset="2"/>
              </a:rPr>
              <a:t>Ctxw</a:t>
            </a:r>
            <a:endParaRPr lang="en-US" dirty="0">
              <a:sym typeface="Wingdings" panose="05000000000000000000" pitchFamily="2" charset="2"/>
            </a:endParaRPr>
          </a:p>
          <a:p>
            <a:pPr marL="0" indent="0" algn="l" rtl="0">
              <a:buFont typeface="Wingdings" panose="05000000000000000000" pitchFamily="2" charset="2"/>
              <a:buNone/>
            </a:pPr>
            <a:r>
              <a:rPr lang="en-US" dirty="0"/>
              <a:t>Proc 1:</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dirty="0">
                <a:sym typeface="Wingdings" panose="05000000000000000000" pitchFamily="2" charset="2"/>
              </a:rPr>
              <a:t>Down: Sb=0; </a:t>
            </a:r>
            <a:r>
              <a:rPr lang="en-US" dirty="0" err="1">
                <a:sym typeface="Wingdings" panose="05000000000000000000" pitchFamily="2" charset="2"/>
              </a:rPr>
              <a:t>Sint</a:t>
            </a:r>
            <a:r>
              <a:rPr lang="en-US" dirty="0">
                <a:sym typeface="Wingdings" panose="05000000000000000000" pitchFamily="2" charset="2"/>
              </a:rPr>
              <a:t>=0; Sb=1; Enter CS; Exit CS</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dirty="0">
                <a:sym typeface="Wingdings" panose="05000000000000000000" pitchFamily="2" charset="2"/>
              </a:rPr>
              <a:t>Up: </a:t>
            </a:r>
            <a:r>
              <a:rPr lang="en-US" dirty="0" err="1">
                <a:sym typeface="Wingdings" panose="05000000000000000000" pitchFamily="2" charset="2"/>
              </a:rPr>
              <a:t>Sint</a:t>
            </a:r>
            <a:r>
              <a:rPr lang="en-US" dirty="0">
                <a:sym typeface="Wingdings" panose="05000000000000000000" pitchFamily="2" charset="2"/>
              </a:rPr>
              <a:t> == 0</a:t>
            </a:r>
            <a:r>
              <a:rPr lang="en-US" baseline="0" dirty="0">
                <a:sym typeface="Wingdings" panose="05000000000000000000" pitchFamily="2" charset="2"/>
              </a:rPr>
              <a:t> (for doing </a:t>
            </a:r>
            <a:r>
              <a:rPr lang="en-US" baseline="0" dirty="0" err="1">
                <a:sym typeface="Wingdings" panose="05000000000000000000" pitchFamily="2" charset="2"/>
              </a:rPr>
              <a:t>Sint</a:t>
            </a:r>
            <a:r>
              <a:rPr lang="en-US" baseline="0" dirty="0">
                <a:sym typeface="Wingdings" panose="05000000000000000000" pitchFamily="2" charset="2"/>
              </a:rPr>
              <a:t>++, which is NOT atomic).</a:t>
            </a:r>
            <a:endParaRPr lang="en-US" dirty="0">
              <a:sym typeface="Wingdings" panose="05000000000000000000" pitchFamily="2" charset="2"/>
            </a:endParaRP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dirty="0" err="1">
                <a:sym typeface="Wingdings" panose="05000000000000000000" pitchFamily="2" charset="2"/>
              </a:rPr>
              <a:t>Ctxw</a:t>
            </a:r>
            <a:endParaRPr lang="en-US" dirty="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dirty="0" err="1">
                <a:sym typeface="Wingdings" panose="05000000000000000000" pitchFamily="2" charset="2"/>
              </a:rPr>
              <a:t>Porc</a:t>
            </a:r>
            <a:r>
              <a:rPr lang="en-US" dirty="0">
                <a:sym typeface="Wingdings" panose="05000000000000000000" pitchFamily="2" charset="2"/>
              </a:rPr>
              <a:t> 0: Exit CS</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dirty="0">
                <a:sym typeface="Wingdings" panose="05000000000000000000" pitchFamily="2" charset="2"/>
              </a:rPr>
              <a:t>Up: </a:t>
            </a:r>
            <a:r>
              <a:rPr lang="en-US" dirty="0" err="1">
                <a:sym typeface="Wingdings" panose="05000000000000000000" pitchFamily="2" charset="2"/>
              </a:rPr>
              <a:t>Sint</a:t>
            </a:r>
            <a:r>
              <a:rPr lang="en-US" dirty="0">
                <a:sym typeface="Wingdings" panose="05000000000000000000" pitchFamily="2" charset="2"/>
              </a:rPr>
              <a:t> == 0</a:t>
            </a:r>
            <a:r>
              <a:rPr lang="en-US" baseline="0" dirty="0">
                <a:sym typeface="Wingdings" panose="05000000000000000000" pitchFamily="2" charset="2"/>
              </a:rPr>
              <a:t> (for doing </a:t>
            </a:r>
            <a:r>
              <a:rPr lang="en-US" baseline="0" dirty="0" err="1">
                <a:sym typeface="Wingdings" panose="05000000000000000000" pitchFamily="2" charset="2"/>
              </a:rPr>
              <a:t>Sint</a:t>
            </a:r>
            <a:r>
              <a:rPr lang="en-US" baseline="0" dirty="0">
                <a:sym typeface="Wingdings" panose="05000000000000000000" pitchFamily="2" charset="2"/>
              </a:rPr>
              <a:t>++, which is NOT atomic). </a:t>
            </a:r>
            <a:r>
              <a:rPr lang="en-US" baseline="0" dirty="0" err="1">
                <a:sym typeface="Wingdings" panose="05000000000000000000" pitchFamily="2" charset="2"/>
              </a:rPr>
              <a:t>Sint</a:t>
            </a:r>
            <a:r>
              <a:rPr lang="en-US" baseline="0" dirty="0">
                <a:sym typeface="Wingdings" panose="05000000000000000000" pitchFamily="2" charset="2"/>
              </a:rPr>
              <a:t> = Sint+1 = 1.</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baseline="0" dirty="0">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dirty="0" err="1">
                <a:sym typeface="Wingdings" panose="05000000000000000000" pitchFamily="2" charset="2"/>
              </a:rPr>
              <a:t>Ctxw</a:t>
            </a:r>
            <a:endParaRPr lang="en-US" dirty="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dirty="0"/>
              <a:t>Proc 1: </a:t>
            </a:r>
            <a:r>
              <a:rPr lang="en-US" baseline="0" dirty="0" err="1">
                <a:sym typeface="Wingdings" panose="05000000000000000000" pitchFamily="2" charset="2"/>
              </a:rPr>
              <a:t>Sint</a:t>
            </a:r>
            <a:r>
              <a:rPr lang="en-US" baseline="0" dirty="0">
                <a:sym typeface="Wingdings" panose="05000000000000000000" pitchFamily="2" charset="2"/>
              </a:rPr>
              <a:t> = Sint+1 = 1</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baseline="0" dirty="0">
                <a:sym typeface="Wingdings" panose="05000000000000000000" pitchFamily="2" charset="2"/>
              </a:rPr>
              <a:t>BANG: </a:t>
            </a:r>
            <a:r>
              <a:rPr lang="en-US" baseline="0" dirty="0" err="1">
                <a:sym typeface="Wingdings" panose="05000000000000000000" pitchFamily="2" charset="2"/>
              </a:rPr>
              <a:t>Sint</a:t>
            </a:r>
            <a:r>
              <a:rPr lang="en-US" baseline="0" dirty="0">
                <a:sym typeface="Wingdings" panose="05000000000000000000" pitchFamily="2" charset="2"/>
              </a:rPr>
              <a:t> is 1, while it should have been 2  one more process should have been enabled access to the CS.</a:t>
            </a:r>
            <a:endParaRPr lang="en-US" dirty="0"/>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dirty="0">
              <a:sym typeface="Wingdings" panose="05000000000000000000" pitchFamily="2" charset="2"/>
            </a:endParaRPr>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8</a:t>
            </a:fld>
            <a:endParaRPr lang="he-IL"/>
          </a:p>
        </p:txBody>
      </p:sp>
    </p:spTree>
    <p:extLst>
      <p:ext uri="{BB962C8B-B14F-4D97-AF65-F5344CB8AC3E}">
        <p14:creationId xmlns:p14="http://schemas.microsoft.com/office/powerpoint/2010/main" val="1025369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Suppose initially</a:t>
            </a:r>
            <a:r>
              <a:rPr lang="en-US" baseline="0" dirty="0"/>
              <a:t> </a:t>
            </a:r>
            <a:r>
              <a:rPr lang="en-US" dirty="0"/>
              <a:t>N=2 </a:t>
            </a:r>
            <a:r>
              <a:rPr lang="en-US" dirty="0">
                <a:sym typeface="Wingdings" panose="05000000000000000000" pitchFamily="2" charset="2"/>
              </a:rPr>
              <a:t> </a:t>
            </a:r>
            <a:r>
              <a:rPr lang="en-US" dirty="0" err="1">
                <a:sym typeface="Wingdings" panose="05000000000000000000" pitchFamily="2" charset="2"/>
              </a:rPr>
              <a:t>Sint</a:t>
            </a:r>
            <a:r>
              <a:rPr lang="en-US" dirty="0">
                <a:sym typeface="Wingdings" panose="05000000000000000000" pitchFamily="2" charset="2"/>
              </a:rPr>
              <a:t>=2, Sb=1</a:t>
            </a:r>
          </a:p>
          <a:p>
            <a:pPr algn="l" rtl="0"/>
            <a:r>
              <a:rPr lang="en-US" dirty="0">
                <a:sym typeface="Wingdings" panose="05000000000000000000" pitchFamily="2" charset="2"/>
              </a:rPr>
              <a:t>Proc 0:</a:t>
            </a:r>
          </a:p>
          <a:p>
            <a:pPr algn="l" rtl="0"/>
            <a:r>
              <a:rPr lang="en-US" dirty="0">
                <a:sym typeface="Wingdings" panose="05000000000000000000" pitchFamily="2" charset="2"/>
              </a:rPr>
              <a:t>Sb=0; </a:t>
            </a:r>
            <a:r>
              <a:rPr lang="en-US" dirty="0" err="1">
                <a:sym typeface="Wingdings" panose="05000000000000000000" pitchFamily="2" charset="2"/>
              </a:rPr>
              <a:t>Sint</a:t>
            </a:r>
            <a:r>
              <a:rPr lang="en-US" dirty="0">
                <a:sym typeface="Wingdings" panose="05000000000000000000" pitchFamily="2" charset="2"/>
              </a:rPr>
              <a:t>=1; Sb=1; Enter CS</a:t>
            </a:r>
          </a:p>
          <a:p>
            <a:pPr marL="171450" indent="-171450" algn="l" rtl="0">
              <a:buFont typeface="Wingdings" panose="05000000000000000000" pitchFamily="2" charset="2"/>
              <a:buChar char="à"/>
            </a:pPr>
            <a:r>
              <a:rPr lang="en-US" dirty="0" err="1">
                <a:sym typeface="Wingdings" panose="05000000000000000000" pitchFamily="2" charset="2"/>
              </a:rPr>
              <a:t>Ctxw</a:t>
            </a:r>
            <a:endParaRPr lang="en-US" dirty="0">
              <a:sym typeface="Wingdings" panose="05000000000000000000" pitchFamily="2" charset="2"/>
            </a:endParaRPr>
          </a:p>
          <a:p>
            <a:pPr marL="0" indent="0" algn="l" rtl="0">
              <a:buFont typeface="Wingdings" panose="05000000000000000000" pitchFamily="2" charset="2"/>
              <a:buNone/>
            </a:pPr>
            <a:r>
              <a:rPr lang="en-US" dirty="0"/>
              <a:t>Proc 1:</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dirty="0">
                <a:sym typeface="Wingdings" panose="05000000000000000000" pitchFamily="2" charset="2"/>
              </a:rPr>
              <a:t>Sb=0; </a:t>
            </a:r>
            <a:r>
              <a:rPr lang="en-US" dirty="0" err="1">
                <a:sym typeface="Wingdings" panose="05000000000000000000" pitchFamily="2" charset="2"/>
              </a:rPr>
              <a:t>Sint</a:t>
            </a:r>
            <a:r>
              <a:rPr lang="en-US" dirty="0">
                <a:sym typeface="Wingdings" panose="05000000000000000000" pitchFamily="2" charset="2"/>
              </a:rPr>
              <a:t>=0; Sb=0; Enter CS</a:t>
            </a:r>
          </a:p>
          <a:p>
            <a:pPr algn="l" rtl="0"/>
            <a:endParaRPr lang="en-US" dirty="0">
              <a:sym typeface="Wingdings" panose="05000000000000000000" pitchFamily="2" charset="2"/>
            </a:endParaRPr>
          </a:p>
          <a:p>
            <a:pPr algn="l" rtl="0"/>
            <a:r>
              <a:rPr lang="en-US" dirty="0">
                <a:sym typeface="Wingdings" panose="05000000000000000000" pitchFamily="2" charset="2"/>
              </a:rPr>
              <a:t>As Sb ==</a:t>
            </a:r>
            <a:r>
              <a:rPr lang="en-US" baseline="0" dirty="0">
                <a:sym typeface="Wingdings" panose="05000000000000000000" pitchFamily="2" charset="2"/>
              </a:rPr>
              <a:t> 0, no process can arrive to </a:t>
            </a:r>
            <a:r>
              <a:rPr lang="en-US" baseline="0" dirty="0" err="1">
                <a:sym typeface="Wingdings" panose="05000000000000000000" pitchFamily="2" charset="2"/>
              </a:rPr>
              <a:t>Sint</a:t>
            </a:r>
            <a:r>
              <a:rPr lang="en-US" baseline="0" dirty="0">
                <a:sym typeface="Wingdings" panose="05000000000000000000" pitchFamily="2" charset="2"/>
              </a:rPr>
              <a:t>++, so its value (and the value of Sb as well) is reset forever!</a:t>
            </a:r>
          </a:p>
          <a:p>
            <a:pPr algn="l" rtl="0"/>
            <a:endParaRPr lang="en-US" dirty="0">
              <a:sym typeface="Wingdings" panose="05000000000000000000" pitchFamily="2" charset="2"/>
            </a:endParaRP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à"/>
              <a:tabLst/>
              <a:defRPr/>
            </a:pPr>
            <a:endParaRPr lang="en-US" dirty="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dirty="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dirty="0">
              <a:sym typeface="Wingdings" panose="05000000000000000000" pitchFamily="2" charset="2"/>
            </a:endParaRPr>
          </a:p>
          <a:p>
            <a:pPr marL="0" indent="0" algn="l" rtl="0">
              <a:buFont typeface="Wingdings" panose="05000000000000000000" pitchFamily="2" charset="2"/>
              <a:buNone/>
            </a:pPr>
            <a:endParaRPr lang="en-US" dirty="0"/>
          </a:p>
          <a:p>
            <a:pPr marL="0" indent="0" algn="l" rtl="0">
              <a:buFont typeface="Wingdings" panose="05000000000000000000" pitchFamily="2" charset="2"/>
              <a:buNone/>
            </a:pPr>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9</a:t>
            </a:fld>
            <a:endParaRPr lang="he-IL"/>
          </a:p>
        </p:txBody>
      </p:sp>
    </p:spTree>
    <p:extLst>
      <p:ext uri="{BB962C8B-B14F-4D97-AF65-F5344CB8AC3E}">
        <p14:creationId xmlns:p14="http://schemas.microsoft.com/office/powerpoint/2010/main" val="1728541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solidFill>
                  <a:schemeClr val="tx1"/>
                </a:solidFill>
              </a:rPr>
              <a:t>Proc0: </a:t>
            </a:r>
          </a:p>
          <a:p>
            <a:pPr algn="l" rtl="0"/>
            <a:r>
              <a:rPr lang="en-US" dirty="0">
                <a:solidFill>
                  <a:schemeClr val="tx1"/>
                </a:solidFill>
              </a:rPr>
              <a:t>S1=S2 = 0,</a:t>
            </a:r>
          </a:p>
          <a:p>
            <a:pPr algn="l" rtl="0"/>
            <a:r>
              <a:rPr lang="en-US" dirty="0">
                <a:solidFill>
                  <a:schemeClr val="tx1"/>
                </a:solidFill>
              </a:rPr>
              <a:t>S = 1</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S1=S2 = 1,</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(CS)</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dirty="0" err="1">
                <a:solidFill>
                  <a:schemeClr val="tx1"/>
                </a:solidFill>
                <a:sym typeface="Wingdings" panose="05000000000000000000" pitchFamily="2" charset="2"/>
              </a:rPr>
              <a:t>Ctxw</a:t>
            </a:r>
            <a:endParaRPr lang="en-US" dirty="0">
              <a:solidFill>
                <a:schemeClr val="tx1"/>
              </a:solidFill>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dirty="0">
                <a:solidFill>
                  <a:schemeClr val="tx1"/>
                </a:solidFill>
              </a:rPr>
              <a:t>Proc1:</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dirty="0">
                <a:solidFill>
                  <a:schemeClr val="tx1"/>
                </a:solidFill>
              </a:rPr>
              <a:t>S1</a:t>
            </a:r>
            <a:r>
              <a:rPr lang="en-US" baseline="0" dirty="0">
                <a:solidFill>
                  <a:schemeClr val="tx1"/>
                </a:solidFill>
              </a:rPr>
              <a:t> = S2 = 0</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baseline="0" dirty="0">
                <a:solidFill>
                  <a:schemeClr val="tx1"/>
                </a:solidFill>
              </a:rPr>
              <a:t>S = 0</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dirty="0">
                <a:solidFill>
                  <a:schemeClr val="tx1"/>
                </a:solidFill>
              </a:rPr>
              <a:t>S1 = 1</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dirty="0" err="1">
                <a:solidFill>
                  <a:schemeClr val="tx1"/>
                </a:solidFill>
                <a:sym typeface="Wingdings" panose="05000000000000000000" pitchFamily="2" charset="2"/>
              </a:rPr>
              <a:t>Ctxw</a:t>
            </a:r>
            <a:endParaRPr lang="en-US" dirty="0">
              <a:solidFill>
                <a:schemeClr val="tx1"/>
              </a:solidFill>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dirty="0">
                <a:solidFill>
                  <a:schemeClr val="tx1"/>
                </a:solidFill>
              </a:rPr>
              <a:t>Proc2:</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dirty="0">
                <a:solidFill>
                  <a:schemeClr val="tx1"/>
                </a:solidFill>
              </a:rPr>
              <a:t>S1</a:t>
            </a:r>
            <a:r>
              <a:rPr lang="en-US" baseline="0" dirty="0">
                <a:solidFill>
                  <a:schemeClr val="tx1"/>
                </a:solidFill>
              </a:rPr>
              <a:t> = 0</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baseline="0" dirty="0">
                <a:solidFill>
                  <a:schemeClr val="tx1"/>
                </a:solidFill>
              </a:rPr>
              <a:t>Cannot proceed / enter the CS</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dirty="0">
              <a:solidFill>
                <a:schemeClr val="tx1"/>
              </a:solidFill>
            </a:endParaRPr>
          </a:p>
          <a:p>
            <a:pPr algn="l" rtl="0"/>
            <a:endParaRPr lang="en-US" dirty="0">
              <a:solidFill>
                <a:schemeClr val="tx1"/>
              </a:solidFill>
            </a:endParaRP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dirty="0" err="1">
                <a:solidFill>
                  <a:schemeClr val="tx1"/>
                </a:solidFill>
                <a:sym typeface="Wingdings" panose="05000000000000000000" pitchFamily="2" charset="2"/>
              </a:rPr>
              <a:t>Ctxw</a:t>
            </a:r>
            <a:endParaRPr lang="en-US" dirty="0">
              <a:solidFill>
                <a:schemeClr val="tx1"/>
              </a:solidFill>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dirty="0">
                <a:solidFill>
                  <a:schemeClr val="tx1"/>
                </a:solidFill>
              </a:rPr>
              <a:t>Proc0</a:t>
            </a:r>
            <a:r>
              <a:rPr lang="en-US" baseline="0" dirty="0">
                <a:solidFill>
                  <a:schemeClr val="tx1"/>
                </a:solidFill>
              </a:rPr>
              <a:t>: finish CS. Call Up:</a:t>
            </a:r>
            <a:endParaRPr lang="en-US" dirty="0">
              <a:solidFill>
                <a:schemeClr val="tx1"/>
              </a:solidFill>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dirty="0">
                <a:solidFill>
                  <a:schemeClr val="tx1"/>
                </a:solidFill>
              </a:rPr>
              <a:t>S1</a:t>
            </a:r>
            <a:r>
              <a:rPr lang="en-US" baseline="0" dirty="0">
                <a:solidFill>
                  <a:schemeClr val="tx1"/>
                </a:solidFill>
              </a:rPr>
              <a:t> = 0 </a:t>
            </a:r>
            <a:r>
              <a:rPr lang="en-US" baseline="0" dirty="0">
                <a:solidFill>
                  <a:schemeClr val="tx1"/>
                </a:solidFill>
                <a:sym typeface="Wingdings" panose="05000000000000000000" pitchFamily="2" charset="2"/>
              </a:rPr>
              <a:t> cannot release the lock!</a:t>
            </a:r>
            <a:endParaRPr lang="en-US" baseline="0" dirty="0">
              <a:solidFill>
                <a:schemeClr val="tx1"/>
              </a:solidFill>
            </a:endParaRPr>
          </a:p>
          <a:p>
            <a:pPr algn="l" rtl="0"/>
            <a:endParaRPr lang="he-IL" dirty="0">
              <a:solidFill>
                <a:schemeClr val="tx1"/>
              </a:solidFill>
            </a:endParaRPr>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10</a:t>
            </a:fld>
            <a:endParaRPr lang="he-IL"/>
          </a:p>
        </p:txBody>
      </p:sp>
    </p:spTree>
    <p:extLst>
      <p:ext uri="{BB962C8B-B14F-4D97-AF65-F5344CB8AC3E}">
        <p14:creationId xmlns:p14="http://schemas.microsoft.com/office/powerpoint/2010/main" val="1742126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he-IL" dirty="0">
              <a:solidFill>
                <a:schemeClr val="tx1"/>
              </a:solidFill>
            </a:endParaRPr>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11</a:t>
            </a:fld>
            <a:endParaRPr lang="he-IL"/>
          </a:p>
        </p:txBody>
      </p:sp>
    </p:spTree>
    <p:extLst>
      <p:ext uri="{BB962C8B-B14F-4D97-AF65-F5344CB8AC3E}">
        <p14:creationId xmlns:p14="http://schemas.microsoft.com/office/powerpoint/2010/main" val="1153451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1775355"/>
            <a:ext cx="7772400" cy="1225021"/>
          </a:xfrm>
        </p:spPr>
        <p:txBody>
          <a:bodyPr/>
          <a:lstStyle/>
          <a:p>
            <a:r>
              <a:rPr lang="he-IL"/>
              <a:t>לחץ כדי לערוך סגנון כותרת של תבנית בסיס</a:t>
            </a:r>
          </a:p>
        </p:txBody>
      </p:sp>
      <p:sp>
        <p:nvSpPr>
          <p:cNvPr id="3" name="כותרת משנה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942BD1CF-6084-4B59-B29E-C828BF9B2B6C}" type="datetimeFigureOut">
              <a:rPr lang="he-IL" smtClean="0"/>
              <a:pPr/>
              <a:t>י'/אייר/תשע"ח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3480290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942BD1CF-6084-4B59-B29E-C828BF9B2B6C}" type="datetimeFigureOut">
              <a:rPr lang="he-IL" smtClean="0"/>
              <a:pPr/>
              <a:t>י'/אייר/תשע"ח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3035543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190500"/>
            <a:ext cx="2057400" cy="4064000"/>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457200" y="190500"/>
            <a:ext cx="6019800" cy="406400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942BD1CF-6084-4B59-B29E-C828BF9B2B6C}" type="datetimeFigureOut">
              <a:rPr lang="he-IL" smtClean="0"/>
              <a:pPr/>
              <a:t>י'/אייר/תשע"ח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257860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942BD1CF-6084-4B59-B29E-C828BF9B2B6C}" type="datetimeFigureOut">
              <a:rPr lang="he-IL" smtClean="0"/>
              <a:pPr/>
              <a:t>י'/אייר/תשע"ח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1281375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3672417"/>
            <a:ext cx="7772400" cy="1135063"/>
          </a:xfrm>
        </p:spPr>
        <p:txBody>
          <a:bodyPr anchor="t"/>
          <a:lstStyle>
            <a:lvl1pPr algn="r">
              <a:defRPr sz="4000" b="1" cap="all"/>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942BD1CF-6084-4B59-B29E-C828BF9B2B6C}" type="datetimeFigureOut">
              <a:rPr lang="he-IL" smtClean="0"/>
              <a:pPr/>
              <a:t>י'/אייר/תשע"ח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89005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942BD1CF-6084-4B59-B29E-C828BF9B2B6C}" type="datetimeFigureOut">
              <a:rPr lang="he-IL" smtClean="0"/>
              <a:pPr/>
              <a:t>י'/אייר/תשע"ח</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2376620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28865"/>
            <a:ext cx="8229600" cy="952500"/>
          </a:xfrm>
        </p:spPr>
        <p:txBody>
          <a:bodyPr/>
          <a:lstStyle>
            <a:lvl1pPr>
              <a:defRPr/>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942BD1CF-6084-4B59-B29E-C828BF9B2B6C}" type="datetimeFigureOut">
              <a:rPr lang="he-IL" smtClean="0"/>
              <a:pPr/>
              <a:t>י'/אייר/תשע"ח</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865085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942BD1CF-6084-4B59-B29E-C828BF9B2B6C}" type="datetimeFigureOut">
              <a:rPr lang="he-IL" smtClean="0"/>
              <a:pPr/>
              <a:t>י'/אייר/תשע"ח</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1536473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942BD1CF-6084-4B59-B29E-C828BF9B2B6C}" type="datetimeFigureOut">
              <a:rPr lang="he-IL" smtClean="0"/>
              <a:pPr/>
              <a:t>י'/אייר/תשע"ח</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3740589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1" y="227542"/>
            <a:ext cx="3008313" cy="968375"/>
          </a:xfrm>
        </p:spPr>
        <p:txBody>
          <a:bodyPr anchor="b"/>
          <a:lstStyle>
            <a:lvl1pPr algn="r">
              <a:defRPr sz="2000" b="1"/>
            </a:lvl1pPr>
          </a:lstStyle>
          <a:p>
            <a:r>
              <a:rPr lang="he-IL"/>
              <a:t>לחץ כדי לערוך סגנון כותרת של תבנית בסיס</a:t>
            </a:r>
          </a:p>
        </p:txBody>
      </p:sp>
      <p:sp>
        <p:nvSpPr>
          <p:cNvPr id="3" name="מציין מיקום תוכן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942BD1CF-6084-4B59-B29E-C828BF9B2B6C}" type="datetimeFigureOut">
              <a:rPr lang="he-IL" smtClean="0"/>
              <a:pPr/>
              <a:t>י'/אייר/תשע"ח</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3889340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000500"/>
            <a:ext cx="5486400" cy="472282"/>
          </a:xfrm>
        </p:spPr>
        <p:txBody>
          <a:bodyPr anchor="b"/>
          <a:lstStyle>
            <a:lvl1pPr algn="r">
              <a:defRPr sz="2000" b="1"/>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942BD1CF-6084-4B59-B29E-C828BF9B2B6C}" type="datetimeFigureOut">
              <a:rPr lang="he-IL" smtClean="0"/>
              <a:pPr/>
              <a:t>י'/אייר/תשע"ח</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1100925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28865"/>
            <a:ext cx="8229600" cy="952500"/>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457200" y="1333500"/>
            <a:ext cx="8229600" cy="3771636"/>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6553200" y="5296959"/>
            <a:ext cx="2133600" cy="304271"/>
          </a:xfrm>
          <a:prstGeom prst="rect">
            <a:avLst/>
          </a:prstGeom>
        </p:spPr>
        <p:txBody>
          <a:bodyPr vert="horz" lIns="91440" tIns="45720" rIns="91440" bIns="45720" rtlCol="1" anchor="ctr"/>
          <a:lstStyle>
            <a:lvl1pPr algn="r">
              <a:defRPr sz="1200">
                <a:solidFill>
                  <a:schemeClr val="tx1">
                    <a:tint val="75000"/>
                  </a:schemeClr>
                </a:solidFill>
              </a:defRPr>
            </a:lvl1pPr>
          </a:lstStyle>
          <a:p>
            <a:fld id="{942BD1CF-6084-4B59-B29E-C828BF9B2B6C}" type="datetimeFigureOut">
              <a:rPr lang="he-IL" smtClean="0"/>
              <a:pPr/>
              <a:t>י'/אייר/תשע"ח</a:t>
            </a:fld>
            <a:endParaRPr lang="he-IL"/>
          </a:p>
        </p:txBody>
      </p:sp>
      <p:sp>
        <p:nvSpPr>
          <p:cNvPr id="5" name="מציין מיקום של כותרת תחתונה 4"/>
          <p:cNvSpPr>
            <a:spLocks noGrp="1"/>
          </p:cNvSpPr>
          <p:nvPr>
            <p:ph type="ftr" sz="quarter" idx="3"/>
          </p:nvPr>
        </p:nvSpPr>
        <p:spPr>
          <a:xfrm>
            <a:off x="3124200" y="5296959"/>
            <a:ext cx="2895600" cy="304271"/>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457200" y="5296959"/>
            <a:ext cx="2133600" cy="304271"/>
          </a:xfrm>
          <a:prstGeom prst="rect">
            <a:avLst/>
          </a:prstGeom>
        </p:spPr>
        <p:txBody>
          <a:bodyPr vert="horz" lIns="91440" tIns="45720" rIns="91440" bIns="45720" rtlCol="1" anchor="ctr"/>
          <a:lstStyle>
            <a:lvl1pPr algn="l">
              <a:defRPr sz="1200">
                <a:solidFill>
                  <a:schemeClr val="tx1">
                    <a:tint val="75000"/>
                  </a:schemeClr>
                </a:solidFill>
              </a:defRPr>
            </a:lvl1pPr>
          </a:lstStyle>
          <a:p>
            <a:fld id="{12FA9DCD-E9BC-4DE3-B084-8F74FEBBCB12}" type="slidenum">
              <a:rPr lang="he-IL" smtClean="0"/>
              <a:pPr/>
              <a:t>‹#›</a:t>
            </a:fld>
            <a:endParaRPr lang="he-IL"/>
          </a:p>
        </p:txBody>
      </p:sp>
    </p:spTree>
    <p:extLst>
      <p:ext uri="{BB962C8B-B14F-4D97-AF65-F5344CB8AC3E}">
        <p14:creationId xmlns:p14="http://schemas.microsoft.com/office/powerpoint/2010/main" val="1748883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0" y="889000"/>
            <a:ext cx="9144000" cy="1714500"/>
          </a:xfrm>
          <a:solidFill>
            <a:schemeClr val="bg1">
              <a:lumMod val="85000"/>
            </a:schemeClr>
          </a:solidFill>
        </p:spPr>
        <p:txBody>
          <a:bodyPr>
            <a:normAutofit/>
          </a:bodyPr>
          <a:lstStyle/>
          <a:p>
            <a:pPr rtl="0"/>
            <a:r>
              <a:rPr lang="en-US" dirty="0">
                <a:solidFill>
                  <a:srgbClr val="C00000"/>
                </a:solidFill>
              </a:rPr>
              <a:t>Operating Systems</a:t>
            </a:r>
            <a:br>
              <a:rPr lang="en-US" dirty="0">
                <a:solidFill>
                  <a:srgbClr val="C00000"/>
                </a:solidFill>
              </a:rPr>
            </a:br>
            <a:r>
              <a:rPr lang="en-US" dirty="0">
                <a:solidFill>
                  <a:srgbClr val="C00000"/>
                </a:solidFill>
              </a:rPr>
              <a:t>371-1-1631</a:t>
            </a:r>
            <a:endParaRPr lang="he-IL" dirty="0">
              <a:solidFill>
                <a:srgbClr val="C00000"/>
              </a:solidFill>
            </a:endParaRPr>
          </a:p>
        </p:txBody>
      </p:sp>
      <p:sp>
        <p:nvSpPr>
          <p:cNvPr id="3" name="כותרת משנה 2"/>
          <p:cNvSpPr>
            <a:spLocks noGrp="1"/>
          </p:cNvSpPr>
          <p:nvPr>
            <p:ph type="subTitle" idx="1"/>
          </p:nvPr>
        </p:nvSpPr>
        <p:spPr>
          <a:xfrm>
            <a:off x="0" y="3042213"/>
            <a:ext cx="9144000" cy="513788"/>
          </a:xfrm>
          <a:solidFill>
            <a:schemeClr val="bg1">
              <a:lumMod val="85000"/>
            </a:schemeClr>
          </a:solidFill>
        </p:spPr>
        <p:txBody>
          <a:bodyPr>
            <a:normAutofit fontScale="92500" lnSpcReduction="10000"/>
          </a:bodyPr>
          <a:lstStyle/>
          <a:p>
            <a:r>
              <a:rPr lang="en-US">
                <a:solidFill>
                  <a:schemeClr val="tx1"/>
                </a:solidFill>
              </a:rPr>
              <a:t>Tutorial 6 </a:t>
            </a:r>
            <a:r>
              <a:rPr lang="en-US" dirty="0">
                <a:solidFill>
                  <a:schemeClr val="tx1"/>
                </a:solidFill>
              </a:rPr>
              <a:t>– Synchronization II</a:t>
            </a:r>
          </a:p>
        </p:txBody>
      </p:sp>
      <p:pic>
        <p:nvPicPr>
          <p:cNvPr id="6" name="תמונה 5" descr="http://in.bgu.ac.il/engn/NewsIcons/BGUlogo.png"/>
          <p:cNvPicPr/>
          <p:nvPr/>
        </p:nvPicPr>
        <p:blipFill>
          <a:blip r:embed="rId3" cstate="print">
            <a:lum bright="18000"/>
          </a:blip>
          <a:srcRect/>
          <a:stretch>
            <a:fillRect/>
          </a:stretch>
        </p:blipFill>
        <p:spPr bwMode="auto">
          <a:xfrm>
            <a:off x="4073810" y="4175816"/>
            <a:ext cx="996380" cy="1066800"/>
          </a:xfrm>
          <a:prstGeom prst="rect">
            <a:avLst/>
          </a:prstGeom>
          <a:noFill/>
          <a:ln w="9525">
            <a:noFill/>
            <a:miter lim="800000"/>
            <a:headEnd/>
            <a:tailEnd/>
          </a:ln>
        </p:spPr>
      </p:pic>
      <p:sp>
        <p:nvSpPr>
          <p:cNvPr id="7" name="כותרת 1"/>
          <p:cNvSpPr txBox="1">
            <a:spLocks/>
          </p:cNvSpPr>
          <p:nvPr/>
        </p:nvSpPr>
        <p:spPr bwMode="auto">
          <a:xfrm>
            <a:off x="179512" y="5231730"/>
            <a:ext cx="8784976" cy="38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l"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ctr"/>
            <a:r>
              <a:rPr lang="en-US" sz="1400" i="1" dirty="0"/>
              <a:t>Ben-Gurion University of the Negev</a:t>
            </a:r>
            <a:br>
              <a:rPr lang="en-US" sz="1400" i="1" dirty="0"/>
            </a:br>
            <a:r>
              <a:rPr lang="en-US" sz="1400" i="1" dirty="0"/>
              <a:t>Communication Systems Engineering Department</a:t>
            </a:r>
            <a:br>
              <a:rPr lang="en-US" sz="1400" i="1" dirty="0"/>
            </a:br>
            <a:endParaRPr lang="en-US" sz="1600" i="1" dirty="0"/>
          </a:p>
        </p:txBody>
      </p:sp>
    </p:spTree>
    <p:extLst>
      <p:ext uri="{BB962C8B-B14F-4D97-AF65-F5344CB8AC3E}">
        <p14:creationId xmlns:p14="http://schemas.microsoft.com/office/powerpoint/2010/main" val="181958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Question 1 : Counting Semaphores – try 3</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342900" indent="-342900" algn="l" rtl="0" fontAlgn="base">
              <a:spcAft>
                <a:spcPct val="0"/>
              </a:spcAft>
              <a:buFont typeface="Arial" pitchFamily="34" charset="0"/>
              <a:buChar char="•"/>
            </a:pPr>
            <a:r>
              <a:rPr lang="en-US" sz="2400" dirty="0">
                <a:solidFill>
                  <a:prstClr val="black"/>
                </a:solidFill>
                <a:latin typeface="+mj-lt"/>
                <a:cs typeface="Courier New" pitchFamily="49" charset="0"/>
              </a:rPr>
              <a:t>Create a counting </a:t>
            </a:r>
            <a:r>
              <a:rPr lang="en-US" sz="2400" dirty="0" smtClean="0">
                <a:solidFill>
                  <a:prstClr val="black"/>
                </a:solidFill>
                <a:latin typeface="+mj-lt"/>
                <a:cs typeface="Courier New" pitchFamily="49" charset="0"/>
              </a:rPr>
              <a:t>semaphore </a:t>
            </a:r>
            <a:r>
              <a:rPr lang="en-US" sz="2400" dirty="0" smtClean="0">
                <a:solidFill>
                  <a:srgbClr val="C00000"/>
                </a:solidFill>
                <a:latin typeface="+mj-lt"/>
                <a:cs typeface="Courier New" pitchFamily="49" charset="0"/>
              </a:rPr>
              <a:t>S</a:t>
            </a:r>
            <a:r>
              <a:rPr lang="en-US" sz="2400" dirty="0" smtClean="0">
                <a:solidFill>
                  <a:prstClr val="black"/>
                </a:solidFill>
                <a:latin typeface="+mj-lt"/>
                <a:cs typeface="Courier New" pitchFamily="49" charset="0"/>
              </a:rPr>
              <a:t> using:</a:t>
            </a:r>
          </a:p>
          <a:p>
            <a:pPr marL="800100" lvl="1" indent="-342900" algn="l" rtl="0" fontAlgn="base">
              <a:spcAft>
                <a:spcPct val="0"/>
              </a:spcAft>
              <a:buFont typeface="Arial" pitchFamily="34" charset="0"/>
              <a:buChar char="•"/>
            </a:pPr>
            <a:r>
              <a:rPr lang="en-US" sz="2000" dirty="0" err="1" smtClean="0">
                <a:solidFill>
                  <a:prstClr val="black"/>
                </a:solidFill>
                <a:latin typeface="+mj-lt"/>
                <a:cs typeface="Courier New" pitchFamily="49" charset="0"/>
              </a:rPr>
              <a:t>Sint</a:t>
            </a:r>
            <a:r>
              <a:rPr lang="en-US" sz="2000" dirty="0" smtClean="0">
                <a:solidFill>
                  <a:prstClr val="black"/>
                </a:solidFill>
                <a:latin typeface="+mj-lt"/>
                <a:cs typeface="Courier New" pitchFamily="49" charset="0"/>
              </a:rPr>
              <a:t> - an </a:t>
            </a:r>
            <a:r>
              <a:rPr lang="en-US" sz="2000" dirty="0">
                <a:solidFill>
                  <a:prstClr val="black"/>
                </a:solidFill>
                <a:cs typeface="Courier New" pitchFamily="49" charset="0"/>
              </a:rPr>
              <a:t>integer </a:t>
            </a:r>
            <a:endParaRPr lang="en-US" sz="2000" dirty="0" smtClean="0">
              <a:solidFill>
                <a:prstClr val="black"/>
              </a:solidFill>
              <a:cs typeface="Courier New" pitchFamily="49" charset="0"/>
            </a:endParaRPr>
          </a:p>
          <a:p>
            <a:pPr marL="800100" lvl="1" indent="-342900" algn="l" rtl="0" fontAlgn="base">
              <a:spcAft>
                <a:spcPct val="0"/>
              </a:spcAft>
              <a:buFont typeface="Arial" pitchFamily="34" charset="0"/>
              <a:buChar char="•"/>
            </a:pPr>
            <a:r>
              <a:rPr lang="en-US" sz="2000" dirty="0" smtClean="0">
                <a:solidFill>
                  <a:prstClr val="black"/>
                </a:solidFill>
                <a:latin typeface="+mj-lt"/>
                <a:cs typeface="Courier New" pitchFamily="49" charset="0"/>
              </a:rPr>
              <a:t>S1 – a binary semaphore, used for protecting </a:t>
            </a:r>
            <a:r>
              <a:rPr lang="en-US" sz="2000" dirty="0" err="1" smtClean="0">
                <a:solidFill>
                  <a:prstClr val="black"/>
                </a:solidFill>
                <a:latin typeface="+mj-lt"/>
                <a:cs typeface="Courier New" pitchFamily="49" charset="0"/>
              </a:rPr>
              <a:t>Sint</a:t>
            </a:r>
            <a:endParaRPr lang="en-US" sz="2000" dirty="0" smtClean="0">
              <a:solidFill>
                <a:prstClr val="black"/>
              </a:solidFill>
              <a:latin typeface="+mj-lt"/>
              <a:cs typeface="Courier New" pitchFamily="49" charset="0"/>
            </a:endParaRPr>
          </a:p>
          <a:p>
            <a:pPr marL="800100" lvl="1" indent="-342900" algn="l" rtl="0" fontAlgn="base">
              <a:spcAft>
                <a:spcPct val="0"/>
              </a:spcAft>
              <a:buFont typeface="Arial" pitchFamily="34" charset="0"/>
              <a:buChar char="•"/>
            </a:pPr>
            <a:r>
              <a:rPr lang="en-US" sz="2000" dirty="0" smtClean="0">
                <a:solidFill>
                  <a:prstClr val="black"/>
                </a:solidFill>
                <a:latin typeface="+mj-lt"/>
                <a:cs typeface="Courier New" pitchFamily="49" charset="0"/>
              </a:rPr>
              <a:t>S2 – a </a:t>
            </a:r>
            <a:r>
              <a:rPr lang="en-US" sz="2000" dirty="0">
                <a:solidFill>
                  <a:prstClr val="black"/>
                </a:solidFill>
                <a:cs typeface="Courier New" pitchFamily="49" charset="0"/>
              </a:rPr>
              <a:t>binary </a:t>
            </a:r>
            <a:r>
              <a:rPr lang="en-US" sz="2000" dirty="0" smtClean="0">
                <a:solidFill>
                  <a:prstClr val="black"/>
                </a:solidFill>
                <a:latin typeface="+mj-lt"/>
                <a:cs typeface="Courier New" pitchFamily="49" charset="0"/>
              </a:rPr>
              <a:t>semaphore</a:t>
            </a:r>
            <a:r>
              <a:rPr lang="en-US" sz="2000" dirty="0">
                <a:solidFill>
                  <a:prstClr val="black"/>
                </a:solidFill>
                <a:cs typeface="Courier New" pitchFamily="49" charset="0"/>
              </a:rPr>
              <a:t>, used for protecting </a:t>
            </a:r>
            <a:r>
              <a:rPr lang="en-US" sz="2000" dirty="0" smtClean="0">
                <a:solidFill>
                  <a:prstClr val="black"/>
                </a:solidFill>
                <a:cs typeface="Courier New" pitchFamily="49" charset="0"/>
              </a:rPr>
              <a:t>the CS</a:t>
            </a:r>
            <a:endParaRPr lang="en-US" sz="2000" dirty="0">
              <a:solidFill>
                <a:prstClr val="black"/>
              </a:solidFill>
              <a:cs typeface="Courier New" pitchFamily="49" charset="0"/>
            </a:endParaRPr>
          </a:p>
          <a:p>
            <a:pPr marL="800100" lvl="1" indent="-342900" algn="l" rtl="0" fontAlgn="base">
              <a:spcAft>
                <a:spcPct val="0"/>
              </a:spcAft>
              <a:buFont typeface="Arial" pitchFamily="34" charset="0"/>
              <a:buChar char="•"/>
            </a:pPr>
            <a:endParaRPr lang="en-US" sz="2800" dirty="0">
              <a:solidFill>
                <a:prstClr val="black"/>
              </a:solidFill>
              <a:latin typeface="+mj-lt"/>
              <a:cs typeface="Courier New" pitchFamily="49" charset="0"/>
            </a:endParaRPr>
          </a:p>
        </p:txBody>
      </p:sp>
      <p:sp>
        <p:nvSpPr>
          <p:cNvPr id="5" name="Content Placeholder 2"/>
          <p:cNvSpPr txBox="1">
            <a:spLocks/>
          </p:cNvSpPr>
          <p:nvPr/>
        </p:nvSpPr>
        <p:spPr>
          <a:xfrm>
            <a:off x="429766" y="2425452"/>
            <a:ext cx="3971925" cy="2016224"/>
          </a:xfrm>
          <a:prstGeom prst="rect">
            <a:avLst/>
          </a:prstGeom>
          <a:ln w="38100">
            <a:solidFill>
              <a:srgbClr val="C00000"/>
            </a:solidFill>
          </a:ln>
        </p:spPr>
        <p:txBody>
          <a:bodyPr vert="horz" lIns="91440" tIns="45720" rIns="91440" bIns="45720" rtlCol="1">
            <a:noAutofit/>
          </a:bodyPr>
          <a:lstStyle>
            <a:lvl1pPr marL="0" indent="0" algn="ctr" defTabSz="914400" rtl="1"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rtl="0" fontAlgn="base">
              <a:spcAft>
                <a:spcPct val="0"/>
              </a:spcAft>
            </a:pPr>
            <a:r>
              <a:rPr lang="en-US" sz="1400" b="1" dirty="0">
                <a:solidFill>
                  <a:schemeClr val="tx1"/>
                </a:solidFill>
                <a:latin typeface="Courier New" pitchFamily="49" charset="0"/>
                <a:cs typeface="Courier New" pitchFamily="49" charset="0"/>
              </a:rPr>
              <a:t>down</a:t>
            </a:r>
            <a:r>
              <a:rPr lang="en-US" sz="1400" dirty="0">
                <a:solidFill>
                  <a:schemeClr val="tx1"/>
                </a:solidFill>
                <a:latin typeface="Courier New" pitchFamily="49" charset="0"/>
                <a:cs typeface="Courier New" pitchFamily="49" charset="0"/>
              </a:rPr>
              <a:t>(</a:t>
            </a:r>
            <a:r>
              <a:rPr lang="en-US" sz="1400" dirty="0">
                <a:solidFill>
                  <a:srgbClr val="FF0000"/>
                </a:solidFill>
                <a:latin typeface="Courier New" pitchFamily="49" charset="0"/>
                <a:cs typeface="Courier New" pitchFamily="49" charset="0"/>
              </a:rPr>
              <a:t>S</a:t>
            </a:r>
            <a:r>
              <a:rPr lang="en-US" sz="1400" dirty="0">
                <a:solidFill>
                  <a:schemeClr val="tx1"/>
                </a:solidFill>
                <a:latin typeface="Courier New" pitchFamily="49" charset="0"/>
                <a:cs typeface="Courier New" pitchFamily="49" charset="0"/>
              </a:rPr>
              <a:t>){	</a:t>
            </a:r>
            <a:r>
              <a:rPr lang="en-US" sz="1400" dirty="0">
                <a:solidFill>
                  <a:prstClr val="black"/>
                </a:solidFill>
                <a:latin typeface="Courier New" pitchFamily="49" charset="0"/>
                <a:cs typeface="Courier New" pitchFamily="49" charset="0"/>
              </a:rPr>
              <a:t/>
            </a:r>
            <a:br>
              <a:rPr lang="en-US" sz="1400" dirty="0">
                <a:solidFill>
                  <a:prstClr val="black"/>
                </a:solidFill>
                <a:latin typeface="Courier New" pitchFamily="49" charset="0"/>
                <a:cs typeface="Courier New" pitchFamily="49" charset="0"/>
              </a:rPr>
            </a:br>
            <a:r>
              <a:rPr lang="en-US" sz="1400" dirty="0">
                <a:solidFill>
                  <a:prstClr val="black"/>
                </a:solidFill>
                <a:latin typeface="Courier New" pitchFamily="49" charset="0"/>
                <a:cs typeface="Courier New" pitchFamily="49" charset="0"/>
              </a:rPr>
              <a:t>down(</a:t>
            </a:r>
            <a:r>
              <a:rPr lang="en-US" sz="1400" dirty="0">
                <a:solidFill>
                  <a:srgbClr val="FF0000"/>
                </a:solidFill>
                <a:latin typeface="Courier New" pitchFamily="49" charset="0"/>
                <a:cs typeface="Courier New" pitchFamily="49" charset="0"/>
              </a:rPr>
              <a:t>S1</a:t>
            </a:r>
            <a:r>
              <a:rPr lang="en-US" sz="1400" dirty="0">
                <a:solidFill>
                  <a:prstClr val="black"/>
                </a:solidFill>
                <a:latin typeface="Courier New" pitchFamily="49" charset="0"/>
                <a:cs typeface="Courier New" pitchFamily="49" charset="0"/>
              </a:rPr>
              <a:t>);	</a:t>
            </a:r>
          </a:p>
          <a:p>
            <a:pPr marL="342900" indent="-342900" algn="l" rtl="0" fontAlgn="base">
              <a:spcAft>
                <a:spcPct val="0"/>
              </a:spcAft>
            </a:pPr>
            <a:r>
              <a:rPr lang="en-US" sz="1400" dirty="0">
                <a:solidFill>
                  <a:prstClr val="black"/>
                </a:solidFill>
                <a:latin typeface="Courier New" pitchFamily="49" charset="0"/>
                <a:cs typeface="Courier New" pitchFamily="49" charset="0"/>
              </a:rPr>
              <a:t>	down(</a:t>
            </a:r>
            <a:r>
              <a:rPr lang="en-US" sz="1400" dirty="0">
                <a:solidFill>
                  <a:srgbClr val="FF0000"/>
                </a:solidFill>
                <a:latin typeface="Courier New" pitchFamily="49" charset="0"/>
                <a:cs typeface="Courier New" pitchFamily="49" charset="0"/>
              </a:rPr>
              <a:t>S2</a:t>
            </a:r>
            <a:r>
              <a:rPr lang="en-US" sz="1400" dirty="0">
                <a:solidFill>
                  <a:prstClr val="black"/>
                </a:solidFill>
                <a:latin typeface="Courier New" pitchFamily="49" charset="0"/>
                <a:cs typeface="Courier New" pitchFamily="49" charset="0"/>
              </a:rPr>
              <a:t>);</a:t>
            </a:r>
          </a:p>
          <a:p>
            <a:pPr marL="342900" indent="-342900" algn="l" rtl="0" fontAlgn="base">
              <a:spcAft>
                <a:spcPct val="0"/>
              </a:spcAft>
            </a:pPr>
            <a:r>
              <a:rPr lang="en-US" sz="1400" dirty="0">
                <a:solidFill>
                  <a:prstClr val="black"/>
                </a:solidFill>
                <a:latin typeface="Courier New" pitchFamily="49" charset="0"/>
                <a:cs typeface="Courier New" pitchFamily="49" charset="0"/>
              </a:rPr>
              <a:t>	</a:t>
            </a:r>
            <a:r>
              <a:rPr lang="en-US" sz="1400" dirty="0" err="1">
                <a:solidFill>
                  <a:srgbClr val="FF0000"/>
                </a:solidFill>
                <a:latin typeface="Courier New" pitchFamily="49" charset="0"/>
                <a:cs typeface="Courier New" pitchFamily="49" charset="0"/>
              </a:rPr>
              <a:t>S</a:t>
            </a:r>
            <a:r>
              <a:rPr lang="en-US" sz="1200" dirty="0" err="1">
                <a:solidFill>
                  <a:srgbClr val="FF0000"/>
                </a:solidFill>
                <a:latin typeface="Courier New" pitchFamily="49" charset="0"/>
                <a:cs typeface="Courier New" pitchFamily="49" charset="0"/>
              </a:rPr>
              <a:t>int</a:t>
            </a:r>
            <a:r>
              <a:rPr lang="en-US" sz="1200" dirty="0">
                <a:solidFill>
                  <a:prstClr val="black"/>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a:t>
            </a:r>
          </a:p>
          <a:p>
            <a:pPr marL="342900" indent="-342900" algn="l" rtl="0" fontAlgn="base">
              <a:spcAft>
                <a:spcPct val="0"/>
              </a:spcAft>
            </a:pPr>
            <a:r>
              <a:rPr lang="en-US" sz="1400" dirty="0">
                <a:solidFill>
                  <a:prstClr val="black"/>
                </a:solidFill>
                <a:latin typeface="Courier New" pitchFamily="49" charset="0"/>
                <a:cs typeface="Courier New" pitchFamily="49" charset="0"/>
              </a:rPr>
              <a:t>	if(</a:t>
            </a:r>
            <a:r>
              <a:rPr lang="en-US" sz="1400" dirty="0" err="1">
                <a:solidFill>
                  <a:srgbClr val="FF0000"/>
                </a:solidFill>
                <a:latin typeface="Courier New" pitchFamily="49" charset="0"/>
                <a:cs typeface="Courier New" pitchFamily="49" charset="0"/>
              </a:rPr>
              <a:t>S</a:t>
            </a:r>
            <a:r>
              <a:rPr lang="en-US" sz="1200" dirty="0" err="1">
                <a:solidFill>
                  <a:srgbClr val="FF0000"/>
                </a:solidFill>
                <a:latin typeface="Courier New" pitchFamily="49" charset="0"/>
                <a:cs typeface="Courier New" pitchFamily="49" charset="0"/>
              </a:rPr>
              <a:t>int</a:t>
            </a:r>
            <a:r>
              <a:rPr lang="en-US" sz="1400" dirty="0">
                <a:solidFill>
                  <a:prstClr val="black"/>
                </a:solidFill>
                <a:latin typeface="Courier New" pitchFamily="49" charset="0"/>
                <a:cs typeface="Courier New" pitchFamily="49" charset="0"/>
              </a:rPr>
              <a:t> &gt; 0)</a:t>
            </a:r>
          </a:p>
          <a:p>
            <a:pPr marL="342900" indent="-342900" algn="l" rtl="0" fontAlgn="base">
              <a:spcAft>
                <a:spcPct val="0"/>
              </a:spcAft>
            </a:pPr>
            <a:r>
              <a:rPr lang="en-US" sz="1400" dirty="0">
                <a:solidFill>
                  <a:prstClr val="black"/>
                </a:solidFill>
                <a:latin typeface="Courier New" pitchFamily="49" charset="0"/>
                <a:cs typeface="Courier New" pitchFamily="49" charset="0"/>
              </a:rPr>
              <a:t>		up(</a:t>
            </a:r>
            <a:r>
              <a:rPr lang="en-US" sz="1400" dirty="0">
                <a:solidFill>
                  <a:srgbClr val="FF0000"/>
                </a:solidFill>
                <a:latin typeface="Courier New" pitchFamily="49" charset="0"/>
                <a:cs typeface="Courier New" pitchFamily="49" charset="0"/>
              </a:rPr>
              <a:t>S2</a:t>
            </a:r>
            <a:r>
              <a:rPr lang="en-US" sz="1400" dirty="0">
                <a:solidFill>
                  <a:prstClr val="black"/>
                </a:solidFill>
                <a:latin typeface="Courier New" pitchFamily="49" charset="0"/>
                <a:cs typeface="Courier New" pitchFamily="49" charset="0"/>
              </a:rPr>
              <a:t>);</a:t>
            </a:r>
          </a:p>
          <a:p>
            <a:pPr marL="342900" indent="-342900" algn="l" rtl="0" fontAlgn="base">
              <a:spcAft>
                <a:spcPct val="0"/>
              </a:spcAft>
            </a:pPr>
            <a:r>
              <a:rPr lang="en-US" sz="1400" dirty="0">
                <a:solidFill>
                  <a:prstClr val="black"/>
                </a:solidFill>
                <a:latin typeface="Courier New" pitchFamily="49" charset="0"/>
                <a:cs typeface="Courier New" pitchFamily="49" charset="0"/>
              </a:rPr>
              <a:t>	up(</a:t>
            </a:r>
            <a:r>
              <a:rPr lang="en-US" sz="1400" dirty="0">
                <a:solidFill>
                  <a:srgbClr val="FF0000"/>
                </a:solidFill>
                <a:latin typeface="Courier New" pitchFamily="49" charset="0"/>
                <a:cs typeface="Courier New" pitchFamily="49" charset="0"/>
              </a:rPr>
              <a:t>S1</a:t>
            </a:r>
            <a:r>
              <a:rPr lang="en-US" sz="1400" dirty="0">
                <a:solidFill>
                  <a:prstClr val="black"/>
                </a:solidFill>
                <a:latin typeface="Courier New" pitchFamily="49" charset="0"/>
                <a:cs typeface="Courier New" pitchFamily="49" charset="0"/>
              </a:rPr>
              <a:t>);</a:t>
            </a:r>
          </a:p>
          <a:p>
            <a:pPr marL="342900" indent="-342900" algn="l" rtl="0" fontAlgn="base">
              <a:spcAft>
                <a:spcPct val="0"/>
              </a:spcAft>
            </a:pPr>
            <a:r>
              <a:rPr lang="en-US" sz="1400" dirty="0">
                <a:solidFill>
                  <a:prstClr val="black"/>
                </a:solidFill>
                <a:latin typeface="Courier New" pitchFamily="49" charset="0"/>
                <a:cs typeface="Courier New" pitchFamily="49" charset="0"/>
              </a:rPr>
              <a:t>}</a:t>
            </a:r>
          </a:p>
        </p:txBody>
      </p:sp>
      <p:sp>
        <p:nvSpPr>
          <p:cNvPr id="6" name="Content Placeholder 2"/>
          <p:cNvSpPr txBox="1">
            <a:spLocks/>
          </p:cNvSpPr>
          <p:nvPr/>
        </p:nvSpPr>
        <p:spPr bwMode="auto">
          <a:xfrm>
            <a:off x="4716016" y="2425452"/>
            <a:ext cx="3971925" cy="2016224"/>
          </a:xfrm>
          <a:prstGeom prst="rect">
            <a:avLst/>
          </a:prstGeom>
          <a:noFill/>
          <a:ln w="38100">
            <a:solidFill>
              <a:srgbClr val="C00000"/>
            </a:solidFill>
            <a:miter lim="800000"/>
            <a:headEnd/>
            <a:tailEnd/>
          </a:ln>
        </p:spPr>
        <p:txBody>
          <a:bodyPr/>
          <a:lstStyle/>
          <a:p>
            <a:pPr marL="342900" lvl="0" indent="-342900" algn="l" rtl="0" fontAlgn="base">
              <a:spcBef>
                <a:spcPct val="20000"/>
              </a:spcBef>
              <a:spcAft>
                <a:spcPct val="0"/>
              </a:spcAft>
            </a:pPr>
            <a:r>
              <a:rPr lang="en-US" sz="1400" b="1" dirty="0">
                <a:solidFill>
                  <a:prstClr val="black"/>
                </a:solidFill>
                <a:latin typeface="Courier New" pitchFamily="49" charset="0"/>
                <a:cs typeface="Courier New" pitchFamily="49" charset="0"/>
              </a:rPr>
              <a:t>up</a:t>
            </a:r>
            <a:r>
              <a:rPr lang="en-US" sz="1400" dirty="0">
                <a:solidFill>
                  <a:prstClr val="black"/>
                </a:solidFill>
                <a:latin typeface="Courier New" pitchFamily="49" charset="0"/>
                <a:cs typeface="Courier New" pitchFamily="49" charset="0"/>
              </a:rPr>
              <a:t>(</a:t>
            </a:r>
            <a:r>
              <a:rPr lang="en-US" sz="1400" dirty="0">
                <a:solidFill>
                  <a:srgbClr val="FF0000"/>
                </a:solidFill>
                <a:latin typeface="Courier New" pitchFamily="49" charset="0"/>
                <a:cs typeface="Courier New" pitchFamily="49" charset="0"/>
              </a:rPr>
              <a:t>S</a:t>
            </a:r>
            <a:r>
              <a:rPr lang="en-US" sz="1400" dirty="0">
                <a:solidFill>
                  <a:prstClr val="black"/>
                </a:solidFill>
                <a:latin typeface="Courier New" pitchFamily="49" charset="0"/>
                <a:cs typeface="Courier New" pitchFamily="49" charset="0"/>
              </a:rPr>
              <a:t>){   </a:t>
            </a:r>
            <a:br>
              <a:rPr lang="en-US" sz="1400" dirty="0">
                <a:solidFill>
                  <a:prstClr val="black"/>
                </a:solidFill>
                <a:latin typeface="Courier New" pitchFamily="49" charset="0"/>
                <a:cs typeface="Courier New" pitchFamily="49" charset="0"/>
              </a:rPr>
            </a:br>
            <a:r>
              <a:rPr lang="en-US" sz="1400" dirty="0">
                <a:solidFill>
                  <a:prstClr val="black"/>
                </a:solidFill>
                <a:latin typeface="Courier New" pitchFamily="49" charset="0"/>
                <a:cs typeface="Courier New" pitchFamily="49" charset="0"/>
              </a:rPr>
              <a:t>down(</a:t>
            </a:r>
            <a:r>
              <a:rPr lang="en-US" sz="1400" dirty="0">
                <a:solidFill>
                  <a:srgbClr val="FF0000"/>
                </a:solidFill>
                <a:latin typeface="Courier New" pitchFamily="49" charset="0"/>
                <a:cs typeface="Courier New" pitchFamily="49" charset="0"/>
              </a:rPr>
              <a:t>S1</a:t>
            </a:r>
            <a:r>
              <a:rPr lang="en-US" sz="1400" dirty="0">
                <a:solidFill>
                  <a:prstClr val="black"/>
                </a:solidFill>
                <a:latin typeface="Courier New" pitchFamily="49" charset="0"/>
                <a:cs typeface="Courier New" pitchFamily="49" charset="0"/>
              </a:rPr>
              <a:t>);</a:t>
            </a:r>
          </a:p>
          <a:p>
            <a:pPr marL="342900" lvl="0" indent="-342900" algn="l" rtl="0" fontAlgn="base">
              <a:spcBef>
                <a:spcPct val="20000"/>
              </a:spcBef>
              <a:spcAft>
                <a:spcPct val="0"/>
              </a:spcAft>
            </a:pPr>
            <a:r>
              <a:rPr lang="en-US" sz="1400" dirty="0">
                <a:solidFill>
                  <a:prstClr val="black"/>
                </a:solidFill>
                <a:latin typeface="Courier New" pitchFamily="49" charset="0"/>
                <a:cs typeface="Courier New" pitchFamily="49" charset="0"/>
              </a:rPr>
              <a:t>	</a:t>
            </a:r>
            <a:r>
              <a:rPr lang="en-US" sz="1400" dirty="0" err="1">
                <a:solidFill>
                  <a:srgbClr val="FF0000"/>
                </a:solidFill>
                <a:latin typeface="Courier New" pitchFamily="49" charset="0"/>
                <a:cs typeface="Courier New" pitchFamily="49" charset="0"/>
              </a:rPr>
              <a:t>S</a:t>
            </a:r>
            <a:r>
              <a:rPr lang="en-US" sz="1200" dirty="0" err="1">
                <a:solidFill>
                  <a:srgbClr val="FF0000"/>
                </a:solidFill>
                <a:latin typeface="Courier New" pitchFamily="49" charset="0"/>
                <a:cs typeface="Courier New" pitchFamily="49" charset="0"/>
              </a:rPr>
              <a:t>int</a:t>
            </a:r>
            <a:r>
              <a:rPr lang="en-US" sz="1400" dirty="0">
                <a:solidFill>
                  <a:prstClr val="black"/>
                </a:solidFill>
                <a:latin typeface="Courier New" pitchFamily="49" charset="0"/>
                <a:cs typeface="Courier New" pitchFamily="49" charset="0"/>
              </a:rPr>
              <a:t>++;</a:t>
            </a:r>
          </a:p>
          <a:p>
            <a:pPr marL="342900" lvl="0" indent="-342900" algn="l" rtl="0" fontAlgn="base">
              <a:spcBef>
                <a:spcPct val="20000"/>
              </a:spcBef>
              <a:spcAft>
                <a:spcPct val="0"/>
              </a:spcAft>
            </a:pPr>
            <a:r>
              <a:rPr lang="en-US" sz="1400" dirty="0">
                <a:solidFill>
                  <a:prstClr val="black"/>
                </a:solidFill>
                <a:latin typeface="Courier New" pitchFamily="49" charset="0"/>
                <a:cs typeface="Courier New" pitchFamily="49" charset="0"/>
              </a:rPr>
              <a:t>	up(</a:t>
            </a:r>
            <a:r>
              <a:rPr lang="en-US" sz="1400" dirty="0">
                <a:solidFill>
                  <a:srgbClr val="FF0000"/>
                </a:solidFill>
                <a:latin typeface="Courier New" pitchFamily="49" charset="0"/>
                <a:cs typeface="Courier New" pitchFamily="49" charset="0"/>
              </a:rPr>
              <a:t>S2</a:t>
            </a:r>
            <a:r>
              <a:rPr lang="en-US" sz="1400" dirty="0">
                <a:solidFill>
                  <a:prstClr val="black"/>
                </a:solidFill>
                <a:latin typeface="Courier New" pitchFamily="49" charset="0"/>
                <a:cs typeface="Courier New" pitchFamily="49" charset="0"/>
              </a:rPr>
              <a:t>);</a:t>
            </a:r>
          </a:p>
          <a:p>
            <a:pPr marL="342900" lvl="0" indent="-342900" algn="l" rtl="0" fontAlgn="base">
              <a:spcBef>
                <a:spcPct val="20000"/>
              </a:spcBef>
              <a:spcAft>
                <a:spcPct val="0"/>
              </a:spcAft>
            </a:pPr>
            <a:r>
              <a:rPr lang="en-US" sz="1400" dirty="0">
                <a:solidFill>
                  <a:prstClr val="black"/>
                </a:solidFill>
                <a:latin typeface="Courier New" pitchFamily="49" charset="0"/>
                <a:cs typeface="Courier New" pitchFamily="49" charset="0"/>
              </a:rPr>
              <a:t>	up(</a:t>
            </a:r>
            <a:r>
              <a:rPr lang="en-US" sz="1400" dirty="0">
                <a:solidFill>
                  <a:srgbClr val="FF0000"/>
                </a:solidFill>
                <a:latin typeface="Courier New" pitchFamily="49" charset="0"/>
                <a:cs typeface="Courier New" pitchFamily="49" charset="0"/>
              </a:rPr>
              <a:t>S1</a:t>
            </a:r>
            <a:r>
              <a:rPr lang="en-US" sz="1400" dirty="0">
                <a:solidFill>
                  <a:prstClr val="black"/>
                </a:solidFill>
                <a:latin typeface="Courier New" pitchFamily="49" charset="0"/>
                <a:cs typeface="Courier New" pitchFamily="49" charset="0"/>
              </a:rPr>
              <a:t>);</a:t>
            </a:r>
          </a:p>
          <a:p>
            <a:pPr marL="342900" lvl="0" indent="-342900" algn="l" rtl="0" fontAlgn="base">
              <a:spcBef>
                <a:spcPct val="20000"/>
              </a:spcBef>
              <a:spcAft>
                <a:spcPct val="0"/>
              </a:spcAft>
            </a:pPr>
            <a:r>
              <a:rPr lang="en-US" sz="1400" dirty="0">
                <a:solidFill>
                  <a:prstClr val="black"/>
                </a:solidFill>
                <a:latin typeface="Courier New" pitchFamily="49" charset="0"/>
                <a:cs typeface="Courier New" pitchFamily="49" charset="0"/>
              </a:rPr>
              <a:t>}</a:t>
            </a:r>
            <a:endParaRPr lang="he-IL" sz="1400" dirty="0">
              <a:solidFill>
                <a:prstClr val="black"/>
              </a:solidFill>
              <a:latin typeface="Courier New" pitchFamily="49" charset="0"/>
              <a:cs typeface="Courier New" pitchFamily="49" charset="0"/>
            </a:endParaRPr>
          </a:p>
        </p:txBody>
      </p:sp>
      <p:sp>
        <p:nvSpPr>
          <p:cNvPr id="7" name="מלבן מעוגל 6"/>
          <p:cNvSpPr/>
          <p:nvPr/>
        </p:nvSpPr>
        <p:spPr>
          <a:xfrm>
            <a:off x="683568" y="4657700"/>
            <a:ext cx="7704856" cy="648072"/>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1600" b="1" dirty="0" smtClean="0">
                <a:solidFill>
                  <a:schemeClr val="tx1"/>
                </a:solidFill>
                <a:latin typeface="Courier New" pitchFamily="49" charset="0"/>
                <a:cs typeface="Courier New" pitchFamily="49" charset="0"/>
              </a:rPr>
              <a:t>What’s </a:t>
            </a:r>
            <a:r>
              <a:rPr lang="en-US" sz="1600" b="1" dirty="0">
                <a:solidFill>
                  <a:schemeClr val="tx1"/>
                </a:solidFill>
                <a:latin typeface="Courier New" pitchFamily="49" charset="0"/>
                <a:cs typeface="Courier New" pitchFamily="49" charset="0"/>
              </a:rPr>
              <a:t>the problem here?</a:t>
            </a:r>
            <a:endParaRPr lang="he-IL" sz="1600" b="1"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385292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Question 1 : Counting Semaphores – try </a:t>
            </a:r>
            <a:r>
              <a:rPr lang="en-US" sz="3600" dirty="0" smtClean="0">
                <a:solidFill>
                  <a:srgbClr val="C00000"/>
                </a:solidFill>
              </a:rPr>
              <a:t>4</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342900" indent="-342900" algn="l" rtl="0" fontAlgn="base">
              <a:spcAft>
                <a:spcPct val="0"/>
              </a:spcAft>
              <a:buFont typeface="Arial" pitchFamily="34" charset="0"/>
              <a:buChar char="•"/>
            </a:pPr>
            <a:r>
              <a:rPr lang="en-US" sz="2400" dirty="0">
                <a:solidFill>
                  <a:prstClr val="black"/>
                </a:solidFill>
                <a:latin typeface="+mj-lt"/>
                <a:cs typeface="Courier New" pitchFamily="49" charset="0"/>
              </a:rPr>
              <a:t>Create a counting </a:t>
            </a:r>
            <a:r>
              <a:rPr lang="en-US" sz="2400" dirty="0" smtClean="0">
                <a:solidFill>
                  <a:prstClr val="black"/>
                </a:solidFill>
                <a:latin typeface="+mj-lt"/>
                <a:cs typeface="Courier New" pitchFamily="49" charset="0"/>
              </a:rPr>
              <a:t>semaphore </a:t>
            </a:r>
            <a:r>
              <a:rPr lang="en-US" sz="2400" dirty="0" smtClean="0">
                <a:solidFill>
                  <a:srgbClr val="C00000"/>
                </a:solidFill>
                <a:latin typeface="+mj-lt"/>
                <a:cs typeface="Courier New" pitchFamily="49" charset="0"/>
              </a:rPr>
              <a:t>S</a:t>
            </a:r>
            <a:r>
              <a:rPr lang="en-US" sz="2400" dirty="0" smtClean="0">
                <a:solidFill>
                  <a:prstClr val="black"/>
                </a:solidFill>
                <a:latin typeface="+mj-lt"/>
                <a:cs typeface="Courier New" pitchFamily="49" charset="0"/>
              </a:rPr>
              <a:t> using:</a:t>
            </a:r>
          </a:p>
          <a:p>
            <a:pPr marL="800100" lvl="1" indent="-342900" algn="l" rtl="0" fontAlgn="base">
              <a:spcAft>
                <a:spcPct val="0"/>
              </a:spcAft>
              <a:buFont typeface="Arial" pitchFamily="34" charset="0"/>
              <a:buChar char="•"/>
            </a:pPr>
            <a:r>
              <a:rPr lang="en-US" sz="2000" dirty="0" err="1" smtClean="0">
                <a:solidFill>
                  <a:prstClr val="black"/>
                </a:solidFill>
                <a:latin typeface="+mj-lt"/>
                <a:cs typeface="Courier New" pitchFamily="49" charset="0"/>
              </a:rPr>
              <a:t>Sint</a:t>
            </a:r>
            <a:r>
              <a:rPr lang="en-US" sz="2000" dirty="0" smtClean="0">
                <a:solidFill>
                  <a:prstClr val="black"/>
                </a:solidFill>
                <a:latin typeface="+mj-lt"/>
                <a:cs typeface="Courier New" pitchFamily="49" charset="0"/>
              </a:rPr>
              <a:t> - an </a:t>
            </a:r>
            <a:r>
              <a:rPr lang="en-US" sz="2000" dirty="0">
                <a:solidFill>
                  <a:prstClr val="black"/>
                </a:solidFill>
                <a:cs typeface="Courier New" pitchFamily="49" charset="0"/>
              </a:rPr>
              <a:t>integer </a:t>
            </a:r>
            <a:endParaRPr lang="en-US" sz="2000" dirty="0" smtClean="0">
              <a:solidFill>
                <a:prstClr val="black"/>
              </a:solidFill>
              <a:cs typeface="Courier New" pitchFamily="49" charset="0"/>
            </a:endParaRPr>
          </a:p>
          <a:p>
            <a:pPr marL="800100" lvl="1" indent="-342900" algn="l" rtl="0" fontAlgn="base">
              <a:spcAft>
                <a:spcPct val="0"/>
              </a:spcAft>
              <a:buFont typeface="Arial" pitchFamily="34" charset="0"/>
              <a:buChar char="•"/>
            </a:pPr>
            <a:r>
              <a:rPr lang="en-US" sz="2000" dirty="0" smtClean="0">
                <a:solidFill>
                  <a:prstClr val="black"/>
                </a:solidFill>
                <a:latin typeface="+mj-lt"/>
                <a:cs typeface="Courier New" pitchFamily="49" charset="0"/>
              </a:rPr>
              <a:t>S1 – a binary semaphore, used for protecting </a:t>
            </a:r>
            <a:r>
              <a:rPr lang="en-US" sz="2000" dirty="0" err="1" smtClean="0">
                <a:solidFill>
                  <a:prstClr val="black"/>
                </a:solidFill>
                <a:latin typeface="+mj-lt"/>
                <a:cs typeface="Courier New" pitchFamily="49" charset="0"/>
              </a:rPr>
              <a:t>Sint</a:t>
            </a:r>
            <a:endParaRPr lang="en-US" sz="2000" dirty="0" smtClean="0">
              <a:solidFill>
                <a:prstClr val="black"/>
              </a:solidFill>
              <a:latin typeface="+mj-lt"/>
              <a:cs typeface="Courier New" pitchFamily="49" charset="0"/>
            </a:endParaRPr>
          </a:p>
          <a:p>
            <a:pPr marL="800100" lvl="1" indent="-342900" algn="l" rtl="0" fontAlgn="base">
              <a:spcAft>
                <a:spcPct val="0"/>
              </a:spcAft>
              <a:buFont typeface="Arial" pitchFamily="34" charset="0"/>
              <a:buChar char="•"/>
            </a:pPr>
            <a:r>
              <a:rPr lang="en-US" sz="2000" dirty="0" smtClean="0">
                <a:solidFill>
                  <a:prstClr val="black"/>
                </a:solidFill>
                <a:latin typeface="+mj-lt"/>
                <a:cs typeface="Courier New" pitchFamily="49" charset="0"/>
              </a:rPr>
              <a:t>S2 – a </a:t>
            </a:r>
            <a:r>
              <a:rPr lang="en-US" sz="2000" dirty="0">
                <a:solidFill>
                  <a:prstClr val="black"/>
                </a:solidFill>
                <a:cs typeface="Courier New" pitchFamily="49" charset="0"/>
              </a:rPr>
              <a:t>binary </a:t>
            </a:r>
            <a:r>
              <a:rPr lang="en-US" sz="2000" dirty="0" smtClean="0">
                <a:solidFill>
                  <a:prstClr val="black"/>
                </a:solidFill>
                <a:latin typeface="+mj-lt"/>
                <a:cs typeface="Courier New" pitchFamily="49" charset="0"/>
              </a:rPr>
              <a:t>semaphore</a:t>
            </a:r>
            <a:r>
              <a:rPr lang="en-US" sz="2000" dirty="0">
                <a:solidFill>
                  <a:prstClr val="black"/>
                </a:solidFill>
                <a:cs typeface="Courier New" pitchFamily="49" charset="0"/>
              </a:rPr>
              <a:t>, used for protecting </a:t>
            </a:r>
            <a:r>
              <a:rPr lang="en-US" sz="2000" dirty="0" smtClean="0">
                <a:solidFill>
                  <a:prstClr val="black"/>
                </a:solidFill>
                <a:cs typeface="Courier New" pitchFamily="49" charset="0"/>
              </a:rPr>
              <a:t>the CS</a:t>
            </a:r>
            <a:endParaRPr lang="en-US" sz="2000" dirty="0">
              <a:solidFill>
                <a:prstClr val="black"/>
              </a:solidFill>
              <a:cs typeface="Courier New" pitchFamily="49" charset="0"/>
            </a:endParaRPr>
          </a:p>
          <a:p>
            <a:pPr marL="800100" lvl="1" indent="-342900" algn="l" rtl="0" fontAlgn="base">
              <a:spcAft>
                <a:spcPct val="0"/>
              </a:spcAft>
              <a:buFont typeface="Arial" pitchFamily="34" charset="0"/>
              <a:buChar char="•"/>
            </a:pPr>
            <a:endParaRPr lang="en-US" sz="2800" dirty="0">
              <a:solidFill>
                <a:prstClr val="black"/>
              </a:solidFill>
              <a:latin typeface="+mj-lt"/>
              <a:cs typeface="Courier New" pitchFamily="49" charset="0"/>
            </a:endParaRPr>
          </a:p>
        </p:txBody>
      </p:sp>
      <p:sp>
        <p:nvSpPr>
          <p:cNvPr id="5" name="Content Placeholder 2"/>
          <p:cNvSpPr txBox="1">
            <a:spLocks/>
          </p:cNvSpPr>
          <p:nvPr/>
        </p:nvSpPr>
        <p:spPr>
          <a:xfrm>
            <a:off x="429766" y="2425452"/>
            <a:ext cx="3971925" cy="2016224"/>
          </a:xfrm>
          <a:prstGeom prst="rect">
            <a:avLst/>
          </a:prstGeom>
          <a:ln w="38100">
            <a:solidFill>
              <a:srgbClr val="C00000"/>
            </a:solidFill>
          </a:ln>
        </p:spPr>
        <p:txBody>
          <a:bodyPr vert="horz" lIns="91440" tIns="45720" rIns="91440" bIns="45720" rtlCol="1">
            <a:noAutofit/>
          </a:bodyPr>
          <a:lstStyle>
            <a:lvl1pPr marL="0" indent="0" algn="ctr" defTabSz="914400" rtl="1"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rtl="0" fontAlgn="base">
              <a:spcAft>
                <a:spcPct val="0"/>
              </a:spcAft>
            </a:pPr>
            <a:r>
              <a:rPr lang="en-US" sz="1400" b="1" dirty="0">
                <a:solidFill>
                  <a:schemeClr val="tx1"/>
                </a:solidFill>
                <a:latin typeface="Courier New" pitchFamily="49" charset="0"/>
                <a:cs typeface="Courier New" pitchFamily="49" charset="0"/>
              </a:rPr>
              <a:t>down</a:t>
            </a:r>
            <a:r>
              <a:rPr lang="en-US" sz="1400" dirty="0">
                <a:solidFill>
                  <a:schemeClr val="tx1"/>
                </a:solidFill>
                <a:latin typeface="Courier New" pitchFamily="49" charset="0"/>
                <a:cs typeface="Courier New" pitchFamily="49" charset="0"/>
              </a:rPr>
              <a:t>(</a:t>
            </a:r>
            <a:r>
              <a:rPr lang="en-US" sz="1400" dirty="0">
                <a:solidFill>
                  <a:srgbClr val="FF0000"/>
                </a:solidFill>
                <a:latin typeface="Courier New" pitchFamily="49" charset="0"/>
                <a:cs typeface="Courier New" pitchFamily="49" charset="0"/>
              </a:rPr>
              <a:t>S</a:t>
            </a:r>
            <a:r>
              <a:rPr lang="en-US" sz="1400" dirty="0">
                <a:solidFill>
                  <a:schemeClr val="tx1"/>
                </a:solidFill>
                <a:latin typeface="Courier New" pitchFamily="49" charset="0"/>
                <a:cs typeface="Courier New" pitchFamily="49" charset="0"/>
              </a:rPr>
              <a:t>){	</a:t>
            </a:r>
            <a:r>
              <a:rPr lang="en-US" sz="1400" dirty="0">
                <a:solidFill>
                  <a:prstClr val="black"/>
                </a:solidFill>
                <a:latin typeface="Courier New" pitchFamily="49" charset="0"/>
                <a:cs typeface="Courier New" pitchFamily="49" charset="0"/>
              </a:rPr>
              <a:t/>
            </a:r>
            <a:br>
              <a:rPr lang="en-US" sz="1400" dirty="0">
                <a:solidFill>
                  <a:prstClr val="black"/>
                </a:solidFill>
                <a:latin typeface="Courier New" pitchFamily="49" charset="0"/>
                <a:cs typeface="Courier New" pitchFamily="49" charset="0"/>
              </a:rPr>
            </a:br>
            <a:r>
              <a:rPr lang="en-US" sz="1400" dirty="0" smtClean="0">
                <a:solidFill>
                  <a:prstClr val="black"/>
                </a:solidFill>
                <a:latin typeface="Courier New" pitchFamily="49" charset="0"/>
                <a:cs typeface="Courier New" pitchFamily="49" charset="0"/>
              </a:rPr>
              <a:t>down(</a:t>
            </a:r>
            <a:r>
              <a:rPr lang="en-US" sz="1400" dirty="0" smtClean="0">
                <a:solidFill>
                  <a:srgbClr val="FF0000"/>
                </a:solidFill>
                <a:latin typeface="Courier New" pitchFamily="49" charset="0"/>
                <a:cs typeface="Courier New" pitchFamily="49" charset="0"/>
              </a:rPr>
              <a:t>S2</a:t>
            </a:r>
            <a:r>
              <a:rPr lang="en-US" sz="1400" dirty="0" smtClean="0">
                <a:solidFill>
                  <a:prstClr val="black"/>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p>
          <a:p>
            <a:pPr marL="342900" indent="-342900" algn="l" rtl="0" fontAlgn="base">
              <a:spcAft>
                <a:spcPct val="0"/>
              </a:spcAft>
            </a:pPr>
            <a:r>
              <a:rPr lang="en-US" sz="1400" dirty="0">
                <a:solidFill>
                  <a:prstClr val="black"/>
                </a:solidFill>
                <a:latin typeface="Courier New" pitchFamily="49" charset="0"/>
                <a:cs typeface="Courier New" pitchFamily="49" charset="0"/>
              </a:rPr>
              <a:t>	</a:t>
            </a:r>
            <a:r>
              <a:rPr lang="en-US" sz="1400" dirty="0" smtClean="0">
                <a:solidFill>
                  <a:prstClr val="black"/>
                </a:solidFill>
                <a:latin typeface="Courier New" pitchFamily="49" charset="0"/>
                <a:cs typeface="Courier New" pitchFamily="49" charset="0"/>
              </a:rPr>
              <a:t>down(</a:t>
            </a:r>
            <a:r>
              <a:rPr lang="en-US" sz="1400" dirty="0" smtClean="0">
                <a:solidFill>
                  <a:srgbClr val="FF0000"/>
                </a:solidFill>
                <a:latin typeface="Courier New" pitchFamily="49" charset="0"/>
                <a:cs typeface="Courier New" pitchFamily="49" charset="0"/>
              </a:rPr>
              <a:t>S1</a:t>
            </a:r>
            <a:r>
              <a:rPr lang="en-US" sz="1400" dirty="0" smtClean="0">
                <a:solidFill>
                  <a:prstClr val="black"/>
                </a:solidFill>
                <a:latin typeface="Courier New" pitchFamily="49" charset="0"/>
                <a:cs typeface="Courier New" pitchFamily="49" charset="0"/>
              </a:rPr>
              <a:t>);</a:t>
            </a:r>
            <a:endParaRPr lang="en-US" sz="1400" dirty="0">
              <a:solidFill>
                <a:prstClr val="black"/>
              </a:solidFill>
              <a:latin typeface="Courier New" pitchFamily="49" charset="0"/>
              <a:cs typeface="Courier New" pitchFamily="49" charset="0"/>
            </a:endParaRPr>
          </a:p>
          <a:p>
            <a:pPr marL="342900" indent="-342900" algn="l" rtl="0" fontAlgn="base">
              <a:spcAft>
                <a:spcPct val="0"/>
              </a:spcAft>
            </a:pPr>
            <a:r>
              <a:rPr lang="en-US" sz="1400" dirty="0">
                <a:solidFill>
                  <a:prstClr val="black"/>
                </a:solidFill>
                <a:latin typeface="Courier New" pitchFamily="49" charset="0"/>
                <a:cs typeface="Courier New" pitchFamily="49" charset="0"/>
              </a:rPr>
              <a:t>	</a:t>
            </a:r>
            <a:r>
              <a:rPr lang="en-US" sz="1400" dirty="0" err="1">
                <a:solidFill>
                  <a:srgbClr val="FF0000"/>
                </a:solidFill>
                <a:latin typeface="Courier New" pitchFamily="49" charset="0"/>
                <a:cs typeface="Courier New" pitchFamily="49" charset="0"/>
              </a:rPr>
              <a:t>S</a:t>
            </a:r>
            <a:r>
              <a:rPr lang="en-US" sz="1200" dirty="0" err="1">
                <a:solidFill>
                  <a:srgbClr val="FF0000"/>
                </a:solidFill>
                <a:latin typeface="Courier New" pitchFamily="49" charset="0"/>
                <a:cs typeface="Courier New" pitchFamily="49" charset="0"/>
              </a:rPr>
              <a:t>int</a:t>
            </a:r>
            <a:r>
              <a:rPr lang="en-US" sz="1200" dirty="0">
                <a:solidFill>
                  <a:prstClr val="black"/>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a:t>
            </a:r>
          </a:p>
          <a:p>
            <a:pPr marL="342900" indent="-342900" algn="l" rtl="0" fontAlgn="base">
              <a:spcAft>
                <a:spcPct val="0"/>
              </a:spcAft>
            </a:pPr>
            <a:r>
              <a:rPr lang="en-US" sz="1400" dirty="0">
                <a:solidFill>
                  <a:prstClr val="black"/>
                </a:solidFill>
                <a:latin typeface="Courier New" pitchFamily="49" charset="0"/>
                <a:cs typeface="Courier New" pitchFamily="49" charset="0"/>
              </a:rPr>
              <a:t>	if(</a:t>
            </a:r>
            <a:r>
              <a:rPr lang="en-US" sz="1400" dirty="0" err="1">
                <a:solidFill>
                  <a:srgbClr val="FF0000"/>
                </a:solidFill>
                <a:latin typeface="Courier New" pitchFamily="49" charset="0"/>
                <a:cs typeface="Courier New" pitchFamily="49" charset="0"/>
              </a:rPr>
              <a:t>S</a:t>
            </a:r>
            <a:r>
              <a:rPr lang="en-US" sz="1200" dirty="0" err="1">
                <a:solidFill>
                  <a:srgbClr val="FF0000"/>
                </a:solidFill>
                <a:latin typeface="Courier New" pitchFamily="49" charset="0"/>
                <a:cs typeface="Courier New" pitchFamily="49" charset="0"/>
              </a:rPr>
              <a:t>int</a:t>
            </a:r>
            <a:r>
              <a:rPr lang="en-US" sz="1400" dirty="0">
                <a:solidFill>
                  <a:prstClr val="black"/>
                </a:solidFill>
                <a:latin typeface="Courier New" pitchFamily="49" charset="0"/>
                <a:cs typeface="Courier New" pitchFamily="49" charset="0"/>
              </a:rPr>
              <a:t> &gt; 0)</a:t>
            </a:r>
          </a:p>
          <a:p>
            <a:pPr marL="342900" indent="-342900" algn="l" rtl="0" fontAlgn="base">
              <a:spcAft>
                <a:spcPct val="0"/>
              </a:spcAft>
            </a:pPr>
            <a:r>
              <a:rPr lang="en-US" sz="1400" dirty="0">
                <a:solidFill>
                  <a:prstClr val="black"/>
                </a:solidFill>
                <a:latin typeface="Courier New" pitchFamily="49" charset="0"/>
                <a:cs typeface="Courier New" pitchFamily="49" charset="0"/>
              </a:rPr>
              <a:t>		up(</a:t>
            </a:r>
            <a:r>
              <a:rPr lang="en-US" sz="1400" dirty="0">
                <a:solidFill>
                  <a:srgbClr val="FF0000"/>
                </a:solidFill>
                <a:latin typeface="Courier New" pitchFamily="49" charset="0"/>
                <a:cs typeface="Courier New" pitchFamily="49" charset="0"/>
              </a:rPr>
              <a:t>S2</a:t>
            </a:r>
            <a:r>
              <a:rPr lang="en-US" sz="1400" dirty="0">
                <a:solidFill>
                  <a:prstClr val="black"/>
                </a:solidFill>
                <a:latin typeface="Courier New" pitchFamily="49" charset="0"/>
                <a:cs typeface="Courier New" pitchFamily="49" charset="0"/>
              </a:rPr>
              <a:t>);</a:t>
            </a:r>
          </a:p>
          <a:p>
            <a:pPr marL="342900" indent="-342900" algn="l" rtl="0" fontAlgn="base">
              <a:spcAft>
                <a:spcPct val="0"/>
              </a:spcAft>
            </a:pPr>
            <a:r>
              <a:rPr lang="en-US" sz="1400" dirty="0">
                <a:solidFill>
                  <a:prstClr val="black"/>
                </a:solidFill>
                <a:latin typeface="Courier New" pitchFamily="49" charset="0"/>
                <a:cs typeface="Courier New" pitchFamily="49" charset="0"/>
              </a:rPr>
              <a:t>	up(</a:t>
            </a:r>
            <a:r>
              <a:rPr lang="en-US" sz="1400" dirty="0">
                <a:solidFill>
                  <a:srgbClr val="FF0000"/>
                </a:solidFill>
                <a:latin typeface="Courier New" pitchFamily="49" charset="0"/>
                <a:cs typeface="Courier New" pitchFamily="49" charset="0"/>
              </a:rPr>
              <a:t>S1</a:t>
            </a:r>
            <a:r>
              <a:rPr lang="en-US" sz="1400" dirty="0">
                <a:solidFill>
                  <a:prstClr val="black"/>
                </a:solidFill>
                <a:latin typeface="Courier New" pitchFamily="49" charset="0"/>
                <a:cs typeface="Courier New" pitchFamily="49" charset="0"/>
              </a:rPr>
              <a:t>);</a:t>
            </a:r>
          </a:p>
          <a:p>
            <a:pPr marL="342900" indent="-342900" algn="l" rtl="0" fontAlgn="base">
              <a:spcAft>
                <a:spcPct val="0"/>
              </a:spcAft>
            </a:pPr>
            <a:r>
              <a:rPr lang="en-US" sz="1400" dirty="0">
                <a:solidFill>
                  <a:prstClr val="black"/>
                </a:solidFill>
                <a:latin typeface="Courier New" pitchFamily="49" charset="0"/>
                <a:cs typeface="Courier New" pitchFamily="49" charset="0"/>
              </a:rPr>
              <a:t>}</a:t>
            </a:r>
          </a:p>
        </p:txBody>
      </p:sp>
      <p:sp>
        <p:nvSpPr>
          <p:cNvPr id="6" name="Content Placeholder 2"/>
          <p:cNvSpPr txBox="1">
            <a:spLocks/>
          </p:cNvSpPr>
          <p:nvPr/>
        </p:nvSpPr>
        <p:spPr bwMode="auto">
          <a:xfrm>
            <a:off x="4716016" y="2425452"/>
            <a:ext cx="3971925" cy="2016224"/>
          </a:xfrm>
          <a:prstGeom prst="rect">
            <a:avLst/>
          </a:prstGeom>
          <a:noFill/>
          <a:ln w="38100">
            <a:solidFill>
              <a:srgbClr val="C00000"/>
            </a:solidFill>
            <a:miter lim="800000"/>
            <a:headEnd/>
            <a:tailEnd/>
          </a:ln>
        </p:spPr>
        <p:txBody>
          <a:bodyPr/>
          <a:lstStyle/>
          <a:p>
            <a:pPr marL="342900" lvl="0" indent="-342900" algn="l" rtl="0" fontAlgn="base">
              <a:spcBef>
                <a:spcPct val="20000"/>
              </a:spcBef>
              <a:spcAft>
                <a:spcPct val="0"/>
              </a:spcAft>
            </a:pPr>
            <a:r>
              <a:rPr lang="en-US" sz="1400" b="1" dirty="0">
                <a:solidFill>
                  <a:prstClr val="black"/>
                </a:solidFill>
                <a:latin typeface="Courier New" pitchFamily="49" charset="0"/>
                <a:cs typeface="Courier New" pitchFamily="49" charset="0"/>
              </a:rPr>
              <a:t>up</a:t>
            </a:r>
            <a:r>
              <a:rPr lang="en-US" sz="1400" dirty="0">
                <a:solidFill>
                  <a:prstClr val="black"/>
                </a:solidFill>
                <a:latin typeface="Courier New" pitchFamily="49" charset="0"/>
                <a:cs typeface="Courier New" pitchFamily="49" charset="0"/>
              </a:rPr>
              <a:t>(</a:t>
            </a:r>
            <a:r>
              <a:rPr lang="en-US" sz="1400" dirty="0">
                <a:solidFill>
                  <a:srgbClr val="FF0000"/>
                </a:solidFill>
                <a:latin typeface="Courier New" pitchFamily="49" charset="0"/>
                <a:cs typeface="Courier New" pitchFamily="49" charset="0"/>
              </a:rPr>
              <a:t>S</a:t>
            </a:r>
            <a:r>
              <a:rPr lang="en-US" sz="1400" dirty="0">
                <a:solidFill>
                  <a:prstClr val="black"/>
                </a:solidFill>
                <a:latin typeface="Courier New" pitchFamily="49" charset="0"/>
                <a:cs typeface="Courier New" pitchFamily="49" charset="0"/>
              </a:rPr>
              <a:t>){   </a:t>
            </a:r>
            <a:br>
              <a:rPr lang="en-US" sz="1400" dirty="0">
                <a:solidFill>
                  <a:prstClr val="black"/>
                </a:solidFill>
                <a:latin typeface="Courier New" pitchFamily="49" charset="0"/>
                <a:cs typeface="Courier New" pitchFamily="49" charset="0"/>
              </a:rPr>
            </a:br>
            <a:r>
              <a:rPr lang="en-US" sz="1400" dirty="0">
                <a:solidFill>
                  <a:prstClr val="black"/>
                </a:solidFill>
                <a:latin typeface="Courier New" pitchFamily="49" charset="0"/>
                <a:cs typeface="Courier New" pitchFamily="49" charset="0"/>
              </a:rPr>
              <a:t>down(</a:t>
            </a:r>
            <a:r>
              <a:rPr lang="en-US" sz="1400" dirty="0">
                <a:solidFill>
                  <a:srgbClr val="FF0000"/>
                </a:solidFill>
                <a:latin typeface="Courier New" pitchFamily="49" charset="0"/>
                <a:cs typeface="Courier New" pitchFamily="49" charset="0"/>
              </a:rPr>
              <a:t>S1</a:t>
            </a:r>
            <a:r>
              <a:rPr lang="en-US" sz="1400" dirty="0">
                <a:solidFill>
                  <a:prstClr val="black"/>
                </a:solidFill>
                <a:latin typeface="Courier New" pitchFamily="49" charset="0"/>
                <a:cs typeface="Courier New" pitchFamily="49" charset="0"/>
              </a:rPr>
              <a:t>);</a:t>
            </a:r>
          </a:p>
          <a:p>
            <a:pPr marL="342900" lvl="0" indent="-342900" algn="l" rtl="0" fontAlgn="base">
              <a:spcBef>
                <a:spcPct val="20000"/>
              </a:spcBef>
              <a:spcAft>
                <a:spcPct val="0"/>
              </a:spcAft>
            </a:pPr>
            <a:r>
              <a:rPr lang="en-US" sz="1400" dirty="0">
                <a:solidFill>
                  <a:prstClr val="black"/>
                </a:solidFill>
                <a:latin typeface="Courier New" pitchFamily="49" charset="0"/>
                <a:cs typeface="Courier New" pitchFamily="49" charset="0"/>
              </a:rPr>
              <a:t>	</a:t>
            </a:r>
            <a:r>
              <a:rPr lang="en-US" sz="1400" dirty="0" err="1">
                <a:solidFill>
                  <a:srgbClr val="FF0000"/>
                </a:solidFill>
                <a:latin typeface="Courier New" pitchFamily="49" charset="0"/>
                <a:cs typeface="Courier New" pitchFamily="49" charset="0"/>
              </a:rPr>
              <a:t>S</a:t>
            </a:r>
            <a:r>
              <a:rPr lang="en-US" sz="1200" dirty="0" err="1">
                <a:solidFill>
                  <a:srgbClr val="FF0000"/>
                </a:solidFill>
                <a:latin typeface="Courier New" pitchFamily="49" charset="0"/>
                <a:cs typeface="Courier New" pitchFamily="49" charset="0"/>
              </a:rPr>
              <a:t>int</a:t>
            </a:r>
            <a:r>
              <a:rPr lang="en-US" sz="1400" dirty="0">
                <a:solidFill>
                  <a:prstClr val="black"/>
                </a:solidFill>
                <a:latin typeface="Courier New" pitchFamily="49" charset="0"/>
                <a:cs typeface="Courier New" pitchFamily="49" charset="0"/>
              </a:rPr>
              <a:t>++;</a:t>
            </a:r>
          </a:p>
          <a:p>
            <a:pPr marL="342900" lvl="0" indent="-342900" algn="l" rtl="0" fontAlgn="base">
              <a:spcBef>
                <a:spcPct val="20000"/>
              </a:spcBef>
              <a:spcAft>
                <a:spcPct val="0"/>
              </a:spcAft>
            </a:pPr>
            <a:r>
              <a:rPr lang="en-US" sz="1400" dirty="0">
                <a:solidFill>
                  <a:prstClr val="black"/>
                </a:solidFill>
                <a:latin typeface="Courier New" pitchFamily="49" charset="0"/>
                <a:cs typeface="Courier New" pitchFamily="49" charset="0"/>
              </a:rPr>
              <a:t>	up(</a:t>
            </a:r>
            <a:r>
              <a:rPr lang="en-US" sz="1400" dirty="0">
                <a:solidFill>
                  <a:srgbClr val="FF0000"/>
                </a:solidFill>
                <a:latin typeface="Courier New" pitchFamily="49" charset="0"/>
                <a:cs typeface="Courier New" pitchFamily="49" charset="0"/>
              </a:rPr>
              <a:t>S2</a:t>
            </a:r>
            <a:r>
              <a:rPr lang="en-US" sz="1400" dirty="0">
                <a:solidFill>
                  <a:prstClr val="black"/>
                </a:solidFill>
                <a:latin typeface="Courier New" pitchFamily="49" charset="0"/>
                <a:cs typeface="Courier New" pitchFamily="49" charset="0"/>
              </a:rPr>
              <a:t>);</a:t>
            </a:r>
          </a:p>
          <a:p>
            <a:pPr marL="342900" lvl="0" indent="-342900" algn="l" rtl="0" fontAlgn="base">
              <a:spcBef>
                <a:spcPct val="20000"/>
              </a:spcBef>
              <a:spcAft>
                <a:spcPct val="0"/>
              </a:spcAft>
            </a:pPr>
            <a:r>
              <a:rPr lang="en-US" sz="1400" dirty="0">
                <a:solidFill>
                  <a:prstClr val="black"/>
                </a:solidFill>
                <a:latin typeface="Courier New" pitchFamily="49" charset="0"/>
                <a:cs typeface="Courier New" pitchFamily="49" charset="0"/>
              </a:rPr>
              <a:t>	up(</a:t>
            </a:r>
            <a:r>
              <a:rPr lang="en-US" sz="1400" dirty="0">
                <a:solidFill>
                  <a:srgbClr val="FF0000"/>
                </a:solidFill>
                <a:latin typeface="Courier New" pitchFamily="49" charset="0"/>
                <a:cs typeface="Courier New" pitchFamily="49" charset="0"/>
              </a:rPr>
              <a:t>S1</a:t>
            </a:r>
            <a:r>
              <a:rPr lang="en-US" sz="1400" dirty="0">
                <a:solidFill>
                  <a:prstClr val="black"/>
                </a:solidFill>
                <a:latin typeface="Courier New" pitchFamily="49" charset="0"/>
                <a:cs typeface="Courier New" pitchFamily="49" charset="0"/>
              </a:rPr>
              <a:t>);</a:t>
            </a:r>
          </a:p>
          <a:p>
            <a:pPr marL="342900" lvl="0" indent="-342900" algn="l" rtl="0" fontAlgn="base">
              <a:spcBef>
                <a:spcPct val="20000"/>
              </a:spcBef>
              <a:spcAft>
                <a:spcPct val="0"/>
              </a:spcAft>
            </a:pPr>
            <a:r>
              <a:rPr lang="en-US" sz="1400" dirty="0">
                <a:solidFill>
                  <a:prstClr val="black"/>
                </a:solidFill>
                <a:latin typeface="Courier New" pitchFamily="49" charset="0"/>
                <a:cs typeface="Courier New" pitchFamily="49" charset="0"/>
              </a:rPr>
              <a:t>}</a:t>
            </a:r>
            <a:endParaRPr lang="he-IL" sz="1400" dirty="0">
              <a:solidFill>
                <a:prstClr val="black"/>
              </a:solidFill>
              <a:latin typeface="Courier New" pitchFamily="49" charset="0"/>
              <a:cs typeface="Courier New" pitchFamily="49" charset="0"/>
            </a:endParaRPr>
          </a:p>
        </p:txBody>
      </p:sp>
      <p:sp>
        <p:nvSpPr>
          <p:cNvPr id="7" name="מלבן מעוגל 6"/>
          <p:cNvSpPr/>
          <p:nvPr/>
        </p:nvSpPr>
        <p:spPr>
          <a:xfrm>
            <a:off x="683568" y="4657700"/>
            <a:ext cx="7704856" cy="648072"/>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1600" b="1" dirty="0" smtClean="0">
                <a:solidFill>
                  <a:schemeClr val="tx1"/>
                </a:solidFill>
                <a:latin typeface="Courier New" pitchFamily="49" charset="0"/>
                <a:cs typeface="Courier New" pitchFamily="49" charset="0"/>
              </a:rPr>
              <a:t>Conclusion</a:t>
            </a:r>
            <a:r>
              <a:rPr lang="en-US" sz="1600" dirty="0" smtClean="0">
                <a:solidFill>
                  <a:schemeClr val="tx1"/>
                </a:solidFill>
                <a:latin typeface="Courier New" pitchFamily="49" charset="0"/>
                <a:cs typeface="Courier New" pitchFamily="49" charset="0"/>
              </a:rPr>
              <a:t>: semaphores </a:t>
            </a:r>
            <a:r>
              <a:rPr lang="en-US" sz="1600" dirty="0">
                <a:solidFill>
                  <a:schemeClr val="tx1"/>
                </a:solidFill>
                <a:latin typeface="Courier New" pitchFamily="49" charset="0"/>
                <a:cs typeface="Courier New" pitchFamily="49" charset="0"/>
              </a:rPr>
              <a:t>solve the CS problem</a:t>
            </a:r>
            <a:r>
              <a:rPr lang="en-US" sz="1600" dirty="0" smtClean="0">
                <a:solidFill>
                  <a:schemeClr val="tx1"/>
                </a:solidFill>
                <a:latin typeface="Courier New" pitchFamily="49" charset="0"/>
                <a:cs typeface="Courier New" pitchFamily="49" charset="0"/>
              </a:rPr>
              <a:t>, </a:t>
            </a:r>
          </a:p>
          <a:p>
            <a:pPr algn="ctr" rtl="0"/>
            <a:r>
              <a:rPr lang="en-US" sz="1600" dirty="0" smtClean="0">
                <a:solidFill>
                  <a:schemeClr val="tx1"/>
                </a:solidFill>
                <a:latin typeface="Courier New" pitchFamily="49" charset="0"/>
                <a:cs typeface="Courier New" pitchFamily="49" charset="0"/>
              </a:rPr>
              <a:t>but using them may be complex and bug-prone</a:t>
            </a:r>
            <a:endParaRPr lang="he-IL" sz="1600" b="1"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60783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Question 2 : Producer-Consumer Problem</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fontScale="92500" lnSpcReduction="20000"/>
          </a:bodyPr>
          <a:lstStyle/>
          <a:p>
            <a:pPr marL="342900" lvl="0" indent="-342900" algn="l" rtl="0">
              <a:defRPr/>
            </a:pPr>
            <a:r>
              <a:rPr lang="en-US" sz="1800" dirty="0">
                <a:solidFill>
                  <a:prstClr val="black"/>
                </a:solidFill>
                <a:latin typeface="Courier New" pitchFamily="49" charset="0"/>
                <a:cs typeface="Courier New" pitchFamily="49" charset="0"/>
              </a:rPr>
              <a:t>#define		N	</a:t>
            </a:r>
            <a:r>
              <a:rPr lang="en-US" sz="1800" dirty="0">
                <a:solidFill>
                  <a:srgbClr val="FF0000"/>
                </a:solidFill>
                <a:latin typeface="Courier New" pitchFamily="49" charset="0"/>
                <a:cs typeface="Courier New" pitchFamily="49" charset="0"/>
              </a:rPr>
              <a:t>100</a:t>
            </a:r>
            <a:r>
              <a:rPr lang="en-US" sz="1800" dirty="0">
                <a:solidFill>
                  <a:prstClr val="black"/>
                </a:solidFill>
                <a:latin typeface="Courier New" pitchFamily="49" charset="0"/>
                <a:cs typeface="Courier New" pitchFamily="49" charset="0"/>
              </a:rPr>
              <a:t>		</a:t>
            </a:r>
            <a:r>
              <a:rPr lang="en-US" sz="1500" dirty="0">
                <a:solidFill>
                  <a:srgbClr val="C00000"/>
                </a:solidFill>
                <a:latin typeface="Courier New" pitchFamily="49" charset="0"/>
                <a:cs typeface="Courier New" pitchFamily="49" charset="0"/>
              </a:rPr>
              <a:t>/* Buffer size */</a:t>
            </a:r>
          </a:p>
          <a:p>
            <a:pPr marL="342900" lvl="0" indent="-342900" algn="l" rtl="0">
              <a:defRPr/>
            </a:pPr>
            <a:r>
              <a:rPr lang="en-US" sz="1800" dirty="0" smtClean="0">
                <a:solidFill>
                  <a:srgbClr val="00B050"/>
                </a:solidFill>
                <a:latin typeface="Courier New" pitchFamily="49" charset="0"/>
                <a:cs typeface="Courier New" pitchFamily="49" charset="0"/>
              </a:rPr>
              <a:t>semaphore</a:t>
            </a:r>
            <a:r>
              <a:rPr lang="en-US" sz="1800" dirty="0">
                <a:solidFill>
                  <a:prstClr val="black"/>
                </a:solidFill>
                <a:latin typeface="Courier New" pitchFamily="49" charset="0"/>
                <a:cs typeface="Courier New" pitchFamily="49" charset="0"/>
              </a:rPr>
              <a:t>	</a:t>
            </a:r>
            <a:r>
              <a:rPr lang="en-US" sz="1800" dirty="0" err="1">
                <a:solidFill>
                  <a:prstClr val="black"/>
                </a:solidFill>
                <a:latin typeface="Courier New" pitchFamily="49" charset="0"/>
                <a:cs typeface="Courier New" pitchFamily="49" charset="0"/>
              </a:rPr>
              <a:t>UseQ</a:t>
            </a:r>
            <a:r>
              <a:rPr lang="en-US" sz="1800" dirty="0">
                <a:solidFill>
                  <a:prstClr val="black"/>
                </a:solidFill>
                <a:latin typeface="Courier New" pitchFamily="49" charset="0"/>
                <a:cs typeface="Courier New" pitchFamily="49" charset="0"/>
              </a:rPr>
              <a:t> = </a:t>
            </a:r>
            <a:r>
              <a:rPr lang="en-US" sz="1800" dirty="0">
                <a:solidFill>
                  <a:srgbClr val="FF0000"/>
                </a:solidFill>
                <a:latin typeface="Courier New" pitchFamily="49" charset="0"/>
                <a:cs typeface="Courier New" pitchFamily="49" charset="0"/>
              </a:rPr>
              <a:t>1</a:t>
            </a:r>
            <a:r>
              <a:rPr lang="en-US" sz="1800" dirty="0">
                <a:solidFill>
                  <a:prstClr val="black"/>
                </a:solidFill>
                <a:latin typeface="Courier New" pitchFamily="49" charset="0"/>
                <a:cs typeface="Courier New" pitchFamily="49" charset="0"/>
              </a:rPr>
              <a:t>;		</a:t>
            </a:r>
            <a:r>
              <a:rPr lang="en-US" sz="1500" dirty="0">
                <a:solidFill>
                  <a:srgbClr val="C00000"/>
                </a:solidFill>
                <a:latin typeface="Courier New" pitchFamily="49" charset="0"/>
                <a:cs typeface="Courier New" pitchFamily="49" charset="0"/>
              </a:rPr>
              <a:t>/* access control to CS */</a:t>
            </a:r>
          </a:p>
          <a:p>
            <a:pPr marL="342900" lvl="0" indent="-342900" algn="l" rtl="0">
              <a:defRPr/>
            </a:pPr>
            <a:r>
              <a:rPr lang="en-US" sz="1800" dirty="0">
                <a:solidFill>
                  <a:srgbClr val="00B050"/>
                </a:solidFill>
                <a:latin typeface="Courier New" pitchFamily="49" charset="0"/>
                <a:cs typeface="Courier New" pitchFamily="49" charset="0"/>
              </a:rPr>
              <a:t>semaphore</a:t>
            </a:r>
            <a:r>
              <a:rPr lang="en-US" sz="1800" dirty="0">
                <a:solidFill>
                  <a:prstClr val="black"/>
                </a:solidFill>
                <a:latin typeface="Courier New" pitchFamily="49" charset="0"/>
                <a:cs typeface="Courier New" pitchFamily="49" charset="0"/>
              </a:rPr>
              <a:t>	empty = N;		</a:t>
            </a:r>
            <a:r>
              <a:rPr lang="en-US" sz="1500" dirty="0">
                <a:solidFill>
                  <a:srgbClr val="C00000"/>
                </a:solidFill>
                <a:latin typeface="Courier New" pitchFamily="49" charset="0"/>
                <a:cs typeface="Courier New" pitchFamily="49" charset="0"/>
              </a:rPr>
              <a:t>/* counts empty buffer slots */</a:t>
            </a:r>
          </a:p>
          <a:p>
            <a:pPr marL="342900" lvl="0" indent="-342900" algn="l" rtl="0">
              <a:defRPr/>
            </a:pPr>
            <a:r>
              <a:rPr lang="en-US" sz="1800" dirty="0">
                <a:solidFill>
                  <a:srgbClr val="00B050"/>
                </a:solidFill>
                <a:latin typeface="Courier New" pitchFamily="49" charset="0"/>
                <a:cs typeface="Courier New" pitchFamily="49" charset="0"/>
              </a:rPr>
              <a:t>semaphore</a:t>
            </a:r>
            <a:r>
              <a:rPr lang="en-US" sz="1800" dirty="0">
                <a:solidFill>
                  <a:prstClr val="black"/>
                </a:solidFill>
                <a:latin typeface="Courier New" pitchFamily="49" charset="0"/>
                <a:cs typeface="Courier New" pitchFamily="49" charset="0"/>
              </a:rPr>
              <a:t>	full = </a:t>
            </a:r>
            <a:r>
              <a:rPr lang="en-US" sz="1800" dirty="0">
                <a:solidFill>
                  <a:srgbClr val="FF0000"/>
                </a:solidFill>
                <a:latin typeface="Courier New" pitchFamily="49" charset="0"/>
                <a:cs typeface="Courier New" pitchFamily="49" charset="0"/>
              </a:rPr>
              <a:t>0</a:t>
            </a:r>
            <a:r>
              <a:rPr lang="en-US" sz="1800" dirty="0">
                <a:solidFill>
                  <a:prstClr val="black"/>
                </a:solidFill>
                <a:latin typeface="Courier New" pitchFamily="49" charset="0"/>
                <a:cs typeface="Courier New" pitchFamily="49" charset="0"/>
              </a:rPr>
              <a:t>;		</a:t>
            </a:r>
            <a:r>
              <a:rPr lang="en-US" sz="1500" dirty="0">
                <a:solidFill>
                  <a:srgbClr val="C00000"/>
                </a:solidFill>
                <a:latin typeface="Courier New" pitchFamily="49" charset="0"/>
                <a:cs typeface="Courier New" pitchFamily="49" charset="0"/>
              </a:rPr>
              <a:t>/* counts full buffer slots */</a:t>
            </a:r>
          </a:p>
          <a:p>
            <a:pPr marL="342900" lvl="0" indent="-342900" algn="l" rtl="0">
              <a:defRPr/>
            </a:pPr>
            <a:endParaRPr lang="en-US" sz="1500" dirty="0">
              <a:solidFill>
                <a:srgbClr val="C00000"/>
              </a:solidFill>
              <a:latin typeface="Courier New" pitchFamily="49" charset="0"/>
              <a:cs typeface="Courier New" pitchFamily="49" charset="0"/>
            </a:endParaRPr>
          </a:p>
          <a:p>
            <a:pPr marL="342900" lvl="0" indent="-342900" algn="l" rtl="0">
              <a:defRPr/>
            </a:pPr>
            <a:r>
              <a:rPr lang="en-US" sz="2000" dirty="0">
                <a:solidFill>
                  <a:srgbClr val="00B050"/>
                </a:solidFill>
                <a:latin typeface="Courier New" pitchFamily="49" charset="0"/>
                <a:cs typeface="Courier New" pitchFamily="49" charset="0"/>
              </a:rPr>
              <a:t>void</a:t>
            </a:r>
            <a:r>
              <a:rPr lang="en-US" sz="2000" dirty="0">
                <a:solidFill>
                  <a:prstClr val="black"/>
                </a:solidFill>
                <a:latin typeface="Courier New" pitchFamily="49" charset="0"/>
                <a:cs typeface="Courier New" pitchFamily="49" charset="0"/>
              </a:rPr>
              <a:t> </a:t>
            </a:r>
            <a:r>
              <a:rPr lang="en-US" sz="2000" b="1" dirty="0">
                <a:solidFill>
                  <a:prstClr val="black"/>
                </a:solidFill>
                <a:latin typeface="Courier New" pitchFamily="49" charset="0"/>
                <a:cs typeface="Courier New" pitchFamily="49" charset="0"/>
              </a:rPr>
              <a:t>producer</a:t>
            </a:r>
            <a:r>
              <a:rPr lang="en-US" sz="2000" dirty="0">
                <a:solidFill>
                  <a:prstClr val="black"/>
                </a:solidFill>
                <a:latin typeface="Courier New" pitchFamily="49" charset="0"/>
                <a:cs typeface="Courier New" pitchFamily="49" charset="0"/>
              </a:rPr>
              <a:t>(</a:t>
            </a:r>
            <a:r>
              <a:rPr lang="en-US" sz="2000" dirty="0">
                <a:solidFill>
                  <a:srgbClr val="00B050"/>
                </a:solidFill>
                <a:latin typeface="Courier New" pitchFamily="49" charset="0"/>
                <a:cs typeface="Courier New" pitchFamily="49" charset="0"/>
              </a:rPr>
              <a:t>void</a:t>
            </a:r>
            <a:r>
              <a:rPr lang="en-US" sz="2000" dirty="0">
                <a:solidFill>
                  <a:prstClr val="black"/>
                </a:solidFill>
                <a:latin typeface="Courier New" pitchFamily="49" charset="0"/>
                <a:cs typeface="Courier New" pitchFamily="49" charset="0"/>
              </a:rPr>
              <a:t>){</a:t>
            </a:r>
          </a:p>
          <a:p>
            <a:pPr marL="342900" lvl="0" indent="-342900" algn="l" rtl="0">
              <a:defRPr/>
            </a:pPr>
            <a:r>
              <a:rPr lang="en-US" sz="2000" dirty="0">
                <a:solidFill>
                  <a:prstClr val="black"/>
                </a:solidFill>
                <a:latin typeface="Courier New" pitchFamily="49" charset="0"/>
                <a:cs typeface="Courier New" pitchFamily="49" charset="0"/>
              </a:rPr>
              <a:t>	</a:t>
            </a:r>
            <a:r>
              <a:rPr lang="en-US" sz="2000" dirty="0" err="1">
                <a:solidFill>
                  <a:srgbClr val="00B050"/>
                </a:solidFill>
                <a:latin typeface="Courier New" pitchFamily="49" charset="0"/>
                <a:cs typeface="Courier New" pitchFamily="49" charset="0"/>
              </a:rPr>
              <a:t>int</a:t>
            </a:r>
            <a:r>
              <a:rPr lang="en-US" sz="2000" dirty="0">
                <a:solidFill>
                  <a:prstClr val="black"/>
                </a:solidFill>
                <a:latin typeface="Courier New" pitchFamily="49" charset="0"/>
                <a:cs typeface="Courier New" pitchFamily="49" charset="0"/>
              </a:rPr>
              <a:t>	item;</a:t>
            </a:r>
          </a:p>
          <a:p>
            <a:pPr marL="342900" lvl="0" indent="-342900" algn="l" rtl="0">
              <a:defRPr/>
            </a:pPr>
            <a:r>
              <a:rPr lang="en-US" sz="2000" dirty="0">
                <a:solidFill>
                  <a:prstClr val="black"/>
                </a:solidFill>
                <a:latin typeface="Courier New" pitchFamily="49" charset="0"/>
                <a:cs typeface="Courier New" pitchFamily="49" charset="0"/>
              </a:rPr>
              <a:t>	</a:t>
            </a:r>
            <a:r>
              <a:rPr lang="en-US" sz="2000" dirty="0">
                <a:solidFill>
                  <a:srgbClr val="4F81BD"/>
                </a:solidFill>
                <a:latin typeface="Courier New" pitchFamily="49" charset="0"/>
                <a:cs typeface="Courier New" pitchFamily="49" charset="0"/>
              </a:rPr>
              <a:t>while</a:t>
            </a:r>
            <a:r>
              <a:rPr lang="en-US" sz="2000" dirty="0">
                <a:solidFill>
                  <a:prstClr val="black"/>
                </a:solidFill>
                <a:latin typeface="Courier New" pitchFamily="49" charset="0"/>
                <a:cs typeface="Courier New" pitchFamily="49" charset="0"/>
              </a:rPr>
              <a:t>(</a:t>
            </a:r>
            <a:r>
              <a:rPr lang="en-US" sz="2000" dirty="0">
                <a:solidFill>
                  <a:srgbClr val="FF0000"/>
                </a:solidFill>
                <a:latin typeface="Courier New" pitchFamily="49" charset="0"/>
                <a:cs typeface="Courier New" pitchFamily="49" charset="0"/>
              </a:rPr>
              <a:t>1</a:t>
            </a:r>
            <a:r>
              <a:rPr lang="en-US" sz="2000" dirty="0">
                <a:solidFill>
                  <a:prstClr val="black"/>
                </a:solidFill>
                <a:latin typeface="Courier New" pitchFamily="49" charset="0"/>
                <a:cs typeface="Courier New" pitchFamily="49" charset="0"/>
              </a:rPr>
              <a:t>){</a:t>
            </a:r>
          </a:p>
          <a:p>
            <a:pPr marL="342900" lvl="0" indent="-342900" algn="l" rtl="0">
              <a:defRPr/>
            </a:pPr>
            <a:r>
              <a:rPr lang="en-US" sz="2000" dirty="0">
                <a:solidFill>
                  <a:prstClr val="black"/>
                </a:solidFill>
                <a:latin typeface="Courier New" pitchFamily="49" charset="0"/>
                <a:cs typeface="Courier New" pitchFamily="49" charset="0"/>
              </a:rPr>
              <a:t>		</a:t>
            </a:r>
            <a:r>
              <a:rPr lang="en-US" sz="2000" dirty="0" err="1">
                <a:solidFill>
                  <a:prstClr val="black"/>
                </a:solidFill>
                <a:latin typeface="Courier New" pitchFamily="49" charset="0"/>
                <a:cs typeface="Courier New" pitchFamily="49" charset="0"/>
              </a:rPr>
              <a:t>produce_item</a:t>
            </a:r>
            <a:r>
              <a:rPr lang="en-US" sz="2000" dirty="0">
                <a:solidFill>
                  <a:prstClr val="black"/>
                </a:solidFill>
                <a:latin typeface="Courier New" pitchFamily="49" charset="0"/>
                <a:cs typeface="Courier New" pitchFamily="49" charset="0"/>
              </a:rPr>
              <a:t>(&amp;item);	</a:t>
            </a:r>
            <a:r>
              <a:rPr lang="en-US" sz="1500" dirty="0">
                <a:solidFill>
                  <a:srgbClr val="C00000"/>
                </a:solidFill>
                <a:latin typeface="Courier New" pitchFamily="49" charset="0"/>
                <a:cs typeface="Courier New" pitchFamily="49" charset="0"/>
              </a:rPr>
              <a:t>/* generate something... */</a:t>
            </a:r>
          </a:p>
          <a:p>
            <a:pPr marL="342900" lvl="0" indent="-342900" algn="l" rtl="0">
              <a:defRPr/>
            </a:pPr>
            <a:r>
              <a:rPr lang="en-US" sz="2000" dirty="0">
                <a:solidFill>
                  <a:prstClr val="black"/>
                </a:solidFill>
                <a:latin typeface="Courier New" pitchFamily="49" charset="0"/>
                <a:cs typeface="Courier New" pitchFamily="49" charset="0"/>
              </a:rPr>
              <a:t>		down(&amp;empty);		</a:t>
            </a:r>
            <a:r>
              <a:rPr lang="en-US" sz="1500" dirty="0">
                <a:solidFill>
                  <a:srgbClr val="C00000"/>
                </a:solidFill>
                <a:latin typeface="Courier New" pitchFamily="49" charset="0"/>
                <a:cs typeface="Courier New" pitchFamily="49" charset="0"/>
              </a:rPr>
              <a:t>/* decrement count of empty */</a:t>
            </a:r>
          </a:p>
          <a:p>
            <a:pPr marL="342900" lvl="0" indent="-342900" algn="l" rtl="0">
              <a:defRPr/>
            </a:pPr>
            <a:r>
              <a:rPr lang="en-US" sz="2000" dirty="0">
                <a:solidFill>
                  <a:prstClr val="black"/>
                </a:solidFill>
                <a:latin typeface="Courier New" pitchFamily="49" charset="0"/>
                <a:cs typeface="Courier New" pitchFamily="49" charset="0"/>
              </a:rPr>
              <a:t>		down(&amp;</a:t>
            </a:r>
            <a:r>
              <a:rPr lang="en-US" sz="2000" dirty="0" err="1">
                <a:solidFill>
                  <a:prstClr val="black"/>
                </a:solidFill>
                <a:latin typeface="Courier New" pitchFamily="49" charset="0"/>
                <a:cs typeface="Courier New" pitchFamily="49" charset="0"/>
              </a:rPr>
              <a:t>UseQ</a:t>
            </a:r>
            <a:r>
              <a:rPr lang="en-US" sz="2000" dirty="0">
                <a:solidFill>
                  <a:prstClr val="black"/>
                </a:solidFill>
                <a:latin typeface="Courier New" pitchFamily="49" charset="0"/>
                <a:cs typeface="Courier New" pitchFamily="49" charset="0"/>
              </a:rPr>
              <a:t>);			</a:t>
            </a:r>
            <a:r>
              <a:rPr lang="en-US" sz="1500" dirty="0">
                <a:solidFill>
                  <a:srgbClr val="C00000"/>
                </a:solidFill>
                <a:latin typeface="Courier New" pitchFamily="49" charset="0"/>
                <a:cs typeface="Courier New" pitchFamily="49" charset="0"/>
              </a:rPr>
              <a:t>/* enter critical section */</a:t>
            </a:r>
          </a:p>
          <a:p>
            <a:pPr marL="342900" lvl="0" indent="-342900" algn="l" rtl="0">
              <a:defRPr/>
            </a:pPr>
            <a:r>
              <a:rPr lang="en-US" sz="2000" dirty="0">
                <a:solidFill>
                  <a:prstClr val="black"/>
                </a:solidFill>
                <a:latin typeface="Courier New" pitchFamily="49" charset="0"/>
                <a:cs typeface="Courier New" pitchFamily="49" charset="0"/>
              </a:rPr>
              <a:t>		</a:t>
            </a:r>
            <a:r>
              <a:rPr lang="en-US" sz="2000" dirty="0" err="1">
                <a:solidFill>
                  <a:prstClr val="black"/>
                </a:solidFill>
                <a:latin typeface="Courier New" pitchFamily="49" charset="0"/>
                <a:cs typeface="Courier New" pitchFamily="49" charset="0"/>
              </a:rPr>
              <a:t>enter_item</a:t>
            </a:r>
            <a:r>
              <a:rPr lang="en-US" sz="2000" dirty="0">
                <a:solidFill>
                  <a:prstClr val="black"/>
                </a:solidFill>
                <a:latin typeface="Courier New" pitchFamily="49" charset="0"/>
                <a:cs typeface="Courier New" pitchFamily="49" charset="0"/>
              </a:rPr>
              <a:t>(item);		</a:t>
            </a:r>
            <a:r>
              <a:rPr lang="en-US" sz="1500" dirty="0">
                <a:solidFill>
                  <a:srgbClr val="C00000"/>
                </a:solidFill>
                <a:latin typeface="Courier New" pitchFamily="49" charset="0"/>
                <a:cs typeface="Courier New" pitchFamily="49" charset="0"/>
              </a:rPr>
              <a:t>/* insert into buffer */</a:t>
            </a:r>
          </a:p>
          <a:p>
            <a:pPr marL="342900" lvl="0" indent="-342900" algn="l" rtl="0">
              <a:defRPr/>
            </a:pPr>
            <a:r>
              <a:rPr lang="en-US" sz="2000" dirty="0">
                <a:solidFill>
                  <a:prstClr val="black"/>
                </a:solidFill>
                <a:latin typeface="Courier New" pitchFamily="49" charset="0"/>
                <a:cs typeface="Courier New" pitchFamily="49" charset="0"/>
              </a:rPr>
              <a:t>		up(&amp;</a:t>
            </a:r>
            <a:r>
              <a:rPr lang="en-US" sz="2000" dirty="0" err="1">
                <a:solidFill>
                  <a:prstClr val="black"/>
                </a:solidFill>
                <a:latin typeface="Courier New" pitchFamily="49" charset="0"/>
                <a:cs typeface="Courier New" pitchFamily="49" charset="0"/>
              </a:rPr>
              <a:t>UseQ</a:t>
            </a:r>
            <a:r>
              <a:rPr lang="en-US" sz="2000" dirty="0">
                <a:solidFill>
                  <a:prstClr val="black"/>
                </a:solidFill>
                <a:latin typeface="Courier New" pitchFamily="49" charset="0"/>
                <a:cs typeface="Courier New" pitchFamily="49" charset="0"/>
              </a:rPr>
              <a:t>);			</a:t>
            </a:r>
            <a:r>
              <a:rPr lang="en-US" sz="1500" dirty="0">
                <a:solidFill>
                  <a:srgbClr val="C00000"/>
                </a:solidFill>
                <a:latin typeface="Courier New" pitchFamily="49" charset="0"/>
                <a:cs typeface="Courier New" pitchFamily="49" charset="0"/>
              </a:rPr>
              <a:t>/* leave critical section */</a:t>
            </a:r>
          </a:p>
          <a:p>
            <a:pPr marL="342900" lvl="0" indent="-342900" algn="l" rtl="0">
              <a:defRPr/>
            </a:pPr>
            <a:r>
              <a:rPr lang="en-US" sz="2000" dirty="0">
                <a:solidFill>
                  <a:prstClr val="black"/>
                </a:solidFill>
                <a:latin typeface="Courier New" pitchFamily="49" charset="0"/>
                <a:cs typeface="Courier New" pitchFamily="49" charset="0"/>
              </a:rPr>
              <a:t>		up(&amp;full);			</a:t>
            </a:r>
            <a:r>
              <a:rPr lang="en-US" sz="1500" dirty="0">
                <a:solidFill>
                  <a:srgbClr val="C00000"/>
                </a:solidFill>
                <a:latin typeface="Courier New" pitchFamily="49" charset="0"/>
                <a:cs typeface="Courier New" pitchFamily="49" charset="0"/>
              </a:rPr>
              <a:t>/* increment count of full slots */</a:t>
            </a:r>
          </a:p>
          <a:p>
            <a:pPr marL="342900" lvl="0" indent="-342900" algn="l" rtl="0">
              <a:defRPr/>
            </a:pPr>
            <a:r>
              <a:rPr lang="en-US" sz="2000" dirty="0">
                <a:solidFill>
                  <a:prstClr val="black"/>
                </a:solidFill>
                <a:latin typeface="Courier New" pitchFamily="49" charset="0"/>
                <a:cs typeface="Courier New" pitchFamily="49" charset="0"/>
              </a:rPr>
              <a:t>	}</a:t>
            </a:r>
          </a:p>
          <a:p>
            <a:pPr marL="342900" lvl="0" indent="-342900" algn="l" rtl="0">
              <a:defRPr/>
            </a:pPr>
            <a:r>
              <a:rPr lang="en-US" sz="2000" dirty="0">
                <a:solidFill>
                  <a:prstClr val="black"/>
                </a:solidFill>
                <a:latin typeface="Courier New" pitchFamily="49" charset="0"/>
                <a:cs typeface="Courier New" pitchFamily="49" charset="0"/>
              </a:rPr>
              <a:t>}</a:t>
            </a:r>
          </a:p>
        </p:txBody>
      </p:sp>
    </p:spTree>
    <p:extLst>
      <p:ext uri="{BB962C8B-B14F-4D97-AF65-F5344CB8AC3E}">
        <p14:creationId xmlns:p14="http://schemas.microsoft.com/office/powerpoint/2010/main" val="24884842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Question 2 – cont.</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342900" lvl="0" indent="-342900" algn="l" rtl="0">
              <a:defRPr/>
            </a:pPr>
            <a:r>
              <a:rPr lang="en-US" sz="2000" dirty="0">
                <a:solidFill>
                  <a:srgbClr val="00B050"/>
                </a:solidFill>
                <a:latin typeface="Courier New" pitchFamily="49" charset="0"/>
                <a:cs typeface="Courier New" pitchFamily="49" charset="0"/>
              </a:rPr>
              <a:t>void</a:t>
            </a:r>
            <a:r>
              <a:rPr lang="en-US" sz="2000" dirty="0">
                <a:solidFill>
                  <a:prstClr val="black"/>
                </a:solidFill>
                <a:latin typeface="Courier New" pitchFamily="49" charset="0"/>
                <a:cs typeface="Courier New" pitchFamily="49" charset="0"/>
              </a:rPr>
              <a:t> </a:t>
            </a:r>
            <a:r>
              <a:rPr lang="en-US" sz="2000" b="1" dirty="0">
                <a:solidFill>
                  <a:prstClr val="black"/>
                </a:solidFill>
                <a:latin typeface="Courier New" pitchFamily="49" charset="0"/>
                <a:cs typeface="Courier New" pitchFamily="49" charset="0"/>
              </a:rPr>
              <a:t>consumer</a:t>
            </a:r>
            <a:r>
              <a:rPr lang="en-US" sz="2000" dirty="0">
                <a:solidFill>
                  <a:prstClr val="black"/>
                </a:solidFill>
                <a:latin typeface="Courier New" pitchFamily="49" charset="0"/>
                <a:cs typeface="Courier New" pitchFamily="49" charset="0"/>
              </a:rPr>
              <a:t>(</a:t>
            </a:r>
            <a:r>
              <a:rPr lang="en-US" sz="2000" dirty="0">
                <a:solidFill>
                  <a:srgbClr val="00B050"/>
                </a:solidFill>
                <a:latin typeface="Courier New" pitchFamily="49" charset="0"/>
                <a:cs typeface="Courier New" pitchFamily="49" charset="0"/>
              </a:rPr>
              <a:t>void</a:t>
            </a:r>
            <a:r>
              <a:rPr lang="en-US" sz="2000" dirty="0">
                <a:solidFill>
                  <a:prstClr val="black"/>
                </a:solidFill>
                <a:latin typeface="Courier New" pitchFamily="49" charset="0"/>
                <a:cs typeface="Courier New" pitchFamily="49" charset="0"/>
              </a:rPr>
              <a:t>){</a:t>
            </a:r>
            <a:br>
              <a:rPr lang="en-US" sz="2000" dirty="0">
                <a:solidFill>
                  <a:prstClr val="black"/>
                </a:solidFill>
                <a:latin typeface="Courier New" pitchFamily="49" charset="0"/>
                <a:cs typeface="Courier New" pitchFamily="49" charset="0"/>
              </a:rPr>
            </a:br>
            <a:r>
              <a:rPr lang="en-US" sz="2000" dirty="0" err="1">
                <a:solidFill>
                  <a:srgbClr val="00B050"/>
                </a:solidFill>
                <a:latin typeface="Courier New" pitchFamily="49" charset="0"/>
                <a:cs typeface="Courier New" pitchFamily="49" charset="0"/>
              </a:rPr>
              <a:t>int</a:t>
            </a:r>
            <a:r>
              <a:rPr lang="en-US" sz="2000" dirty="0">
                <a:solidFill>
                  <a:prstClr val="black"/>
                </a:solidFill>
                <a:latin typeface="Courier New" pitchFamily="49" charset="0"/>
                <a:cs typeface="Courier New" pitchFamily="49" charset="0"/>
              </a:rPr>
              <a:t>	item;</a:t>
            </a:r>
          </a:p>
          <a:p>
            <a:pPr marL="342900" lvl="0" indent="-342900" algn="l" rtl="0">
              <a:defRPr/>
            </a:pPr>
            <a:r>
              <a:rPr lang="en-US" sz="2000" dirty="0">
                <a:solidFill>
                  <a:prstClr val="black"/>
                </a:solidFill>
                <a:latin typeface="Courier New" pitchFamily="49" charset="0"/>
                <a:cs typeface="Courier New" pitchFamily="49" charset="0"/>
              </a:rPr>
              <a:t>	</a:t>
            </a:r>
            <a:br>
              <a:rPr lang="en-US" sz="2000" dirty="0">
                <a:solidFill>
                  <a:prstClr val="black"/>
                </a:solidFill>
                <a:latin typeface="Courier New" pitchFamily="49" charset="0"/>
                <a:cs typeface="Courier New" pitchFamily="49" charset="0"/>
              </a:rPr>
            </a:br>
            <a:r>
              <a:rPr lang="en-US" sz="2000" dirty="0" smtClean="0">
                <a:solidFill>
                  <a:srgbClr val="4F81BD"/>
                </a:solidFill>
                <a:latin typeface="Courier New" pitchFamily="49" charset="0"/>
                <a:cs typeface="Courier New" pitchFamily="49" charset="0"/>
              </a:rPr>
              <a:t>while</a:t>
            </a:r>
            <a:r>
              <a:rPr lang="en-US" sz="2000" dirty="0" smtClean="0">
                <a:solidFill>
                  <a:prstClr val="black"/>
                </a:solidFill>
                <a:latin typeface="Courier New" pitchFamily="49" charset="0"/>
                <a:cs typeface="Courier New" pitchFamily="49" charset="0"/>
              </a:rPr>
              <a:t>(</a:t>
            </a:r>
            <a:r>
              <a:rPr lang="en-US" sz="2000" dirty="0" smtClean="0">
                <a:solidFill>
                  <a:srgbClr val="FF0000"/>
                </a:solidFill>
                <a:latin typeface="Courier New" pitchFamily="49" charset="0"/>
                <a:cs typeface="Courier New" pitchFamily="49" charset="0"/>
              </a:rPr>
              <a:t>1</a:t>
            </a:r>
            <a:r>
              <a:rPr lang="en-US" sz="2000" dirty="0" smtClean="0">
                <a:solidFill>
                  <a:prstClr val="black"/>
                </a:solidFill>
                <a:latin typeface="Courier New" pitchFamily="49" charset="0"/>
                <a:cs typeface="Courier New" pitchFamily="49" charset="0"/>
              </a:rPr>
              <a:t>){</a:t>
            </a:r>
            <a:r>
              <a:rPr lang="en-US" sz="2000" dirty="0">
                <a:solidFill>
                  <a:prstClr val="black"/>
                </a:solidFill>
                <a:latin typeface="Courier New" pitchFamily="49" charset="0"/>
                <a:cs typeface="Courier New" pitchFamily="49" charset="0"/>
              </a:rPr>
              <a:t/>
            </a:r>
            <a:br>
              <a:rPr lang="en-US" sz="2000" dirty="0">
                <a:solidFill>
                  <a:prstClr val="black"/>
                </a:solidFill>
                <a:latin typeface="Courier New" pitchFamily="49" charset="0"/>
                <a:cs typeface="Courier New" pitchFamily="49" charset="0"/>
              </a:rPr>
            </a:br>
            <a:r>
              <a:rPr lang="en-US" sz="2000" dirty="0">
                <a:solidFill>
                  <a:prstClr val="black"/>
                </a:solidFill>
                <a:latin typeface="Courier New" pitchFamily="49" charset="0"/>
                <a:cs typeface="Courier New" pitchFamily="49" charset="0"/>
              </a:rPr>
              <a:t>   down(&amp;full);			</a:t>
            </a:r>
            <a:r>
              <a:rPr lang="en-US" sz="1600" dirty="0">
                <a:solidFill>
                  <a:srgbClr val="C00000"/>
                </a:solidFill>
                <a:latin typeface="Courier New" pitchFamily="49" charset="0"/>
                <a:cs typeface="Courier New" pitchFamily="49" charset="0"/>
              </a:rPr>
              <a:t>/* decrement count of full */</a:t>
            </a:r>
            <a:r>
              <a:rPr lang="en-US" sz="2000" dirty="0">
                <a:solidFill>
                  <a:srgbClr val="9BBB59">
                    <a:lumMod val="50000"/>
                  </a:srgbClr>
                </a:solidFill>
                <a:latin typeface="Courier New" pitchFamily="49" charset="0"/>
                <a:cs typeface="Courier New" pitchFamily="49" charset="0"/>
              </a:rPr>
              <a:t/>
            </a:r>
            <a:br>
              <a:rPr lang="en-US" sz="2000" dirty="0">
                <a:solidFill>
                  <a:srgbClr val="9BBB59">
                    <a:lumMod val="50000"/>
                  </a:srgbClr>
                </a:solidFill>
                <a:latin typeface="Courier New" pitchFamily="49" charset="0"/>
                <a:cs typeface="Courier New" pitchFamily="49" charset="0"/>
              </a:rPr>
            </a:br>
            <a:r>
              <a:rPr lang="en-US" sz="2000" dirty="0">
                <a:solidFill>
                  <a:prstClr val="black"/>
                </a:solidFill>
                <a:latin typeface="Courier New" pitchFamily="49" charset="0"/>
                <a:cs typeface="Courier New" pitchFamily="49" charset="0"/>
              </a:rPr>
              <a:t>   down(&amp;</a:t>
            </a:r>
            <a:r>
              <a:rPr lang="en-US" sz="2000" dirty="0" err="1">
                <a:solidFill>
                  <a:prstClr val="black"/>
                </a:solidFill>
                <a:latin typeface="Courier New" pitchFamily="49" charset="0"/>
                <a:cs typeface="Courier New" pitchFamily="49" charset="0"/>
              </a:rPr>
              <a:t>UseQ</a:t>
            </a:r>
            <a:r>
              <a:rPr lang="en-US" sz="2000" dirty="0">
                <a:solidFill>
                  <a:prstClr val="black"/>
                </a:solidFill>
                <a:latin typeface="Courier New" pitchFamily="49" charset="0"/>
                <a:cs typeface="Courier New" pitchFamily="49" charset="0"/>
              </a:rPr>
              <a:t>);			</a:t>
            </a:r>
            <a:r>
              <a:rPr lang="en-US" sz="1600" dirty="0">
                <a:solidFill>
                  <a:srgbClr val="C00000"/>
                </a:solidFill>
                <a:latin typeface="Courier New" pitchFamily="49" charset="0"/>
                <a:cs typeface="Courier New" pitchFamily="49" charset="0"/>
              </a:rPr>
              <a:t>/* enter critical section */</a:t>
            </a:r>
            <a:r>
              <a:rPr lang="en-US" sz="2000" dirty="0">
                <a:solidFill>
                  <a:prstClr val="black"/>
                </a:solidFill>
                <a:latin typeface="Courier New" pitchFamily="49" charset="0"/>
                <a:cs typeface="Courier New" pitchFamily="49" charset="0"/>
              </a:rPr>
              <a:t/>
            </a:r>
            <a:br>
              <a:rPr lang="en-US" sz="2000" dirty="0">
                <a:solidFill>
                  <a:prstClr val="black"/>
                </a:solidFill>
                <a:latin typeface="Courier New" pitchFamily="49" charset="0"/>
                <a:cs typeface="Courier New" pitchFamily="49" charset="0"/>
              </a:rPr>
            </a:br>
            <a:r>
              <a:rPr lang="en-US" sz="2000" dirty="0">
                <a:solidFill>
                  <a:prstClr val="black"/>
                </a:solidFill>
                <a:latin typeface="Courier New" pitchFamily="49" charset="0"/>
                <a:cs typeface="Courier New" pitchFamily="49" charset="0"/>
              </a:rPr>
              <a:t>   </a:t>
            </a:r>
            <a:r>
              <a:rPr lang="en-US" sz="2000" dirty="0" err="1">
                <a:solidFill>
                  <a:prstClr val="black"/>
                </a:solidFill>
                <a:latin typeface="Courier New" pitchFamily="49" charset="0"/>
                <a:cs typeface="Courier New" pitchFamily="49" charset="0"/>
              </a:rPr>
              <a:t>consume_item</a:t>
            </a:r>
            <a:r>
              <a:rPr lang="en-US" sz="2000" dirty="0">
                <a:solidFill>
                  <a:prstClr val="black"/>
                </a:solidFill>
                <a:latin typeface="Courier New" pitchFamily="49" charset="0"/>
                <a:cs typeface="Courier New" pitchFamily="49" charset="0"/>
              </a:rPr>
              <a:t>(&amp;item);	</a:t>
            </a:r>
            <a:r>
              <a:rPr lang="en-US" sz="1600" dirty="0">
                <a:solidFill>
                  <a:srgbClr val="C00000"/>
                </a:solidFill>
                <a:latin typeface="Courier New" pitchFamily="49" charset="0"/>
                <a:cs typeface="Courier New" pitchFamily="49" charset="0"/>
              </a:rPr>
              <a:t>/* take item from buffer */</a:t>
            </a:r>
            <a:r>
              <a:rPr lang="en-US" sz="2000" dirty="0">
                <a:solidFill>
                  <a:prstClr val="black"/>
                </a:solidFill>
                <a:latin typeface="Courier New" pitchFamily="49" charset="0"/>
                <a:cs typeface="Courier New" pitchFamily="49" charset="0"/>
              </a:rPr>
              <a:t/>
            </a:r>
            <a:br>
              <a:rPr lang="en-US" sz="2000" dirty="0">
                <a:solidFill>
                  <a:prstClr val="black"/>
                </a:solidFill>
                <a:latin typeface="Courier New" pitchFamily="49" charset="0"/>
                <a:cs typeface="Courier New" pitchFamily="49" charset="0"/>
              </a:rPr>
            </a:br>
            <a:r>
              <a:rPr lang="en-US" sz="2000" dirty="0">
                <a:solidFill>
                  <a:prstClr val="black"/>
                </a:solidFill>
                <a:latin typeface="Courier New" pitchFamily="49" charset="0"/>
                <a:cs typeface="Courier New" pitchFamily="49" charset="0"/>
              </a:rPr>
              <a:t>   up(&amp;</a:t>
            </a:r>
            <a:r>
              <a:rPr lang="en-US" sz="2000" dirty="0" err="1">
                <a:solidFill>
                  <a:prstClr val="black"/>
                </a:solidFill>
                <a:latin typeface="Courier New" pitchFamily="49" charset="0"/>
                <a:cs typeface="Courier New" pitchFamily="49" charset="0"/>
              </a:rPr>
              <a:t>UseQ</a:t>
            </a:r>
            <a:r>
              <a:rPr lang="en-US" sz="2000" dirty="0">
                <a:solidFill>
                  <a:prstClr val="black"/>
                </a:solidFill>
                <a:latin typeface="Courier New" pitchFamily="49" charset="0"/>
                <a:cs typeface="Courier New" pitchFamily="49" charset="0"/>
              </a:rPr>
              <a:t>);			</a:t>
            </a:r>
            <a:r>
              <a:rPr lang="en-US" sz="1600" dirty="0">
                <a:solidFill>
                  <a:srgbClr val="C00000"/>
                </a:solidFill>
                <a:latin typeface="Courier New" pitchFamily="49" charset="0"/>
                <a:cs typeface="Courier New" pitchFamily="49" charset="0"/>
              </a:rPr>
              <a:t>/* leave critical section */</a:t>
            </a:r>
            <a:r>
              <a:rPr lang="en-US" sz="2000" dirty="0">
                <a:solidFill>
                  <a:prstClr val="black"/>
                </a:solidFill>
                <a:latin typeface="Courier New" pitchFamily="49" charset="0"/>
                <a:cs typeface="Courier New" pitchFamily="49" charset="0"/>
              </a:rPr>
              <a:t/>
            </a:r>
            <a:br>
              <a:rPr lang="en-US" sz="2000" dirty="0">
                <a:solidFill>
                  <a:prstClr val="black"/>
                </a:solidFill>
                <a:latin typeface="Courier New" pitchFamily="49" charset="0"/>
                <a:cs typeface="Courier New" pitchFamily="49" charset="0"/>
              </a:rPr>
            </a:br>
            <a:r>
              <a:rPr lang="en-US" sz="2000" dirty="0">
                <a:solidFill>
                  <a:prstClr val="black"/>
                </a:solidFill>
                <a:latin typeface="Courier New" pitchFamily="49" charset="0"/>
                <a:cs typeface="Courier New" pitchFamily="49" charset="0"/>
              </a:rPr>
              <a:t>   up(&amp;empty);			</a:t>
            </a:r>
            <a:r>
              <a:rPr lang="en-US" sz="1600" dirty="0">
                <a:solidFill>
                  <a:srgbClr val="C00000"/>
                </a:solidFill>
                <a:latin typeface="Courier New" pitchFamily="49" charset="0"/>
                <a:cs typeface="Courier New" pitchFamily="49" charset="0"/>
              </a:rPr>
              <a:t>/* update count of empty */</a:t>
            </a:r>
            <a:br>
              <a:rPr lang="en-US" sz="1600" dirty="0">
                <a:solidFill>
                  <a:srgbClr val="C00000"/>
                </a:solidFill>
                <a:latin typeface="Courier New" pitchFamily="49" charset="0"/>
                <a:cs typeface="Courier New" pitchFamily="49" charset="0"/>
              </a:rPr>
            </a:br>
            <a:r>
              <a:rPr lang="en-US" sz="2000" dirty="0">
                <a:solidFill>
                  <a:prstClr val="black"/>
                </a:solidFill>
                <a:latin typeface="Courier New" pitchFamily="49" charset="0"/>
                <a:cs typeface="Courier New" pitchFamily="49" charset="0"/>
              </a:rPr>
              <a:t>}</a:t>
            </a:r>
          </a:p>
          <a:p>
            <a:pPr marL="342900" lvl="0" indent="-342900" algn="l" rtl="0">
              <a:defRPr/>
            </a:pPr>
            <a:r>
              <a:rPr lang="en-US" sz="2000" dirty="0">
                <a:solidFill>
                  <a:prstClr val="black"/>
                </a:solidFill>
                <a:latin typeface="Courier New" pitchFamily="49" charset="0"/>
                <a:cs typeface="Courier New" pitchFamily="49" charset="0"/>
              </a:rPr>
              <a:t>}</a:t>
            </a:r>
            <a:endParaRPr lang="en-US" sz="1800" dirty="0">
              <a:solidFill>
                <a:prstClr val="black"/>
              </a:solidFill>
              <a:latin typeface="Courier New" pitchFamily="49" charset="0"/>
              <a:cs typeface="Courier New" pitchFamily="49" charset="0"/>
            </a:endParaRPr>
          </a:p>
        </p:txBody>
      </p:sp>
    </p:spTree>
    <p:extLst>
      <p:ext uri="{BB962C8B-B14F-4D97-AF65-F5344CB8AC3E}">
        <p14:creationId xmlns:p14="http://schemas.microsoft.com/office/powerpoint/2010/main" val="13409298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Question 2 : Producer-Consumer Problem</a:t>
            </a:r>
            <a:endParaRPr lang="he-IL" sz="3600" dirty="0">
              <a:solidFill>
                <a:srgbClr val="C00000"/>
              </a:solidFill>
            </a:endParaRPr>
          </a:p>
        </p:txBody>
      </p:sp>
      <p:sp>
        <p:nvSpPr>
          <p:cNvPr id="3" name="כותרת משנה 2"/>
          <p:cNvSpPr>
            <a:spLocks noGrp="1"/>
          </p:cNvSpPr>
          <p:nvPr>
            <p:ph type="subTitle" idx="1"/>
          </p:nvPr>
        </p:nvSpPr>
        <p:spPr>
          <a:xfrm>
            <a:off x="107504" y="841276"/>
            <a:ext cx="4968552" cy="4752528"/>
          </a:xfrm>
        </p:spPr>
        <p:txBody>
          <a:bodyPr>
            <a:normAutofit fontScale="92500" lnSpcReduction="20000"/>
          </a:bodyPr>
          <a:lstStyle/>
          <a:p>
            <a:pPr marL="342900" lvl="0" indent="-342900" algn="l" rtl="0">
              <a:defRPr/>
            </a:pPr>
            <a:r>
              <a:rPr lang="en-US" sz="1800" dirty="0">
                <a:solidFill>
                  <a:prstClr val="black"/>
                </a:solidFill>
                <a:latin typeface="Courier New" pitchFamily="49" charset="0"/>
                <a:cs typeface="Courier New" pitchFamily="49" charset="0"/>
              </a:rPr>
              <a:t>#define		N	</a:t>
            </a:r>
            <a:r>
              <a:rPr lang="en-US" sz="1800" dirty="0">
                <a:solidFill>
                  <a:srgbClr val="FF0000"/>
                </a:solidFill>
                <a:latin typeface="Courier New" pitchFamily="49" charset="0"/>
                <a:cs typeface="Courier New" pitchFamily="49" charset="0"/>
              </a:rPr>
              <a:t>100</a:t>
            </a:r>
            <a:r>
              <a:rPr lang="en-US" sz="1800" dirty="0">
                <a:solidFill>
                  <a:prstClr val="black"/>
                </a:solidFill>
                <a:latin typeface="Courier New" pitchFamily="49" charset="0"/>
                <a:cs typeface="Courier New" pitchFamily="49" charset="0"/>
              </a:rPr>
              <a:t>		</a:t>
            </a:r>
            <a:endParaRPr lang="en-US" sz="1500" dirty="0" smtClean="0">
              <a:solidFill>
                <a:srgbClr val="C00000"/>
              </a:solidFill>
              <a:latin typeface="Courier New" pitchFamily="49" charset="0"/>
              <a:cs typeface="Courier New" pitchFamily="49" charset="0"/>
            </a:endParaRPr>
          </a:p>
          <a:p>
            <a:pPr marL="342900" lvl="0" indent="-342900" algn="l" rtl="0">
              <a:defRPr/>
            </a:pPr>
            <a:r>
              <a:rPr lang="en-US" sz="1800" dirty="0" smtClean="0">
                <a:solidFill>
                  <a:srgbClr val="00B050"/>
                </a:solidFill>
                <a:latin typeface="Courier New" pitchFamily="49" charset="0"/>
                <a:cs typeface="Courier New" pitchFamily="49" charset="0"/>
              </a:rPr>
              <a:t>semaphore</a:t>
            </a:r>
            <a:r>
              <a:rPr lang="en-US" sz="1800" dirty="0" smtClean="0">
                <a:solidFill>
                  <a:prstClr val="black"/>
                </a:solidFill>
                <a:latin typeface="Courier New" pitchFamily="49" charset="0"/>
                <a:cs typeface="Courier New" pitchFamily="49" charset="0"/>
              </a:rPr>
              <a:t>	</a:t>
            </a:r>
            <a:r>
              <a:rPr lang="en-US" sz="1800" dirty="0" err="1" smtClean="0">
                <a:solidFill>
                  <a:prstClr val="black"/>
                </a:solidFill>
                <a:latin typeface="Courier New" pitchFamily="49" charset="0"/>
                <a:cs typeface="Courier New" pitchFamily="49" charset="0"/>
              </a:rPr>
              <a:t>UseQ</a:t>
            </a:r>
            <a:r>
              <a:rPr lang="en-US" sz="1800" dirty="0" smtClean="0">
                <a:solidFill>
                  <a:prstClr val="black"/>
                </a:solidFill>
                <a:latin typeface="Courier New" pitchFamily="49" charset="0"/>
                <a:cs typeface="Courier New" pitchFamily="49" charset="0"/>
              </a:rPr>
              <a:t> = </a:t>
            </a:r>
            <a:r>
              <a:rPr lang="en-US" sz="1800" dirty="0" smtClean="0">
                <a:solidFill>
                  <a:srgbClr val="FF0000"/>
                </a:solidFill>
                <a:latin typeface="Courier New" pitchFamily="49" charset="0"/>
                <a:cs typeface="Courier New" pitchFamily="49" charset="0"/>
              </a:rPr>
              <a:t>1</a:t>
            </a:r>
            <a:r>
              <a:rPr lang="en-US" sz="1800" dirty="0" smtClean="0">
                <a:solidFill>
                  <a:prstClr val="black"/>
                </a:solidFill>
                <a:latin typeface="Courier New" pitchFamily="49" charset="0"/>
                <a:cs typeface="Courier New" pitchFamily="49" charset="0"/>
              </a:rPr>
              <a:t>;		</a:t>
            </a:r>
            <a:endParaRPr lang="en-US" sz="1500" dirty="0" smtClean="0">
              <a:solidFill>
                <a:srgbClr val="C00000"/>
              </a:solidFill>
              <a:latin typeface="Courier New" pitchFamily="49" charset="0"/>
              <a:cs typeface="Courier New" pitchFamily="49" charset="0"/>
            </a:endParaRPr>
          </a:p>
          <a:p>
            <a:pPr marL="342900" lvl="0" indent="-342900" algn="l" rtl="0">
              <a:defRPr/>
            </a:pPr>
            <a:r>
              <a:rPr lang="en-US" sz="1800" dirty="0" smtClean="0">
                <a:solidFill>
                  <a:srgbClr val="00B050"/>
                </a:solidFill>
                <a:latin typeface="Courier New" pitchFamily="49" charset="0"/>
                <a:cs typeface="Courier New" pitchFamily="49" charset="0"/>
              </a:rPr>
              <a:t>semaphore</a:t>
            </a:r>
            <a:r>
              <a:rPr lang="en-US" sz="1800" dirty="0">
                <a:solidFill>
                  <a:prstClr val="black"/>
                </a:solidFill>
                <a:latin typeface="Courier New" pitchFamily="49" charset="0"/>
                <a:cs typeface="Courier New" pitchFamily="49" charset="0"/>
              </a:rPr>
              <a:t>	empty = N;		</a:t>
            </a:r>
            <a:endParaRPr lang="en-US" sz="1500" dirty="0">
              <a:solidFill>
                <a:srgbClr val="C00000"/>
              </a:solidFill>
              <a:latin typeface="Courier New" pitchFamily="49" charset="0"/>
              <a:cs typeface="Courier New" pitchFamily="49" charset="0"/>
            </a:endParaRPr>
          </a:p>
          <a:p>
            <a:pPr marL="342900" lvl="0" indent="-342900" algn="l" rtl="0">
              <a:defRPr/>
            </a:pPr>
            <a:r>
              <a:rPr lang="en-US" sz="1800" dirty="0">
                <a:solidFill>
                  <a:srgbClr val="00B050"/>
                </a:solidFill>
                <a:latin typeface="Courier New" pitchFamily="49" charset="0"/>
                <a:cs typeface="Courier New" pitchFamily="49" charset="0"/>
              </a:rPr>
              <a:t>semaphore</a:t>
            </a:r>
            <a:r>
              <a:rPr lang="en-US" sz="1800" dirty="0">
                <a:solidFill>
                  <a:prstClr val="black"/>
                </a:solidFill>
                <a:latin typeface="Courier New" pitchFamily="49" charset="0"/>
                <a:cs typeface="Courier New" pitchFamily="49" charset="0"/>
              </a:rPr>
              <a:t>	full = </a:t>
            </a:r>
            <a:r>
              <a:rPr lang="en-US" sz="1800" dirty="0">
                <a:solidFill>
                  <a:srgbClr val="FF0000"/>
                </a:solidFill>
                <a:latin typeface="Courier New" pitchFamily="49" charset="0"/>
                <a:cs typeface="Courier New" pitchFamily="49" charset="0"/>
              </a:rPr>
              <a:t>0</a:t>
            </a:r>
            <a:r>
              <a:rPr lang="en-US" sz="1800" dirty="0">
                <a:solidFill>
                  <a:prstClr val="black"/>
                </a:solidFill>
                <a:latin typeface="Courier New" pitchFamily="49" charset="0"/>
                <a:cs typeface="Courier New" pitchFamily="49" charset="0"/>
              </a:rPr>
              <a:t>;		</a:t>
            </a:r>
            <a:endParaRPr lang="en-US" sz="1500" dirty="0">
              <a:solidFill>
                <a:srgbClr val="C00000"/>
              </a:solidFill>
              <a:latin typeface="Courier New" pitchFamily="49" charset="0"/>
              <a:cs typeface="Courier New" pitchFamily="49" charset="0"/>
            </a:endParaRPr>
          </a:p>
          <a:p>
            <a:pPr marL="342900" lvl="0" indent="-342900" algn="l" rtl="0">
              <a:defRPr/>
            </a:pPr>
            <a:endParaRPr lang="en-US" sz="1500" dirty="0">
              <a:solidFill>
                <a:srgbClr val="C00000"/>
              </a:solidFill>
              <a:latin typeface="Courier New" pitchFamily="49" charset="0"/>
              <a:cs typeface="Courier New" pitchFamily="49" charset="0"/>
            </a:endParaRPr>
          </a:p>
          <a:p>
            <a:pPr marL="342900" lvl="0" indent="-342900" algn="l" rtl="0">
              <a:defRPr/>
            </a:pPr>
            <a:r>
              <a:rPr lang="en-US" sz="2000" dirty="0">
                <a:solidFill>
                  <a:srgbClr val="00B050"/>
                </a:solidFill>
                <a:latin typeface="Courier New" pitchFamily="49" charset="0"/>
                <a:cs typeface="Courier New" pitchFamily="49" charset="0"/>
              </a:rPr>
              <a:t>void</a:t>
            </a:r>
            <a:r>
              <a:rPr lang="en-US" sz="2000" dirty="0">
                <a:solidFill>
                  <a:prstClr val="black"/>
                </a:solidFill>
                <a:latin typeface="Courier New" pitchFamily="49" charset="0"/>
                <a:cs typeface="Courier New" pitchFamily="49" charset="0"/>
              </a:rPr>
              <a:t> </a:t>
            </a:r>
            <a:r>
              <a:rPr lang="en-US" sz="2000" b="1" dirty="0">
                <a:solidFill>
                  <a:prstClr val="black"/>
                </a:solidFill>
                <a:latin typeface="Courier New" pitchFamily="49" charset="0"/>
                <a:cs typeface="Courier New" pitchFamily="49" charset="0"/>
              </a:rPr>
              <a:t>producer</a:t>
            </a:r>
            <a:r>
              <a:rPr lang="en-US" sz="2000" dirty="0">
                <a:solidFill>
                  <a:prstClr val="black"/>
                </a:solidFill>
                <a:latin typeface="Courier New" pitchFamily="49" charset="0"/>
                <a:cs typeface="Courier New" pitchFamily="49" charset="0"/>
              </a:rPr>
              <a:t>(</a:t>
            </a:r>
            <a:r>
              <a:rPr lang="en-US" sz="2000" dirty="0">
                <a:solidFill>
                  <a:srgbClr val="00B050"/>
                </a:solidFill>
                <a:latin typeface="Courier New" pitchFamily="49" charset="0"/>
                <a:cs typeface="Courier New" pitchFamily="49" charset="0"/>
              </a:rPr>
              <a:t>void</a:t>
            </a:r>
            <a:r>
              <a:rPr lang="en-US" sz="2000" dirty="0">
                <a:solidFill>
                  <a:prstClr val="black"/>
                </a:solidFill>
                <a:latin typeface="Courier New" pitchFamily="49" charset="0"/>
                <a:cs typeface="Courier New" pitchFamily="49" charset="0"/>
              </a:rPr>
              <a:t>){</a:t>
            </a:r>
          </a:p>
          <a:p>
            <a:pPr marL="342900" lvl="0" indent="-342900" algn="l" rtl="0">
              <a:defRPr/>
            </a:pPr>
            <a:r>
              <a:rPr lang="en-US" sz="2000" dirty="0">
                <a:solidFill>
                  <a:prstClr val="black"/>
                </a:solidFill>
                <a:latin typeface="Courier New" pitchFamily="49" charset="0"/>
                <a:cs typeface="Courier New" pitchFamily="49" charset="0"/>
              </a:rPr>
              <a:t>	</a:t>
            </a:r>
            <a:r>
              <a:rPr lang="en-US" sz="2000" dirty="0" err="1">
                <a:solidFill>
                  <a:srgbClr val="00B050"/>
                </a:solidFill>
                <a:latin typeface="Courier New" pitchFamily="49" charset="0"/>
                <a:cs typeface="Courier New" pitchFamily="49" charset="0"/>
              </a:rPr>
              <a:t>int</a:t>
            </a:r>
            <a:r>
              <a:rPr lang="en-US" sz="2000" dirty="0">
                <a:solidFill>
                  <a:prstClr val="black"/>
                </a:solidFill>
                <a:latin typeface="Courier New" pitchFamily="49" charset="0"/>
                <a:cs typeface="Courier New" pitchFamily="49" charset="0"/>
              </a:rPr>
              <a:t>	item;</a:t>
            </a:r>
          </a:p>
          <a:p>
            <a:pPr marL="342900" lvl="0" indent="-342900" algn="l" rtl="0">
              <a:defRPr/>
            </a:pPr>
            <a:r>
              <a:rPr lang="en-US" sz="2000" dirty="0">
                <a:solidFill>
                  <a:prstClr val="black"/>
                </a:solidFill>
                <a:latin typeface="Courier New" pitchFamily="49" charset="0"/>
                <a:cs typeface="Courier New" pitchFamily="49" charset="0"/>
              </a:rPr>
              <a:t>	</a:t>
            </a:r>
            <a:r>
              <a:rPr lang="en-US" sz="2000" dirty="0">
                <a:solidFill>
                  <a:srgbClr val="4F81BD"/>
                </a:solidFill>
                <a:latin typeface="Courier New" pitchFamily="49" charset="0"/>
                <a:cs typeface="Courier New" pitchFamily="49" charset="0"/>
              </a:rPr>
              <a:t>while</a:t>
            </a:r>
            <a:r>
              <a:rPr lang="en-US" sz="2000" dirty="0">
                <a:solidFill>
                  <a:prstClr val="black"/>
                </a:solidFill>
                <a:latin typeface="Courier New" pitchFamily="49" charset="0"/>
                <a:cs typeface="Courier New" pitchFamily="49" charset="0"/>
              </a:rPr>
              <a:t>(</a:t>
            </a:r>
            <a:r>
              <a:rPr lang="en-US" sz="2000" dirty="0">
                <a:solidFill>
                  <a:srgbClr val="FF0000"/>
                </a:solidFill>
                <a:latin typeface="Courier New" pitchFamily="49" charset="0"/>
                <a:cs typeface="Courier New" pitchFamily="49" charset="0"/>
              </a:rPr>
              <a:t>1</a:t>
            </a:r>
            <a:r>
              <a:rPr lang="en-US" sz="2000" dirty="0">
                <a:solidFill>
                  <a:prstClr val="black"/>
                </a:solidFill>
                <a:latin typeface="Courier New" pitchFamily="49" charset="0"/>
                <a:cs typeface="Courier New" pitchFamily="49" charset="0"/>
              </a:rPr>
              <a:t>){</a:t>
            </a:r>
          </a:p>
          <a:p>
            <a:pPr marL="342900" lvl="0" indent="-342900" algn="l" rtl="0">
              <a:defRPr/>
            </a:pPr>
            <a:r>
              <a:rPr lang="en-US" sz="2000" dirty="0">
                <a:solidFill>
                  <a:prstClr val="black"/>
                </a:solidFill>
                <a:latin typeface="Courier New" pitchFamily="49" charset="0"/>
                <a:cs typeface="Courier New" pitchFamily="49" charset="0"/>
              </a:rPr>
              <a:t>		</a:t>
            </a:r>
            <a:r>
              <a:rPr lang="en-US" sz="2000" dirty="0" err="1">
                <a:solidFill>
                  <a:prstClr val="black"/>
                </a:solidFill>
                <a:latin typeface="Courier New" pitchFamily="49" charset="0"/>
                <a:cs typeface="Courier New" pitchFamily="49" charset="0"/>
              </a:rPr>
              <a:t>produce_item</a:t>
            </a:r>
            <a:r>
              <a:rPr lang="en-US" sz="2000" dirty="0">
                <a:solidFill>
                  <a:prstClr val="black"/>
                </a:solidFill>
                <a:latin typeface="Courier New" pitchFamily="49" charset="0"/>
                <a:cs typeface="Courier New" pitchFamily="49" charset="0"/>
              </a:rPr>
              <a:t>(&amp;item);	</a:t>
            </a:r>
            <a:endParaRPr lang="en-US" sz="1500" dirty="0" smtClean="0">
              <a:solidFill>
                <a:srgbClr val="C00000"/>
              </a:solidFill>
              <a:latin typeface="Courier New" pitchFamily="49" charset="0"/>
              <a:cs typeface="Courier New" pitchFamily="49" charset="0"/>
            </a:endParaRPr>
          </a:p>
          <a:p>
            <a:pPr marL="342900" lvl="0" indent="-342900" algn="l" rtl="0">
              <a:defRPr/>
            </a:pPr>
            <a:r>
              <a:rPr lang="en-US" sz="2000" dirty="0" smtClean="0">
                <a:solidFill>
                  <a:prstClr val="black"/>
                </a:solidFill>
                <a:latin typeface="Courier New" pitchFamily="49" charset="0"/>
                <a:cs typeface="Courier New" pitchFamily="49" charset="0"/>
              </a:rPr>
              <a:t>		down(&amp;empty);		</a:t>
            </a:r>
            <a:endParaRPr lang="en-US" sz="1500" dirty="0" smtClean="0">
              <a:solidFill>
                <a:srgbClr val="C00000"/>
              </a:solidFill>
              <a:latin typeface="Courier New" pitchFamily="49" charset="0"/>
              <a:cs typeface="Courier New" pitchFamily="49" charset="0"/>
            </a:endParaRPr>
          </a:p>
          <a:p>
            <a:pPr marL="342900" lvl="0" indent="-342900" algn="l" rtl="0">
              <a:defRPr/>
            </a:pPr>
            <a:r>
              <a:rPr lang="en-US" sz="2000" dirty="0">
                <a:solidFill>
                  <a:prstClr val="black"/>
                </a:solidFill>
                <a:latin typeface="Courier New" pitchFamily="49" charset="0"/>
                <a:cs typeface="Courier New" pitchFamily="49" charset="0"/>
              </a:rPr>
              <a:t>		down(&amp;</a:t>
            </a:r>
            <a:r>
              <a:rPr lang="en-US" sz="2000" dirty="0" err="1">
                <a:solidFill>
                  <a:prstClr val="black"/>
                </a:solidFill>
                <a:latin typeface="Courier New" pitchFamily="49" charset="0"/>
                <a:cs typeface="Courier New" pitchFamily="49" charset="0"/>
              </a:rPr>
              <a:t>UseQ</a:t>
            </a:r>
            <a:r>
              <a:rPr lang="en-US" sz="2000" dirty="0">
                <a:solidFill>
                  <a:prstClr val="black"/>
                </a:solidFill>
                <a:latin typeface="Courier New" pitchFamily="49" charset="0"/>
                <a:cs typeface="Courier New" pitchFamily="49" charset="0"/>
              </a:rPr>
              <a:t>);			</a:t>
            </a:r>
            <a:endParaRPr lang="en-US" sz="1500" dirty="0">
              <a:solidFill>
                <a:srgbClr val="C00000"/>
              </a:solidFill>
              <a:latin typeface="Courier New" pitchFamily="49" charset="0"/>
              <a:cs typeface="Courier New" pitchFamily="49" charset="0"/>
            </a:endParaRPr>
          </a:p>
          <a:p>
            <a:pPr marL="342900" lvl="0" indent="-342900" algn="l" rtl="0">
              <a:defRPr/>
            </a:pPr>
            <a:r>
              <a:rPr lang="en-US" sz="2000" dirty="0">
                <a:solidFill>
                  <a:prstClr val="black"/>
                </a:solidFill>
                <a:latin typeface="Courier New" pitchFamily="49" charset="0"/>
                <a:cs typeface="Courier New" pitchFamily="49" charset="0"/>
              </a:rPr>
              <a:t>		</a:t>
            </a:r>
            <a:r>
              <a:rPr lang="en-US" sz="2000" dirty="0" err="1">
                <a:solidFill>
                  <a:prstClr val="black"/>
                </a:solidFill>
                <a:latin typeface="Courier New" pitchFamily="49" charset="0"/>
                <a:cs typeface="Courier New" pitchFamily="49" charset="0"/>
              </a:rPr>
              <a:t>enter_item</a:t>
            </a:r>
            <a:r>
              <a:rPr lang="en-US" sz="2000" dirty="0">
                <a:solidFill>
                  <a:prstClr val="black"/>
                </a:solidFill>
                <a:latin typeface="Courier New" pitchFamily="49" charset="0"/>
                <a:cs typeface="Courier New" pitchFamily="49" charset="0"/>
              </a:rPr>
              <a:t>(item);		</a:t>
            </a:r>
            <a:endParaRPr lang="en-US" sz="1500" dirty="0">
              <a:solidFill>
                <a:srgbClr val="C00000"/>
              </a:solidFill>
              <a:latin typeface="Courier New" pitchFamily="49" charset="0"/>
              <a:cs typeface="Courier New" pitchFamily="49" charset="0"/>
            </a:endParaRPr>
          </a:p>
          <a:p>
            <a:pPr marL="342900" lvl="0" indent="-342900" algn="l" rtl="0">
              <a:defRPr/>
            </a:pPr>
            <a:r>
              <a:rPr lang="en-US" sz="2000" dirty="0">
                <a:solidFill>
                  <a:prstClr val="black"/>
                </a:solidFill>
                <a:latin typeface="Courier New" pitchFamily="49" charset="0"/>
                <a:cs typeface="Courier New" pitchFamily="49" charset="0"/>
              </a:rPr>
              <a:t>		up(&amp;</a:t>
            </a:r>
            <a:r>
              <a:rPr lang="en-US" sz="2000" dirty="0" err="1">
                <a:solidFill>
                  <a:prstClr val="black"/>
                </a:solidFill>
                <a:latin typeface="Courier New" pitchFamily="49" charset="0"/>
                <a:cs typeface="Courier New" pitchFamily="49" charset="0"/>
              </a:rPr>
              <a:t>UseQ</a:t>
            </a:r>
            <a:r>
              <a:rPr lang="en-US" sz="2000" dirty="0">
                <a:solidFill>
                  <a:prstClr val="black"/>
                </a:solidFill>
                <a:latin typeface="Courier New" pitchFamily="49" charset="0"/>
                <a:cs typeface="Courier New" pitchFamily="49" charset="0"/>
              </a:rPr>
              <a:t>);			</a:t>
            </a:r>
            <a:endParaRPr lang="en-US" sz="1500" dirty="0">
              <a:solidFill>
                <a:srgbClr val="C00000"/>
              </a:solidFill>
              <a:latin typeface="Courier New" pitchFamily="49" charset="0"/>
              <a:cs typeface="Courier New" pitchFamily="49" charset="0"/>
            </a:endParaRPr>
          </a:p>
          <a:p>
            <a:pPr marL="342900" lvl="0" indent="-342900" algn="l" rtl="0">
              <a:defRPr/>
            </a:pPr>
            <a:r>
              <a:rPr lang="en-US" sz="2000" dirty="0">
                <a:solidFill>
                  <a:prstClr val="black"/>
                </a:solidFill>
                <a:latin typeface="Courier New" pitchFamily="49" charset="0"/>
                <a:cs typeface="Courier New" pitchFamily="49" charset="0"/>
              </a:rPr>
              <a:t>		up(&amp;full);			</a:t>
            </a:r>
            <a:endParaRPr lang="en-US" sz="1500" dirty="0">
              <a:solidFill>
                <a:srgbClr val="C00000"/>
              </a:solidFill>
              <a:latin typeface="Courier New" pitchFamily="49" charset="0"/>
              <a:cs typeface="Courier New" pitchFamily="49" charset="0"/>
            </a:endParaRPr>
          </a:p>
          <a:p>
            <a:pPr marL="342900" lvl="0" indent="-342900" algn="l" rtl="0">
              <a:defRPr/>
            </a:pPr>
            <a:r>
              <a:rPr lang="en-US" sz="2000" dirty="0">
                <a:solidFill>
                  <a:prstClr val="black"/>
                </a:solidFill>
                <a:latin typeface="Courier New" pitchFamily="49" charset="0"/>
                <a:cs typeface="Courier New" pitchFamily="49" charset="0"/>
              </a:rPr>
              <a:t>	}</a:t>
            </a:r>
          </a:p>
          <a:p>
            <a:pPr marL="342900" lvl="0" indent="-342900" algn="l" rtl="0">
              <a:defRPr/>
            </a:pPr>
            <a:r>
              <a:rPr lang="en-US" sz="2000" dirty="0">
                <a:solidFill>
                  <a:prstClr val="black"/>
                </a:solidFill>
                <a:latin typeface="Courier New" pitchFamily="49" charset="0"/>
                <a:cs typeface="Courier New" pitchFamily="49" charset="0"/>
              </a:rPr>
              <a:t>}</a:t>
            </a:r>
          </a:p>
        </p:txBody>
      </p:sp>
      <p:sp>
        <p:nvSpPr>
          <p:cNvPr id="4" name="כותרת משנה 2"/>
          <p:cNvSpPr txBox="1">
            <a:spLocks/>
          </p:cNvSpPr>
          <p:nvPr/>
        </p:nvSpPr>
        <p:spPr>
          <a:xfrm>
            <a:off x="4499992" y="737003"/>
            <a:ext cx="4968552" cy="4752528"/>
          </a:xfrm>
          <a:prstGeom prst="rect">
            <a:avLst/>
          </a:prstGeom>
        </p:spPr>
        <p:txBody>
          <a:bodyPr vert="horz" lIns="91440" tIns="45720" rIns="91440" bIns="45720" rtlCol="1">
            <a:normAutofit lnSpcReduction="10000"/>
          </a:bodyPr>
          <a:lstStyle>
            <a:lvl1pPr marL="0" indent="0" algn="ctr" defTabSz="914400" rtl="1"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rtl="0">
              <a:defRPr/>
            </a:pPr>
            <a:endParaRPr lang="en-US" sz="2000" dirty="0" smtClean="0">
              <a:solidFill>
                <a:srgbClr val="00B050"/>
              </a:solidFill>
              <a:latin typeface="Courier New" pitchFamily="49" charset="0"/>
              <a:cs typeface="Courier New" pitchFamily="49" charset="0"/>
            </a:endParaRPr>
          </a:p>
          <a:p>
            <a:pPr marL="342900" indent="-342900" algn="l" rtl="0">
              <a:defRPr/>
            </a:pPr>
            <a:endParaRPr lang="en-US" sz="2000" dirty="0">
              <a:solidFill>
                <a:srgbClr val="00B050"/>
              </a:solidFill>
              <a:latin typeface="Courier New" pitchFamily="49" charset="0"/>
              <a:cs typeface="Courier New" pitchFamily="49" charset="0"/>
            </a:endParaRPr>
          </a:p>
          <a:p>
            <a:pPr marL="342900" indent="-342900" algn="l" rtl="0">
              <a:defRPr/>
            </a:pPr>
            <a:endParaRPr lang="en-US" sz="2000" dirty="0" smtClean="0">
              <a:solidFill>
                <a:srgbClr val="00B050"/>
              </a:solidFill>
              <a:latin typeface="Courier New" pitchFamily="49" charset="0"/>
              <a:cs typeface="Courier New" pitchFamily="49" charset="0"/>
            </a:endParaRPr>
          </a:p>
          <a:p>
            <a:pPr marL="342900" indent="-342900" algn="l" rtl="0">
              <a:defRPr/>
            </a:pPr>
            <a:endParaRPr lang="en-US" sz="2000" dirty="0" smtClean="0">
              <a:solidFill>
                <a:srgbClr val="00B050"/>
              </a:solidFill>
              <a:latin typeface="Courier New" pitchFamily="49" charset="0"/>
              <a:cs typeface="Courier New" pitchFamily="49" charset="0"/>
            </a:endParaRPr>
          </a:p>
          <a:p>
            <a:pPr marL="342900" indent="-342900" algn="l" rtl="0">
              <a:defRPr/>
            </a:pPr>
            <a:r>
              <a:rPr lang="en-US" sz="2000" dirty="0" smtClean="0">
                <a:solidFill>
                  <a:srgbClr val="00B050"/>
                </a:solidFill>
                <a:latin typeface="Courier New" pitchFamily="49" charset="0"/>
                <a:cs typeface="Courier New" pitchFamily="49" charset="0"/>
              </a:rPr>
              <a:t>void</a:t>
            </a:r>
            <a:r>
              <a:rPr lang="en-US" sz="2000" dirty="0" smtClean="0">
                <a:solidFill>
                  <a:prstClr val="black"/>
                </a:solidFill>
                <a:latin typeface="Courier New" pitchFamily="49" charset="0"/>
                <a:cs typeface="Courier New" pitchFamily="49" charset="0"/>
              </a:rPr>
              <a:t> </a:t>
            </a:r>
            <a:r>
              <a:rPr lang="en-US" sz="2000" b="1" dirty="0" smtClean="0">
                <a:solidFill>
                  <a:prstClr val="black"/>
                </a:solidFill>
                <a:latin typeface="Courier New" pitchFamily="49" charset="0"/>
                <a:cs typeface="Courier New" pitchFamily="49" charset="0"/>
              </a:rPr>
              <a:t>consumer</a:t>
            </a:r>
            <a:r>
              <a:rPr lang="en-US" sz="2000" dirty="0" smtClean="0">
                <a:solidFill>
                  <a:prstClr val="black"/>
                </a:solidFill>
                <a:latin typeface="Courier New" pitchFamily="49" charset="0"/>
                <a:cs typeface="Courier New" pitchFamily="49" charset="0"/>
              </a:rPr>
              <a:t>(</a:t>
            </a:r>
            <a:r>
              <a:rPr lang="en-US" sz="2000" dirty="0" smtClean="0">
                <a:solidFill>
                  <a:srgbClr val="00B050"/>
                </a:solidFill>
                <a:latin typeface="Courier New" pitchFamily="49" charset="0"/>
                <a:cs typeface="Courier New" pitchFamily="49" charset="0"/>
              </a:rPr>
              <a:t>void</a:t>
            </a:r>
            <a:r>
              <a:rPr lang="en-US" sz="2000" dirty="0" smtClean="0">
                <a:solidFill>
                  <a:prstClr val="black"/>
                </a:solidFill>
                <a:latin typeface="Courier New" pitchFamily="49" charset="0"/>
                <a:cs typeface="Courier New" pitchFamily="49" charset="0"/>
              </a:rPr>
              <a:t>){</a:t>
            </a:r>
            <a:br>
              <a:rPr lang="en-US" sz="2000" dirty="0" smtClean="0">
                <a:solidFill>
                  <a:prstClr val="black"/>
                </a:solidFill>
                <a:latin typeface="Courier New" pitchFamily="49" charset="0"/>
                <a:cs typeface="Courier New" pitchFamily="49" charset="0"/>
              </a:rPr>
            </a:br>
            <a:r>
              <a:rPr lang="en-US" sz="2000" dirty="0" err="1" smtClean="0">
                <a:solidFill>
                  <a:srgbClr val="00B050"/>
                </a:solidFill>
                <a:latin typeface="Courier New" pitchFamily="49" charset="0"/>
                <a:cs typeface="Courier New" pitchFamily="49" charset="0"/>
              </a:rPr>
              <a:t>int</a:t>
            </a:r>
            <a:r>
              <a:rPr lang="en-US" sz="2000" dirty="0" smtClean="0">
                <a:solidFill>
                  <a:prstClr val="black"/>
                </a:solidFill>
                <a:latin typeface="Courier New" pitchFamily="49" charset="0"/>
                <a:cs typeface="Courier New" pitchFamily="49" charset="0"/>
              </a:rPr>
              <a:t>	item;</a:t>
            </a:r>
          </a:p>
          <a:p>
            <a:pPr marL="342900" indent="-342900" algn="l" rtl="0">
              <a:defRPr/>
            </a:pPr>
            <a:r>
              <a:rPr lang="en-US" sz="2000" dirty="0" smtClean="0">
                <a:solidFill>
                  <a:prstClr val="black"/>
                </a:solidFill>
                <a:latin typeface="Courier New" pitchFamily="49" charset="0"/>
                <a:cs typeface="Courier New" pitchFamily="49" charset="0"/>
              </a:rPr>
              <a:t>	</a:t>
            </a:r>
            <a:br>
              <a:rPr lang="en-US" sz="2000" dirty="0" smtClean="0">
                <a:solidFill>
                  <a:prstClr val="black"/>
                </a:solidFill>
                <a:latin typeface="Courier New" pitchFamily="49" charset="0"/>
                <a:cs typeface="Courier New" pitchFamily="49" charset="0"/>
              </a:rPr>
            </a:br>
            <a:r>
              <a:rPr lang="en-US" sz="2000" dirty="0" smtClean="0">
                <a:solidFill>
                  <a:srgbClr val="4F81BD"/>
                </a:solidFill>
                <a:latin typeface="Courier New" pitchFamily="49" charset="0"/>
                <a:cs typeface="Courier New" pitchFamily="49" charset="0"/>
              </a:rPr>
              <a:t>while</a:t>
            </a:r>
            <a:r>
              <a:rPr lang="en-US" sz="2000" dirty="0" smtClean="0">
                <a:solidFill>
                  <a:prstClr val="black"/>
                </a:solidFill>
                <a:latin typeface="Courier New" pitchFamily="49" charset="0"/>
                <a:cs typeface="Courier New" pitchFamily="49" charset="0"/>
              </a:rPr>
              <a:t>(</a:t>
            </a:r>
            <a:r>
              <a:rPr lang="en-US" sz="2000" dirty="0" smtClean="0">
                <a:solidFill>
                  <a:srgbClr val="FF0000"/>
                </a:solidFill>
                <a:latin typeface="Courier New" pitchFamily="49" charset="0"/>
                <a:cs typeface="Courier New" pitchFamily="49" charset="0"/>
              </a:rPr>
              <a:t>1</a:t>
            </a:r>
            <a:r>
              <a:rPr lang="en-US" sz="2000" dirty="0" smtClean="0">
                <a:solidFill>
                  <a:prstClr val="black"/>
                </a:solidFill>
                <a:latin typeface="Courier New" pitchFamily="49" charset="0"/>
                <a:cs typeface="Courier New" pitchFamily="49" charset="0"/>
              </a:rPr>
              <a:t>){</a:t>
            </a:r>
            <a:br>
              <a:rPr lang="en-US" sz="2000" dirty="0" smtClean="0">
                <a:solidFill>
                  <a:prstClr val="black"/>
                </a:solidFill>
                <a:latin typeface="Courier New" pitchFamily="49" charset="0"/>
                <a:cs typeface="Courier New" pitchFamily="49" charset="0"/>
              </a:rPr>
            </a:br>
            <a:r>
              <a:rPr lang="en-US" sz="2000" dirty="0" smtClean="0">
                <a:solidFill>
                  <a:prstClr val="black"/>
                </a:solidFill>
                <a:latin typeface="Courier New" pitchFamily="49" charset="0"/>
                <a:cs typeface="Courier New" pitchFamily="49" charset="0"/>
              </a:rPr>
              <a:t>   down(&amp;full);			</a:t>
            </a:r>
            <a:r>
              <a:rPr lang="en-US" sz="2000" dirty="0" smtClean="0">
                <a:solidFill>
                  <a:srgbClr val="9BBB59">
                    <a:lumMod val="50000"/>
                  </a:srgbClr>
                </a:solidFill>
                <a:latin typeface="Courier New" pitchFamily="49" charset="0"/>
                <a:cs typeface="Courier New" pitchFamily="49" charset="0"/>
              </a:rPr>
              <a:t/>
            </a:r>
            <a:br>
              <a:rPr lang="en-US" sz="2000" dirty="0" smtClean="0">
                <a:solidFill>
                  <a:srgbClr val="9BBB59">
                    <a:lumMod val="50000"/>
                  </a:srgbClr>
                </a:solidFill>
                <a:latin typeface="Courier New" pitchFamily="49" charset="0"/>
                <a:cs typeface="Courier New" pitchFamily="49" charset="0"/>
              </a:rPr>
            </a:br>
            <a:r>
              <a:rPr lang="en-US" sz="2000" dirty="0" smtClean="0">
                <a:solidFill>
                  <a:prstClr val="black"/>
                </a:solidFill>
                <a:latin typeface="Courier New" pitchFamily="49" charset="0"/>
                <a:cs typeface="Courier New" pitchFamily="49" charset="0"/>
              </a:rPr>
              <a:t>   down(&amp;</a:t>
            </a:r>
            <a:r>
              <a:rPr lang="en-US" sz="2000" dirty="0" err="1" smtClean="0">
                <a:solidFill>
                  <a:prstClr val="black"/>
                </a:solidFill>
                <a:latin typeface="Courier New" pitchFamily="49" charset="0"/>
                <a:cs typeface="Courier New" pitchFamily="49" charset="0"/>
              </a:rPr>
              <a:t>UseQ</a:t>
            </a:r>
            <a:r>
              <a:rPr lang="en-US" sz="2000" dirty="0" smtClean="0">
                <a:solidFill>
                  <a:prstClr val="black"/>
                </a:solidFill>
                <a:latin typeface="Courier New" pitchFamily="49" charset="0"/>
                <a:cs typeface="Courier New" pitchFamily="49" charset="0"/>
              </a:rPr>
              <a:t>);			</a:t>
            </a:r>
            <a:br>
              <a:rPr lang="en-US" sz="2000" dirty="0" smtClean="0">
                <a:solidFill>
                  <a:prstClr val="black"/>
                </a:solidFill>
                <a:latin typeface="Courier New" pitchFamily="49" charset="0"/>
                <a:cs typeface="Courier New" pitchFamily="49" charset="0"/>
              </a:rPr>
            </a:br>
            <a:r>
              <a:rPr lang="en-US" sz="2000" dirty="0" smtClean="0">
                <a:solidFill>
                  <a:prstClr val="black"/>
                </a:solidFill>
                <a:latin typeface="Courier New" pitchFamily="49" charset="0"/>
                <a:cs typeface="Courier New" pitchFamily="49" charset="0"/>
              </a:rPr>
              <a:t>   </a:t>
            </a:r>
            <a:r>
              <a:rPr lang="en-US" sz="2000" dirty="0" err="1" smtClean="0">
                <a:solidFill>
                  <a:prstClr val="black"/>
                </a:solidFill>
                <a:latin typeface="Courier New" pitchFamily="49" charset="0"/>
                <a:cs typeface="Courier New" pitchFamily="49" charset="0"/>
              </a:rPr>
              <a:t>consume_item</a:t>
            </a:r>
            <a:r>
              <a:rPr lang="en-US" sz="2000" dirty="0" smtClean="0">
                <a:solidFill>
                  <a:prstClr val="black"/>
                </a:solidFill>
                <a:latin typeface="Courier New" pitchFamily="49" charset="0"/>
                <a:cs typeface="Courier New" pitchFamily="49" charset="0"/>
              </a:rPr>
              <a:t>(&amp;item);	</a:t>
            </a:r>
            <a:br>
              <a:rPr lang="en-US" sz="2000" dirty="0" smtClean="0">
                <a:solidFill>
                  <a:prstClr val="black"/>
                </a:solidFill>
                <a:latin typeface="Courier New" pitchFamily="49" charset="0"/>
                <a:cs typeface="Courier New" pitchFamily="49" charset="0"/>
              </a:rPr>
            </a:br>
            <a:r>
              <a:rPr lang="en-US" sz="2000" dirty="0" smtClean="0">
                <a:solidFill>
                  <a:prstClr val="black"/>
                </a:solidFill>
                <a:latin typeface="Courier New" pitchFamily="49" charset="0"/>
                <a:cs typeface="Courier New" pitchFamily="49" charset="0"/>
              </a:rPr>
              <a:t>   up(&amp;</a:t>
            </a:r>
            <a:r>
              <a:rPr lang="en-US" sz="2000" dirty="0" err="1" smtClean="0">
                <a:solidFill>
                  <a:prstClr val="black"/>
                </a:solidFill>
                <a:latin typeface="Courier New" pitchFamily="49" charset="0"/>
                <a:cs typeface="Courier New" pitchFamily="49" charset="0"/>
              </a:rPr>
              <a:t>UseQ</a:t>
            </a:r>
            <a:r>
              <a:rPr lang="en-US" sz="2000" dirty="0" smtClean="0">
                <a:solidFill>
                  <a:prstClr val="black"/>
                </a:solidFill>
                <a:latin typeface="Courier New" pitchFamily="49" charset="0"/>
                <a:cs typeface="Courier New" pitchFamily="49" charset="0"/>
              </a:rPr>
              <a:t>);			</a:t>
            </a:r>
            <a:br>
              <a:rPr lang="en-US" sz="2000" dirty="0" smtClean="0">
                <a:solidFill>
                  <a:prstClr val="black"/>
                </a:solidFill>
                <a:latin typeface="Courier New" pitchFamily="49" charset="0"/>
                <a:cs typeface="Courier New" pitchFamily="49" charset="0"/>
              </a:rPr>
            </a:br>
            <a:r>
              <a:rPr lang="en-US" sz="2000" dirty="0" smtClean="0">
                <a:solidFill>
                  <a:prstClr val="black"/>
                </a:solidFill>
                <a:latin typeface="Courier New" pitchFamily="49" charset="0"/>
                <a:cs typeface="Courier New" pitchFamily="49" charset="0"/>
              </a:rPr>
              <a:t>   up(&amp;empty);			</a:t>
            </a:r>
            <a:r>
              <a:rPr lang="en-US" sz="1600" dirty="0" smtClean="0">
                <a:solidFill>
                  <a:srgbClr val="C00000"/>
                </a:solidFill>
                <a:latin typeface="Courier New" pitchFamily="49" charset="0"/>
                <a:cs typeface="Courier New" pitchFamily="49" charset="0"/>
              </a:rPr>
              <a:t/>
            </a:r>
            <a:br>
              <a:rPr lang="en-US" sz="1600" dirty="0" smtClean="0">
                <a:solidFill>
                  <a:srgbClr val="C00000"/>
                </a:solidFill>
                <a:latin typeface="Courier New" pitchFamily="49" charset="0"/>
                <a:cs typeface="Courier New" pitchFamily="49" charset="0"/>
              </a:rPr>
            </a:br>
            <a:r>
              <a:rPr lang="en-US" sz="2000" dirty="0" smtClean="0">
                <a:solidFill>
                  <a:prstClr val="black"/>
                </a:solidFill>
                <a:latin typeface="Courier New" pitchFamily="49" charset="0"/>
                <a:cs typeface="Courier New" pitchFamily="49" charset="0"/>
              </a:rPr>
              <a:t>}</a:t>
            </a:r>
          </a:p>
          <a:p>
            <a:pPr marL="342900" indent="-342900" algn="l" rtl="0">
              <a:defRPr/>
            </a:pPr>
            <a:r>
              <a:rPr lang="en-US" sz="2000" dirty="0" smtClean="0">
                <a:solidFill>
                  <a:prstClr val="black"/>
                </a:solidFill>
                <a:latin typeface="Courier New" pitchFamily="49" charset="0"/>
                <a:cs typeface="Courier New" pitchFamily="49" charset="0"/>
              </a:rPr>
              <a:t>}</a:t>
            </a:r>
            <a:endParaRPr lang="en-US" sz="1800" dirty="0">
              <a:solidFill>
                <a:prstClr val="black"/>
              </a:solidFill>
              <a:latin typeface="Courier New" pitchFamily="49" charset="0"/>
              <a:cs typeface="Courier New" pitchFamily="49" charset="0"/>
            </a:endParaRPr>
          </a:p>
        </p:txBody>
      </p:sp>
    </p:spTree>
    <p:extLst>
      <p:ext uri="{BB962C8B-B14F-4D97-AF65-F5344CB8AC3E}">
        <p14:creationId xmlns:p14="http://schemas.microsoft.com/office/powerpoint/2010/main" val="37164278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Question 2 – cont.</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fontScale="92500" lnSpcReduction="20000"/>
          </a:bodyPr>
          <a:lstStyle/>
          <a:p>
            <a:pPr marL="457200" lvl="0" indent="-457200" algn="l" rtl="0">
              <a:buFont typeface="Arial" pitchFamily="34" charset="0"/>
              <a:buChar char="•"/>
            </a:pPr>
            <a:r>
              <a:rPr lang="en-US" sz="2800" dirty="0">
                <a:solidFill>
                  <a:prstClr val="black"/>
                </a:solidFill>
                <a:cs typeface="Courier New" pitchFamily="49" charset="0"/>
              </a:rPr>
              <a:t>What would happen if the following change will take place?</a:t>
            </a:r>
            <a:endParaRPr lang="en-US" sz="2800" b="1" dirty="0">
              <a:solidFill>
                <a:srgbClr val="C00000"/>
              </a:solidFill>
              <a:cs typeface="Courier New" pitchFamily="49" charset="0"/>
            </a:endParaRPr>
          </a:p>
          <a:p>
            <a:pPr marL="342900" lvl="0" indent="-342900" algn="l" rtl="0">
              <a:defRPr/>
            </a:pPr>
            <a:endParaRPr lang="en-US" sz="2400" dirty="0">
              <a:solidFill>
                <a:srgbClr val="00B050"/>
              </a:solidFill>
              <a:latin typeface="+mj-lt"/>
              <a:cs typeface="Courier New" pitchFamily="49" charset="0"/>
            </a:endParaRPr>
          </a:p>
          <a:p>
            <a:pPr marL="342900" lvl="0" indent="-342900" algn="l" rtl="0">
              <a:defRPr/>
            </a:pPr>
            <a:r>
              <a:rPr lang="en-US" sz="2400" dirty="0">
                <a:solidFill>
                  <a:srgbClr val="00B050"/>
                </a:solidFill>
                <a:latin typeface="Courier New" pitchFamily="49" charset="0"/>
                <a:cs typeface="Courier New" pitchFamily="49" charset="0"/>
              </a:rPr>
              <a:t>void</a:t>
            </a:r>
            <a:r>
              <a:rPr lang="en-US" sz="2400" dirty="0">
                <a:solidFill>
                  <a:prstClr val="black"/>
                </a:solidFill>
                <a:latin typeface="Courier New" pitchFamily="49" charset="0"/>
                <a:cs typeface="Courier New" pitchFamily="49" charset="0"/>
              </a:rPr>
              <a:t> </a:t>
            </a:r>
            <a:r>
              <a:rPr lang="en-US" sz="2400" b="1" dirty="0">
                <a:solidFill>
                  <a:prstClr val="black"/>
                </a:solidFill>
                <a:latin typeface="Courier New" pitchFamily="49" charset="0"/>
                <a:cs typeface="Courier New" pitchFamily="49" charset="0"/>
              </a:rPr>
              <a:t>producer</a:t>
            </a:r>
            <a:r>
              <a:rPr lang="en-US" sz="2400" dirty="0">
                <a:solidFill>
                  <a:prstClr val="black"/>
                </a:solidFill>
                <a:latin typeface="Courier New" pitchFamily="49" charset="0"/>
                <a:cs typeface="Courier New" pitchFamily="49" charset="0"/>
              </a:rPr>
              <a:t>(</a:t>
            </a:r>
            <a:r>
              <a:rPr lang="en-US" sz="2400" dirty="0">
                <a:solidFill>
                  <a:srgbClr val="00B050"/>
                </a:solidFill>
                <a:latin typeface="Courier New" pitchFamily="49" charset="0"/>
                <a:cs typeface="Courier New" pitchFamily="49" charset="0"/>
              </a:rPr>
              <a:t>void</a:t>
            </a:r>
            <a:r>
              <a:rPr lang="en-US" sz="2400" dirty="0">
                <a:solidFill>
                  <a:prstClr val="black"/>
                </a:solidFill>
                <a:latin typeface="Courier New" pitchFamily="49" charset="0"/>
                <a:cs typeface="Courier New" pitchFamily="49" charset="0"/>
              </a:rPr>
              <a:t>){</a:t>
            </a:r>
          </a:p>
          <a:p>
            <a:pPr marL="342900" lvl="0" indent="-342900" algn="l" rtl="0">
              <a:defRPr/>
            </a:pPr>
            <a:r>
              <a:rPr lang="en-US" sz="2400" dirty="0">
                <a:solidFill>
                  <a:prstClr val="black"/>
                </a:solidFill>
                <a:latin typeface="Courier New" pitchFamily="49" charset="0"/>
                <a:cs typeface="Courier New" pitchFamily="49" charset="0"/>
              </a:rPr>
              <a:t>	</a:t>
            </a:r>
            <a:r>
              <a:rPr lang="en-US" sz="2400" dirty="0" err="1">
                <a:solidFill>
                  <a:srgbClr val="00B050"/>
                </a:solidFill>
                <a:latin typeface="Courier New" pitchFamily="49" charset="0"/>
                <a:cs typeface="Courier New" pitchFamily="49" charset="0"/>
              </a:rPr>
              <a:t>int</a:t>
            </a:r>
            <a:r>
              <a:rPr lang="en-US" sz="2400" dirty="0">
                <a:solidFill>
                  <a:prstClr val="black"/>
                </a:solidFill>
                <a:latin typeface="Courier New" pitchFamily="49" charset="0"/>
                <a:cs typeface="Courier New" pitchFamily="49" charset="0"/>
              </a:rPr>
              <a:t>	item;</a:t>
            </a:r>
          </a:p>
          <a:p>
            <a:pPr marL="342900" lvl="0" indent="-342900" algn="l" rtl="0">
              <a:defRPr/>
            </a:pPr>
            <a:r>
              <a:rPr lang="en-US" sz="2400" dirty="0">
                <a:solidFill>
                  <a:prstClr val="black"/>
                </a:solidFill>
                <a:latin typeface="Courier New" pitchFamily="49" charset="0"/>
                <a:cs typeface="Courier New" pitchFamily="49" charset="0"/>
              </a:rPr>
              <a:t>	</a:t>
            </a:r>
            <a:r>
              <a:rPr lang="en-US" sz="2400" dirty="0">
                <a:solidFill>
                  <a:srgbClr val="4F81BD"/>
                </a:solidFill>
                <a:latin typeface="Courier New" pitchFamily="49" charset="0"/>
                <a:cs typeface="Courier New" pitchFamily="49" charset="0"/>
              </a:rPr>
              <a:t>while</a:t>
            </a:r>
            <a:r>
              <a:rPr lang="en-US" sz="2400" dirty="0">
                <a:solidFill>
                  <a:prstClr val="black"/>
                </a:solidFill>
                <a:latin typeface="Courier New" pitchFamily="49" charset="0"/>
                <a:cs typeface="Courier New" pitchFamily="49" charset="0"/>
              </a:rPr>
              <a:t>(</a:t>
            </a:r>
            <a:r>
              <a:rPr lang="en-US" sz="2400" dirty="0">
                <a:solidFill>
                  <a:srgbClr val="FF0000"/>
                </a:solidFill>
                <a:latin typeface="Courier New" pitchFamily="49" charset="0"/>
                <a:cs typeface="Courier New" pitchFamily="49" charset="0"/>
              </a:rPr>
              <a:t>1</a:t>
            </a:r>
            <a:r>
              <a:rPr lang="en-US" sz="2400" dirty="0">
                <a:solidFill>
                  <a:prstClr val="black"/>
                </a:solidFill>
                <a:latin typeface="Courier New" pitchFamily="49" charset="0"/>
                <a:cs typeface="Courier New" pitchFamily="49" charset="0"/>
              </a:rPr>
              <a:t>){</a:t>
            </a:r>
          </a:p>
          <a:p>
            <a:pPr marL="342900" lvl="0" indent="-342900" algn="l" rtl="0">
              <a:defRPr/>
            </a:pPr>
            <a:r>
              <a:rPr lang="en-US" sz="2400" dirty="0">
                <a:solidFill>
                  <a:prstClr val="black"/>
                </a:solidFill>
                <a:latin typeface="Courier New" pitchFamily="49" charset="0"/>
                <a:cs typeface="Courier New" pitchFamily="49" charset="0"/>
              </a:rPr>
              <a:t>		</a:t>
            </a:r>
            <a:r>
              <a:rPr lang="en-US" sz="2400" dirty="0" err="1">
                <a:solidFill>
                  <a:prstClr val="black"/>
                </a:solidFill>
                <a:latin typeface="Courier New" pitchFamily="49" charset="0"/>
                <a:cs typeface="Courier New" pitchFamily="49" charset="0"/>
              </a:rPr>
              <a:t>produce_item</a:t>
            </a:r>
            <a:r>
              <a:rPr lang="en-US" sz="2400" dirty="0">
                <a:solidFill>
                  <a:prstClr val="black"/>
                </a:solidFill>
                <a:latin typeface="Courier New" pitchFamily="49" charset="0"/>
                <a:cs typeface="Courier New" pitchFamily="49" charset="0"/>
              </a:rPr>
              <a:t>(&amp;item);	</a:t>
            </a:r>
            <a:r>
              <a:rPr lang="en-US" sz="1800" dirty="0">
                <a:solidFill>
                  <a:srgbClr val="C00000"/>
                </a:solidFill>
                <a:latin typeface="Courier New" pitchFamily="49" charset="0"/>
                <a:cs typeface="Courier New" pitchFamily="49" charset="0"/>
              </a:rPr>
              <a:t>/* generate something... */</a:t>
            </a:r>
          </a:p>
          <a:p>
            <a:pPr marL="342900" lvl="0" indent="-342900" algn="l" rtl="0">
              <a:defRPr/>
            </a:pPr>
            <a:r>
              <a:rPr lang="en-US" sz="2400" dirty="0">
                <a:solidFill>
                  <a:prstClr val="black"/>
                </a:solidFill>
                <a:latin typeface="Courier New" pitchFamily="49" charset="0"/>
                <a:cs typeface="Courier New" pitchFamily="49" charset="0"/>
              </a:rPr>
              <a:t>		down(&amp;empty);		</a:t>
            </a:r>
            <a:r>
              <a:rPr lang="en-US" sz="1800" dirty="0">
                <a:solidFill>
                  <a:srgbClr val="C00000"/>
                </a:solidFill>
                <a:latin typeface="Courier New" pitchFamily="49" charset="0"/>
                <a:cs typeface="Courier New" pitchFamily="49" charset="0"/>
              </a:rPr>
              <a:t>/* decrement count of empty */</a:t>
            </a:r>
          </a:p>
          <a:p>
            <a:pPr marL="342900" lvl="0" indent="-342900" algn="l" rtl="0">
              <a:defRPr/>
            </a:pPr>
            <a:r>
              <a:rPr lang="en-US" sz="2400" dirty="0">
                <a:solidFill>
                  <a:prstClr val="black"/>
                </a:solidFill>
                <a:latin typeface="Courier New" pitchFamily="49" charset="0"/>
                <a:cs typeface="Courier New" pitchFamily="49" charset="0"/>
              </a:rPr>
              <a:t>		down(&amp;</a:t>
            </a:r>
            <a:r>
              <a:rPr lang="en-US" sz="2400" dirty="0" err="1">
                <a:solidFill>
                  <a:prstClr val="black"/>
                </a:solidFill>
                <a:latin typeface="Courier New" pitchFamily="49" charset="0"/>
                <a:cs typeface="Courier New" pitchFamily="49" charset="0"/>
              </a:rPr>
              <a:t>UseQ</a:t>
            </a:r>
            <a:r>
              <a:rPr lang="en-US" sz="2400" dirty="0">
                <a:solidFill>
                  <a:prstClr val="black"/>
                </a:solidFill>
                <a:latin typeface="Courier New" pitchFamily="49" charset="0"/>
                <a:cs typeface="Courier New" pitchFamily="49" charset="0"/>
              </a:rPr>
              <a:t>);		</a:t>
            </a:r>
            <a:r>
              <a:rPr lang="en-US" sz="1800" dirty="0">
                <a:solidFill>
                  <a:srgbClr val="C00000"/>
                </a:solidFill>
                <a:latin typeface="Courier New" pitchFamily="49" charset="0"/>
                <a:cs typeface="Courier New" pitchFamily="49" charset="0"/>
              </a:rPr>
              <a:t>/* enter critical section */</a:t>
            </a:r>
          </a:p>
          <a:p>
            <a:pPr marL="342900" lvl="0" indent="-342900" algn="l" rtl="0">
              <a:defRPr/>
            </a:pPr>
            <a:r>
              <a:rPr lang="en-US" sz="2400" dirty="0">
                <a:solidFill>
                  <a:prstClr val="black"/>
                </a:solidFill>
                <a:latin typeface="Courier New" pitchFamily="49" charset="0"/>
                <a:cs typeface="Courier New" pitchFamily="49" charset="0"/>
              </a:rPr>
              <a:t>		</a:t>
            </a:r>
            <a:r>
              <a:rPr lang="en-US" sz="2400" b="1" dirty="0">
                <a:solidFill>
                  <a:srgbClr val="FF0000"/>
                </a:solidFill>
                <a:latin typeface="Courier New" pitchFamily="49" charset="0"/>
                <a:cs typeface="Courier New" pitchFamily="49" charset="0"/>
              </a:rPr>
              <a:t>up(&amp;</a:t>
            </a:r>
            <a:r>
              <a:rPr lang="en-US" sz="2400" b="1" dirty="0" err="1">
                <a:solidFill>
                  <a:srgbClr val="FF0000"/>
                </a:solidFill>
                <a:latin typeface="Courier New" pitchFamily="49" charset="0"/>
                <a:cs typeface="Courier New" pitchFamily="49" charset="0"/>
              </a:rPr>
              <a:t>UseQ</a:t>
            </a:r>
            <a:r>
              <a:rPr lang="en-US" sz="2400" b="1" dirty="0">
                <a:solidFill>
                  <a:srgbClr val="FF0000"/>
                </a:solidFill>
                <a:latin typeface="Courier New" pitchFamily="49" charset="0"/>
                <a:cs typeface="Courier New" pitchFamily="49" charset="0"/>
              </a:rPr>
              <a:t>);</a:t>
            </a:r>
            <a:r>
              <a:rPr lang="en-US" sz="2400" dirty="0">
                <a:solidFill>
                  <a:srgbClr val="FF0000"/>
                </a:solidFill>
                <a:latin typeface="Courier New" pitchFamily="49" charset="0"/>
                <a:cs typeface="Courier New" pitchFamily="49" charset="0"/>
              </a:rPr>
              <a:t>	</a:t>
            </a:r>
            <a:r>
              <a:rPr lang="en-US" sz="2400" dirty="0">
                <a:solidFill>
                  <a:prstClr val="black"/>
                </a:solidFill>
                <a:latin typeface="Courier New" pitchFamily="49" charset="0"/>
                <a:cs typeface="Courier New" pitchFamily="49" charset="0"/>
              </a:rPr>
              <a:t>		</a:t>
            </a:r>
            <a:r>
              <a:rPr lang="en-US" sz="1800" dirty="0">
                <a:solidFill>
                  <a:srgbClr val="C00000"/>
                </a:solidFill>
                <a:latin typeface="Courier New" pitchFamily="49" charset="0"/>
                <a:cs typeface="Courier New" pitchFamily="49" charset="0"/>
              </a:rPr>
              <a:t>/* leave critical section */</a:t>
            </a:r>
          </a:p>
          <a:p>
            <a:pPr marL="342900" indent="-342900" algn="l" rtl="0">
              <a:defRPr/>
            </a:pPr>
            <a:r>
              <a:rPr lang="en-US" sz="2400" dirty="0">
                <a:solidFill>
                  <a:prstClr val="black"/>
                </a:solidFill>
                <a:latin typeface="Courier New" pitchFamily="49" charset="0"/>
                <a:cs typeface="Courier New" pitchFamily="49" charset="0"/>
              </a:rPr>
              <a:t>		</a:t>
            </a:r>
            <a:r>
              <a:rPr lang="en-US" sz="2400" b="1" dirty="0" err="1">
                <a:solidFill>
                  <a:srgbClr val="FF0000"/>
                </a:solidFill>
                <a:latin typeface="Courier New" pitchFamily="49" charset="0"/>
                <a:cs typeface="Courier New" pitchFamily="49" charset="0"/>
              </a:rPr>
              <a:t>enter_item</a:t>
            </a:r>
            <a:r>
              <a:rPr lang="en-US" sz="2400" b="1" dirty="0">
                <a:solidFill>
                  <a:srgbClr val="FF0000"/>
                </a:solidFill>
                <a:latin typeface="Courier New" pitchFamily="49" charset="0"/>
                <a:cs typeface="Courier New" pitchFamily="49" charset="0"/>
              </a:rPr>
              <a:t>(item);</a:t>
            </a:r>
            <a:r>
              <a:rPr lang="en-US" sz="2400" dirty="0">
                <a:solidFill>
                  <a:prstClr val="black"/>
                </a:solidFill>
                <a:latin typeface="Courier New" pitchFamily="49" charset="0"/>
                <a:cs typeface="Courier New" pitchFamily="49" charset="0"/>
              </a:rPr>
              <a:t>	</a:t>
            </a:r>
            <a:r>
              <a:rPr lang="en-US" sz="1800" dirty="0">
                <a:solidFill>
                  <a:srgbClr val="C00000"/>
                </a:solidFill>
                <a:latin typeface="Courier New" pitchFamily="49" charset="0"/>
                <a:cs typeface="Courier New" pitchFamily="49" charset="0"/>
              </a:rPr>
              <a:t>/* insert into buffer */</a:t>
            </a:r>
          </a:p>
          <a:p>
            <a:pPr marL="342900" lvl="0" indent="-342900" algn="l" rtl="0">
              <a:defRPr/>
            </a:pPr>
            <a:r>
              <a:rPr lang="en-US" sz="2400" dirty="0">
                <a:solidFill>
                  <a:prstClr val="black"/>
                </a:solidFill>
                <a:latin typeface="Courier New" pitchFamily="49" charset="0"/>
                <a:cs typeface="Courier New" pitchFamily="49" charset="0"/>
              </a:rPr>
              <a:t>		up(&amp;full);		</a:t>
            </a:r>
            <a:r>
              <a:rPr lang="en-US" sz="1800" dirty="0">
                <a:solidFill>
                  <a:srgbClr val="C00000"/>
                </a:solidFill>
                <a:latin typeface="Courier New" pitchFamily="49" charset="0"/>
                <a:cs typeface="Courier New" pitchFamily="49" charset="0"/>
              </a:rPr>
              <a:t>/* increment count of full slots */</a:t>
            </a:r>
          </a:p>
          <a:p>
            <a:pPr marL="342900" lvl="0" indent="-342900" algn="l" rtl="0">
              <a:defRPr/>
            </a:pPr>
            <a:r>
              <a:rPr lang="en-US" sz="2400" dirty="0">
                <a:solidFill>
                  <a:prstClr val="black"/>
                </a:solidFill>
                <a:latin typeface="Courier New" pitchFamily="49" charset="0"/>
                <a:cs typeface="Courier New" pitchFamily="49" charset="0"/>
              </a:rPr>
              <a:t>	}</a:t>
            </a:r>
          </a:p>
          <a:p>
            <a:pPr marL="342900" lvl="0" indent="-342900" algn="l" rtl="0">
              <a:defRPr/>
            </a:pPr>
            <a:r>
              <a:rPr lang="en-US" sz="2400" dirty="0">
                <a:solidFill>
                  <a:prstClr val="black"/>
                </a:solidFill>
                <a:latin typeface="Courier New" pitchFamily="49" charset="0"/>
                <a:cs typeface="Courier New" pitchFamily="49" charset="0"/>
              </a:rPr>
              <a:t>}</a:t>
            </a:r>
          </a:p>
        </p:txBody>
      </p:sp>
      <p:sp>
        <p:nvSpPr>
          <p:cNvPr id="4" name="חץ מעוקל ימינה 3"/>
          <p:cNvSpPr/>
          <p:nvPr/>
        </p:nvSpPr>
        <p:spPr>
          <a:xfrm>
            <a:off x="671480" y="3577580"/>
            <a:ext cx="288032" cy="608076"/>
          </a:xfrm>
          <a:prstGeom prst="curvedRightArrow">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5" name="מלבן מעוגל 4"/>
          <p:cNvSpPr/>
          <p:nvPr/>
        </p:nvSpPr>
        <p:spPr>
          <a:xfrm>
            <a:off x="539552" y="5161756"/>
            <a:ext cx="7992888" cy="288032"/>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sz="1600" b="1" dirty="0">
                <a:solidFill>
                  <a:srgbClr val="C00000"/>
                </a:solidFill>
                <a:latin typeface="Courier New" pitchFamily="49" charset="0"/>
                <a:cs typeface="Courier New" pitchFamily="49" charset="0"/>
              </a:rPr>
              <a:t>No mutual exclusion : addition to buffer is out of “safe code”.</a:t>
            </a:r>
            <a:endParaRPr lang="he-IL" sz="1600" b="1" dirty="0">
              <a:solidFill>
                <a:srgbClr val="C00000"/>
              </a:solidFill>
              <a:latin typeface="Courier New" pitchFamily="49" charset="0"/>
              <a:cs typeface="Courier New" pitchFamily="49" charset="0"/>
            </a:endParaRPr>
          </a:p>
        </p:txBody>
      </p:sp>
    </p:spTree>
    <p:extLst>
      <p:ext uri="{BB962C8B-B14F-4D97-AF65-F5344CB8AC3E}">
        <p14:creationId xmlns:p14="http://schemas.microsoft.com/office/powerpoint/2010/main" val="317656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Question 2 – cont.</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fontScale="92500" lnSpcReduction="20000"/>
          </a:bodyPr>
          <a:lstStyle/>
          <a:p>
            <a:pPr marL="457200" lvl="0" indent="-457200" algn="l" rtl="0">
              <a:buFont typeface="Arial" pitchFamily="34" charset="0"/>
              <a:buChar char="•"/>
            </a:pPr>
            <a:r>
              <a:rPr lang="en-US" sz="2800" dirty="0">
                <a:solidFill>
                  <a:prstClr val="black"/>
                </a:solidFill>
                <a:cs typeface="Courier New" pitchFamily="49" charset="0"/>
              </a:rPr>
              <a:t>What would happen if the following change will take place?</a:t>
            </a:r>
            <a:endParaRPr lang="en-US" sz="2800" b="1" dirty="0">
              <a:solidFill>
                <a:srgbClr val="C00000"/>
              </a:solidFill>
              <a:cs typeface="Courier New" pitchFamily="49" charset="0"/>
            </a:endParaRPr>
          </a:p>
          <a:p>
            <a:pPr marL="342900" lvl="0" indent="-342900" algn="l" rtl="0">
              <a:defRPr/>
            </a:pPr>
            <a:endParaRPr lang="en-US" sz="2400" dirty="0">
              <a:solidFill>
                <a:srgbClr val="00B050"/>
              </a:solidFill>
              <a:latin typeface="+mj-lt"/>
              <a:cs typeface="Courier New" pitchFamily="49" charset="0"/>
            </a:endParaRPr>
          </a:p>
          <a:p>
            <a:pPr marL="342900" lvl="0" indent="-342900" algn="l" rtl="0">
              <a:defRPr/>
            </a:pPr>
            <a:r>
              <a:rPr lang="en-US" sz="2400" dirty="0">
                <a:solidFill>
                  <a:srgbClr val="00B050"/>
                </a:solidFill>
                <a:latin typeface="Courier New" pitchFamily="49" charset="0"/>
                <a:cs typeface="Courier New" pitchFamily="49" charset="0"/>
              </a:rPr>
              <a:t>void</a:t>
            </a:r>
            <a:r>
              <a:rPr lang="en-US" sz="2400" dirty="0">
                <a:solidFill>
                  <a:prstClr val="black"/>
                </a:solidFill>
                <a:latin typeface="Courier New" pitchFamily="49" charset="0"/>
                <a:cs typeface="Courier New" pitchFamily="49" charset="0"/>
              </a:rPr>
              <a:t> </a:t>
            </a:r>
            <a:r>
              <a:rPr lang="en-US" sz="2400" b="1" dirty="0">
                <a:solidFill>
                  <a:prstClr val="black"/>
                </a:solidFill>
                <a:latin typeface="Courier New" pitchFamily="49" charset="0"/>
                <a:cs typeface="Courier New" pitchFamily="49" charset="0"/>
              </a:rPr>
              <a:t>producer</a:t>
            </a:r>
            <a:r>
              <a:rPr lang="en-US" sz="2400" dirty="0">
                <a:solidFill>
                  <a:prstClr val="black"/>
                </a:solidFill>
                <a:latin typeface="Courier New" pitchFamily="49" charset="0"/>
                <a:cs typeface="Courier New" pitchFamily="49" charset="0"/>
              </a:rPr>
              <a:t>(</a:t>
            </a:r>
            <a:r>
              <a:rPr lang="en-US" sz="2400" dirty="0">
                <a:solidFill>
                  <a:srgbClr val="00B050"/>
                </a:solidFill>
                <a:latin typeface="Courier New" pitchFamily="49" charset="0"/>
                <a:cs typeface="Courier New" pitchFamily="49" charset="0"/>
              </a:rPr>
              <a:t>void</a:t>
            </a:r>
            <a:r>
              <a:rPr lang="en-US" sz="2400" dirty="0">
                <a:solidFill>
                  <a:prstClr val="black"/>
                </a:solidFill>
                <a:latin typeface="Courier New" pitchFamily="49" charset="0"/>
                <a:cs typeface="Courier New" pitchFamily="49" charset="0"/>
              </a:rPr>
              <a:t>){</a:t>
            </a:r>
          </a:p>
          <a:p>
            <a:pPr marL="342900" lvl="0" indent="-342900" algn="l" rtl="0">
              <a:defRPr/>
            </a:pPr>
            <a:r>
              <a:rPr lang="en-US" sz="2400" dirty="0">
                <a:solidFill>
                  <a:prstClr val="black"/>
                </a:solidFill>
                <a:latin typeface="Courier New" pitchFamily="49" charset="0"/>
                <a:cs typeface="Courier New" pitchFamily="49" charset="0"/>
              </a:rPr>
              <a:t>	</a:t>
            </a:r>
            <a:r>
              <a:rPr lang="en-US" sz="2400" dirty="0" err="1">
                <a:solidFill>
                  <a:srgbClr val="00B050"/>
                </a:solidFill>
                <a:latin typeface="Courier New" pitchFamily="49" charset="0"/>
                <a:cs typeface="Courier New" pitchFamily="49" charset="0"/>
              </a:rPr>
              <a:t>int</a:t>
            </a:r>
            <a:r>
              <a:rPr lang="en-US" sz="2400" dirty="0">
                <a:solidFill>
                  <a:prstClr val="black"/>
                </a:solidFill>
                <a:latin typeface="Courier New" pitchFamily="49" charset="0"/>
                <a:cs typeface="Courier New" pitchFamily="49" charset="0"/>
              </a:rPr>
              <a:t>	item;</a:t>
            </a:r>
          </a:p>
          <a:p>
            <a:pPr marL="342900" lvl="0" indent="-342900" algn="l" rtl="0">
              <a:defRPr/>
            </a:pPr>
            <a:r>
              <a:rPr lang="en-US" sz="2400" dirty="0">
                <a:solidFill>
                  <a:prstClr val="black"/>
                </a:solidFill>
                <a:latin typeface="Courier New" pitchFamily="49" charset="0"/>
                <a:cs typeface="Courier New" pitchFamily="49" charset="0"/>
              </a:rPr>
              <a:t>	</a:t>
            </a:r>
            <a:r>
              <a:rPr lang="en-US" sz="2400" dirty="0">
                <a:solidFill>
                  <a:srgbClr val="4F81BD"/>
                </a:solidFill>
                <a:latin typeface="Courier New" pitchFamily="49" charset="0"/>
                <a:cs typeface="Courier New" pitchFamily="49" charset="0"/>
              </a:rPr>
              <a:t>while</a:t>
            </a:r>
            <a:r>
              <a:rPr lang="en-US" sz="2400" dirty="0">
                <a:solidFill>
                  <a:prstClr val="black"/>
                </a:solidFill>
                <a:latin typeface="Courier New" pitchFamily="49" charset="0"/>
                <a:cs typeface="Courier New" pitchFamily="49" charset="0"/>
              </a:rPr>
              <a:t>(</a:t>
            </a:r>
            <a:r>
              <a:rPr lang="en-US" sz="2400" dirty="0">
                <a:solidFill>
                  <a:srgbClr val="FF0000"/>
                </a:solidFill>
                <a:latin typeface="Courier New" pitchFamily="49" charset="0"/>
                <a:cs typeface="Courier New" pitchFamily="49" charset="0"/>
              </a:rPr>
              <a:t>1</a:t>
            </a:r>
            <a:r>
              <a:rPr lang="en-US" sz="2400" dirty="0">
                <a:solidFill>
                  <a:prstClr val="black"/>
                </a:solidFill>
                <a:latin typeface="Courier New" pitchFamily="49" charset="0"/>
                <a:cs typeface="Courier New" pitchFamily="49" charset="0"/>
              </a:rPr>
              <a:t>){</a:t>
            </a:r>
          </a:p>
          <a:p>
            <a:pPr marL="342900" lvl="0" indent="-342900" algn="l" rtl="0">
              <a:defRPr/>
            </a:pPr>
            <a:r>
              <a:rPr lang="en-US" sz="2400" dirty="0">
                <a:solidFill>
                  <a:prstClr val="black"/>
                </a:solidFill>
                <a:latin typeface="Courier New" pitchFamily="49" charset="0"/>
                <a:cs typeface="Courier New" pitchFamily="49" charset="0"/>
              </a:rPr>
              <a:t>		</a:t>
            </a:r>
            <a:r>
              <a:rPr lang="en-US" sz="2400" dirty="0" err="1">
                <a:solidFill>
                  <a:prstClr val="black"/>
                </a:solidFill>
                <a:latin typeface="Courier New" pitchFamily="49" charset="0"/>
                <a:cs typeface="Courier New" pitchFamily="49" charset="0"/>
              </a:rPr>
              <a:t>produce_item</a:t>
            </a:r>
            <a:r>
              <a:rPr lang="en-US" sz="2400" dirty="0">
                <a:solidFill>
                  <a:prstClr val="black"/>
                </a:solidFill>
                <a:latin typeface="Courier New" pitchFamily="49" charset="0"/>
                <a:cs typeface="Courier New" pitchFamily="49" charset="0"/>
              </a:rPr>
              <a:t>(&amp;item);	</a:t>
            </a:r>
            <a:r>
              <a:rPr lang="en-US" sz="1800" dirty="0">
                <a:solidFill>
                  <a:srgbClr val="C00000"/>
                </a:solidFill>
                <a:latin typeface="Courier New" pitchFamily="49" charset="0"/>
                <a:cs typeface="Courier New" pitchFamily="49" charset="0"/>
              </a:rPr>
              <a:t>/* generate something... */</a:t>
            </a:r>
          </a:p>
          <a:p>
            <a:pPr marL="342900" lvl="0" indent="-342900" algn="l" rtl="0">
              <a:defRPr/>
            </a:pPr>
            <a:r>
              <a:rPr lang="en-US" sz="2400" dirty="0">
                <a:solidFill>
                  <a:prstClr val="black"/>
                </a:solidFill>
                <a:latin typeface="Courier New" pitchFamily="49" charset="0"/>
                <a:cs typeface="Courier New" pitchFamily="49" charset="0"/>
              </a:rPr>
              <a:t>		down(&amp;empty);		</a:t>
            </a:r>
            <a:r>
              <a:rPr lang="en-US" sz="1800" dirty="0">
                <a:solidFill>
                  <a:srgbClr val="C00000"/>
                </a:solidFill>
                <a:latin typeface="Courier New" pitchFamily="49" charset="0"/>
                <a:cs typeface="Courier New" pitchFamily="49" charset="0"/>
              </a:rPr>
              <a:t>/* decrement count of empty */</a:t>
            </a:r>
          </a:p>
          <a:p>
            <a:pPr marL="342900" lvl="0" indent="-342900" algn="l" rtl="0">
              <a:defRPr/>
            </a:pPr>
            <a:r>
              <a:rPr lang="en-US" sz="2400" dirty="0">
                <a:solidFill>
                  <a:prstClr val="black"/>
                </a:solidFill>
                <a:latin typeface="Courier New" pitchFamily="49" charset="0"/>
                <a:cs typeface="Courier New" pitchFamily="49" charset="0"/>
              </a:rPr>
              <a:t>		down(&amp;</a:t>
            </a:r>
            <a:r>
              <a:rPr lang="en-US" sz="2400" dirty="0" err="1">
                <a:solidFill>
                  <a:prstClr val="black"/>
                </a:solidFill>
                <a:latin typeface="Courier New" pitchFamily="49" charset="0"/>
                <a:cs typeface="Courier New" pitchFamily="49" charset="0"/>
              </a:rPr>
              <a:t>UseQ</a:t>
            </a:r>
            <a:r>
              <a:rPr lang="en-US" sz="2400" dirty="0">
                <a:solidFill>
                  <a:prstClr val="black"/>
                </a:solidFill>
                <a:latin typeface="Courier New" pitchFamily="49" charset="0"/>
                <a:cs typeface="Courier New" pitchFamily="49" charset="0"/>
              </a:rPr>
              <a:t>);		</a:t>
            </a:r>
            <a:r>
              <a:rPr lang="en-US" sz="1800" dirty="0">
                <a:solidFill>
                  <a:srgbClr val="C00000"/>
                </a:solidFill>
                <a:latin typeface="Courier New" pitchFamily="49" charset="0"/>
                <a:cs typeface="Courier New" pitchFamily="49" charset="0"/>
              </a:rPr>
              <a:t>/* enter critical section */</a:t>
            </a:r>
          </a:p>
          <a:p>
            <a:pPr marL="342900" indent="-342900" algn="l" rtl="0">
              <a:defRPr/>
            </a:pPr>
            <a:r>
              <a:rPr lang="en-US" sz="2400" dirty="0">
                <a:solidFill>
                  <a:prstClr val="black"/>
                </a:solidFill>
                <a:latin typeface="Courier New" pitchFamily="49" charset="0"/>
                <a:cs typeface="Courier New" pitchFamily="49" charset="0"/>
              </a:rPr>
              <a:t>		</a:t>
            </a:r>
            <a:r>
              <a:rPr lang="en-US" sz="2400" dirty="0" err="1">
                <a:solidFill>
                  <a:schemeClr val="tx1"/>
                </a:solidFill>
                <a:latin typeface="Courier New" pitchFamily="49" charset="0"/>
                <a:cs typeface="Courier New" pitchFamily="49" charset="0"/>
              </a:rPr>
              <a:t>enter_item</a:t>
            </a:r>
            <a:r>
              <a:rPr lang="en-US" sz="2400" dirty="0">
                <a:solidFill>
                  <a:schemeClr val="tx1"/>
                </a:solidFill>
                <a:latin typeface="Courier New" pitchFamily="49" charset="0"/>
                <a:cs typeface="Courier New" pitchFamily="49" charset="0"/>
              </a:rPr>
              <a:t>(item);</a:t>
            </a:r>
            <a:r>
              <a:rPr lang="en-US" sz="2400" dirty="0">
                <a:solidFill>
                  <a:prstClr val="black"/>
                </a:solidFill>
                <a:latin typeface="Courier New" pitchFamily="49" charset="0"/>
                <a:cs typeface="Courier New" pitchFamily="49" charset="0"/>
              </a:rPr>
              <a:t>		</a:t>
            </a:r>
            <a:r>
              <a:rPr lang="en-US" sz="1800" dirty="0">
                <a:solidFill>
                  <a:srgbClr val="C00000"/>
                </a:solidFill>
                <a:latin typeface="Courier New" pitchFamily="49" charset="0"/>
                <a:cs typeface="Courier New" pitchFamily="49" charset="0"/>
              </a:rPr>
              <a:t>/* insert into buffer */</a:t>
            </a:r>
          </a:p>
          <a:p>
            <a:pPr marL="342900" lvl="0" indent="-342900" algn="l" rtl="0">
              <a:defRPr/>
            </a:pPr>
            <a:r>
              <a:rPr lang="en-US" sz="2000" dirty="0">
                <a:solidFill>
                  <a:prstClr val="black"/>
                </a:solidFill>
                <a:latin typeface="Courier New" pitchFamily="49" charset="0"/>
                <a:cs typeface="Courier New" pitchFamily="49" charset="0"/>
              </a:rPr>
              <a:t>		</a:t>
            </a:r>
            <a:r>
              <a:rPr lang="en-US" sz="2400" b="1" dirty="0">
                <a:solidFill>
                  <a:srgbClr val="FF0000"/>
                </a:solidFill>
                <a:latin typeface="Courier New" pitchFamily="49" charset="0"/>
                <a:cs typeface="Courier New" pitchFamily="49" charset="0"/>
              </a:rPr>
              <a:t>up(&amp;full);</a:t>
            </a:r>
            <a:r>
              <a:rPr lang="en-US" sz="2000" dirty="0">
                <a:solidFill>
                  <a:prstClr val="black"/>
                </a:solidFill>
                <a:latin typeface="Courier New" pitchFamily="49" charset="0"/>
                <a:cs typeface="Courier New" pitchFamily="49" charset="0"/>
              </a:rPr>
              <a:t>	   	</a:t>
            </a:r>
            <a:r>
              <a:rPr lang="en-US" sz="2000">
                <a:solidFill>
                  <a:prstClr val="black"/>
                </a:solidFill>
                <a:latin typeface="Courier New" pitchFamily="49" charset="0"/>
                <a:cs typeface="Courier New" pitchFamily="49" charset="0"/>
              </a:rPr>
              <a:t>   </a:t>
            </a:r>
            <a:r>
              <a:rPr lang="en-US" sz="1800">
                <a:solidFill>
                  <a:srgbClr val="C00000"/>
                </a:solidFill>
                <a:latin typeface="Courier New" pitchFamily="49" charset="0"/>
                <a:cs typeface="Courier New" pitchFamily="49" charset="0"/>
              </a:rPr>
              <a:t>/* </a:t>
            </a:r>
            <a:r>
              <a:rPr lang="en-US" sz="1800" dirty="0">
                <a:solidFill>
                  <a:srgbClr val="C00000"/>
                </a:solidFill>
                <a:latin typeface="Courier New" pitchFamily="49" charset="0"/>
                <a:cs typeface="Courier New" pitchFamily="49" charset="0"/>
              </a:rPr>
              <a:t>increment count of </a:t>
            </a:r>
            <a:r>
              <a:rPr lang="en-US" sz="1800">
                <a:solidFill>
                  <a:srgbClr val="C00000"/>
                </a:solidFill>
                <a:latin typeface="Courier New" pitchFamily="49" charset="0"/>
                <a:cs typeface="Courier New" pitchFamily="49" charset="0"/>
              </a:rPr>
              <a:t>full slots */</a:t>
            </a:r>
            <a:endParaRPr lang="en-US" sz="1800" dirty="0">
              <a:solidFill>
                <a:srgbClr val="C00000"/>
              </a:solidFill>
              <a:latin typeface="Courier New" pitchFamily="49" charset="0"/>
              <a:cs typeface="Courier New" pitchFamily="49" charset="0"/>
            </a:endParaRPr>
          </a:p>
          <a:p>
            <a:pPr marL="342900" indent="-342900" algn="l" rtl="0">
              <a:defRPr/>
            </a:pPr>
            <a:r>
              <a:rPr lang="en-US" sz="2400" dirty="0">
                <a:solidFill>
                  <a:prstClr val="black"/>
                </a:solidFill>
                <a:latin typeface="Courier New" pitchFamily="49" charset="0"/>
                <a:cs typeface="Courier New" pitchFamily="49" charset="0"/>
              </a:rPr>
              <a:t>		</a:t>
            </a:r>
            <a:r>
              <a:rPr lang="en-US" sz="2400" b="1" dirty="0">
                <a:solidFill>
                  <a:srgbClr val="FF0000"/>
                </a:solidFill>
                <a:latin typeface="Courier New" pitchFamily="49" charset="0"/>
                <a:cs typeface="Courier New" pitchFamily="49" charset="0"/>
              </a:rPr>
              <a:t>up(&amp;</a:t>
            </a:r>
            <a:r>
              <a:rPr lang="en-US" sz="2400" b="1" dirty="0" err="1">
                <a:solidFill>
                  <a:srgbClr val="FF0000"/>
                </a:solidFill>
                <a:latin typeface="Courier New" pitchFamily="49" charset="0"/>
                <a:cs typeface="Courier New" pitchFamily="49" charset="0"/>
              </a:rPr>
              <a:t>UseQ</a:t>
            </a:r>
            <a:r>
              <a:rPr lang="en-US" sz="2400" b="1" dirty="0">
                <a:solidFill>
                  <a:srgbClr val="FF0000"/>
                </a:solidFill>
                <a:latin typeface="Courier New" pitchFamily="49" charset="0"/>
                <a:cs typeface="Courier New" pitchFamily="49" charset="0"/>
              </a:rPr>
              <a:t>);</a:t>
            </a:r>
            <a:r>
              <a:rPr lang="en-US" sz="2400" dirty="0">
                <a:solidFill>
                  <a:srgbClr val="FF0000"/>
                </a:solidFill>
                <a:latin typeface="Courier New" pitchFamily="49" charset="0"/>
                <a:cs typeface="Courier New" pitchFamily="49" charset="0"/>
              </a:rPr>
              <a:t>	</a:t>
            </a:r>
            <a:r>
              <a:rPr lang="en-US" sz="2400" dirty="0">
                <a:solidFill>
                  <a:prstClr val="black"/>
                </a:solidFill>
                <a:latin typeface="Courier New" pitchFamily="49" charset="0"/>
                <a:cs typeface="Courier New" pitchFamily="49" charset="0"/>
              </a:rPr>
              <a:t>		</a:t>
            </a:r>
            <a:r>
              <a:rPr lang="en-US" sz="1800" dirty="0">
                <a:solidFill>
                  <a:srgbClr val="C00000"/>
                </a:solidFill>
                <a:latin typeface="Courier New" pitchFamily="49" charset="0"/>
                <a:cs typeface="Courier New" pitchFamily="49" charset="0"/>
              </a:rPr>
              <a:t>/* leave critical section */</a:t>
            </a:r>
          </a:p>
          <a:p>
            <a:pPr marL="342900" lvl="0" indent="-342900" algn="l" rtl="0">
              <a:defRPr/>
            </a:pPr>
            <a:r>
              <a:rPr lang="en-US" sz="2400" dirty="0">
                <a:solidFill>
                  <a:prstClr val="black"/>
                </a:solidFill>
                <a:latin typeface="Courier New" pitchFamily="49" charset="0"/>
                <a:cs typeface="Courier New" pitchFamily="49" charset="0"/>
              </a:rPr>
              <a:t>	}</a:t>
            </a:r>
          </a:p>
          <a:p>
            <a:pPr marL="342900" lvl="0" indent="-342900" algn="l" rtl="0">
              <a:defRPr/>
            </a:pPr>
            <a:r>
              <a:rPr lang="en-US" sz="2400" dirty="0">
                <a:solidFill>
                  <a:prstClr val="black"/>
                </a:solidFill>
                <a:latin typeface="Courier New" pitchFamily="49" charset="0"/>
                <a:cs typeface="Courier New" pitchFamily="49" charset="0"/>
              </a:rPr>
              <a:t>}</a:t>
            </a:r>
          </a:p>
        </p:txBody>
      </p:sp>
      <p:sp>
        <p:nvSpPr>
          <p:cNvPr id="4" name="חץ מעוקל ימינה 3"/>
          <p:cNvSpPr/>
          <p:nvPr/>
        </p:nvSpPr>
        <p:spPr>
          <a:xfrm>
            <a:off x="671480" y="3865612"/>
            <a:ext cx="288032" cy="608076"/>
          </a:xfrm>
          <a:prstGeom prst="curvedRightArrow">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5" name="מלבן מעוגל 4"/>
          <p:cNvSpPr/>
          <p:nvPr/>
        </p:nvSpPr>
        <p:spPr>
          <a:xfrm>
            <a:off x="1259632" y="5161756"/>
            <a:ext cx="6552728" cy="288032"/>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sz="1600" b="1" dirty="0">
                <a:solidFill>
                  <a:srgbClr val="C00000"/>
                </a:solidFill>
                <a:latin typeface="Courier New" pitchFamily="49" charset="0"/>
                <a:cs typeface="Courier New" pitchFamily="49" charset="0"/>
              </a:rPr>
              <a:t>No Problem : Just does non-critical actions in CS.</a:t>
            </a:r>
            <a:endParaRPr lang="he-IL" sz="1600" b="1" dirty="0">
              <a:solidFill>
                <a:srgbClr val="C00000"/>
              </a:solidFill>
              <a:latin typeface="Courier New" pitchFamily="49" charset="0"/>
              <a:cs typeface="Courier New" pitchFamily="49" charset="0"/>
            </a:endParaRPr>
          </a:p>
        </p:txBody>
      </p:sp>
    </p:spTree>
    <p:extLst>
      <p:ext uri="{BB962C8B-B14F-4D97-AF65-F5344CB8AC3E}">
        <p14:creationId xmlns:p14="http://schemas.microsoft.com/office/powerpoint/2010/main" val="87733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Question 2 – cont.</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fontScale="92500" lnSpcReduction="20000"/>
          </a:bodyPr>
          <a:lstStyle/>
          <a:p>
            <a:pPr marL="457200" lvl="0" indent="-457200" algn="l" rtl="0">
              <a:buFont typeface="Arial" pitchFamily="34" charset="0"/>
              <a:buChar char="•"/>
            </a:pPr>
            <a:r>
              <a:rPr lang="en-US" sz="2800" dirty="0">
                <a:solidFill>
                  <a:prstClr val="black"/>
                </a:solidFill>
                <a:cs typeface="Courier New" pitchFamily="49" charset="0"/>
              </a:rPr>
              <a:t>What would happen if the following change will take place?</a:t>
            </a:r>
            <a:endParaRPr lang="en-US" sz="2800" b="1" dirty="0">
              <a:solidFill>
                <a:srgbClr val="C00000"/>
              </a:solidFill>
              <a:cs typeface="Courier New" pitchFamily="49" charset="0"/>
            </a:endParaRPr>
          </a:p>
          <a:p>
            <a:pPr marL="342900" lvl="0" indent="-342900" algn="l" rtl="0">
              <a:defRPr/>
            </a:pPr>
            <a:endParaRPr lang="en-US" sz="2400" dirty="0">
              <a:solidFill>
                <a:srgbClr val="00B050"/>
              </a:solidFill>
              <a:latin typeface="+mj-lt"/>
              <a:cs typeface="Courier New" pitchFamily="49" charset="0"/>
            </a:endParaRPr>
          </a:p>
          <a:p>
            <a:pPr marL="342900" lvl="0" indent="-342900" algn="l" rtl="0">
              <a:defRPr/>
            </a:pPr>
            <a:r>
              <a:rPr lang="en-US" sz="2400" dirty="0">
                <a:solidFill>
                  <a:srgbClr val="00B050"/>
                </a:solidFill>
                <a:latin typeface="Courier New" pitchFamily="49" charset="0"/>
                <a:cs typeface="Courier New" pitchFamily="49" charset="0"/>
              </a:rPr>
              <a:t>void</a:t>
            </a:r>
            <a:r>
              <a:rPr lang="en-US" sz="2400" dirty="0">
                <a:solidFill>
                  <a:prstClr val="black"/>
                </a:solidFill>
                <a:latin typeface="Courier New" pitchFamily="49" charset="0"/>
                <a:cs typeface="Courier New" pitchFamily="49" charset="0"/>
              </a:rPr>
              <a:t> </a:t>
            </a:r>
            <a:r>
              <a:rPr lang="en-US" sz="2400" b="1" dirty="0">
                <a:solidFill>
                  <a:prstClr val="black"/>
                </a:solidFill>
                <a:latin typeface="Courier New" pitchFamily="49" charset="0"/>
                <a:cs typeface="Courier New" pitchFamily="49" charset="0"/>
              </a:rPr>
              <a:t>consumer</a:t>
            </a:r>
            <a:r>
              <a:rPr lang="en-US" sz="2400" dirty="0">
                <a:solidFill>
                  <a:prstClr val="black"/>
                </a:solidFill>
                <a:latin typeface="Courier New" pitchFamily="49" charset="0"/>
                <a:cs typeface="Courier New" pitchFamily="49" charset="0"/>
              </a:rPr>
              <a:t>(</a:t>
            </a:r>
            <a:r>
              <a:rPr lang="en-US" sz="2400" dirty="0">
                <a:solidFill>
                  <a:srgbClr val="00B050"/>
                </a:solidFill>
                <a:latin typeface="Courier New" pitchFamily="49" charset="0"/>
                <a:cs typeface="Courier New" pitchFamily="49" charset="0"/>
              </a:rPr>
              <a:t>void</a:t>
            </a:r>
            <a:r>
              <a:rPr lang="en-US" sz="2400" dirty="0">
                <a:solidFill>
                  <a:prstClr val="black"/>
                </a:solidFill>
                <a:latin typeface="Courier New" pitchFamily="49" charset="0"/>
                <a:cs typeface="Courier New" pitchFamily="49" charset="0"/>
              </a:rPr>
              <a:t>){</a:t>
            </a:r>
            <a:br>
              <a:rPr lang="en-US" sz="2400" dirty="0">
                <a:solidFill>
                  <a:prstClr val="black"/>
                </a:solidFill>
                <a:latin typeface="Courier New" pitchFamily="49" charset="0"/>
                <a:cs typeface="Courier New" pitchFamily="49" charset="0"/>
              </a:rPr>
            </a:br>
            <a:r>
              <a:rPr lang="en-US" sz="2400" dirty="0" err="1">
                <a:solidFill>
                  <a:srgbClr val="00B050"/>
                </a:solidFill>
                <a:latin typeface="Courier New" pitchFamily="49" charset="0"/>
                <a:cs typeface="Courier New" pitchFamily="49" charset="0"/>
              </a:rPr>
              <a:t>int</a:t>
            </a:r>
            <a:r>
              <a:rPr lang="en-US" sz="2400" dirty="0">
                <a:solidFill>
                  <a:prstClr val="black"/>
                </a:solidFill>
                <a:latin typeface="Courier New" pitchFamily="49" charset="0"/>
                <a:cs typeface="Courier New" pitchFamily="49" charset="0"/>
              </a:rPr>
              <a:t>	item;</a:t>
            </a:r>
          </a:p>
          <a:p>
            <a:pPr marL="342900" lvl="0" indent="-342900" algn="l" rtl="0">
              <a:defRPr/>
            </a:pPr>
            <a:r>
              <a:rPr lang="en-US" sz="2400" dirty="0">
                <a:solidFill>
                  <a:prstClr val="black"/>
                </a:solidFill>
                <a:latin typeface="Courier New" pitchFamily="49" charset="0"/>
                <a:cs typeface="Courier New" pitchFamily="49" charset="0"/>
              </a:rPr>
              <a:t>	</a:t>
            </a:r>
          </a:p>
          <a:p>
            <a:pPr marL="342900" lvl="0" indent="-342900" algn="l" rtl="0">
              <a:defRPr/>
            </a:pPr>
            <a:r>
              <a:rPr lang="en-US" sz="2400" dirty="0">
                <a:solidFill>
                  <a:prstClr val="black"/>
                </a:solidFill>
                <a:latin typeface="Courier New" pitchFamily="49" charset="0"/>
                <a:cs typeface="Courier New" pitchFamily="49" charset="0"/>
              </a:rPr>
              <a:t>	</a:t>
            </a:r>
            <a:r>
              <a:rPr lang="en-US" sz="2400" dirty="0">
                <a:solidFill>
                  <a:srgbClr val="4F81BD"/>
                </a:solidFill>
                <a:latin typeface="Courier New" pitchFamily="49" charset="0"/>
                <a:cs typeface="Courier New" pitchFamily="49" charset="0"/>
              </a:rPr>
              <a:t>while</a:t>
            </a:r>
            <a:r>
              <a:rPr lang="en-US" sz="2400" dirty="0">
                <a:solidFill>
                  <a:prstClr val="black"/>
                </a:solidFill>
                <a:latin typeface="Courier New" pitchFamily="49" charset="0"/>
                <a:cs typeface="Courier New" pitchFamily="49" charset="0"/>
              </a:rPr>
              <a:t>(</a:t>
            </a:r>
            <a:r>
              <a:rPr lang="en-US" sz="2400" dirty="0">
                <a:solidFill>
                  <a:srgbClr val="FF0000"/>
                </a:solidFill>
                <a:latin typeface="Courier New" pitchFamily="49" charset="0"/>
                <a:cs typeface="Courier New" pitchFamily="49" charset="0"/>
              </a:rPr>
              <a:t>TRUE</a:t>
            </a:r>
            <a:r>
              <a:rPr lang="en-US" sz="2400" dirty="0">
                <a:solidFill>
                  <a:prstClr val="black"/>
                </a:solidFill>
                <a:latin typeface="Courier New" pitchFamily="49" charset="0"/>
                <a:cs typeface="Courier New" pitchFamily="49" charset="0"/>
              </a:rPr>
              <a:t>){</a:t>
            </a:r>
            <a:br>
              <a:rPr lang="en-US" sz="2400" dirty="0">
                <a:solidFill>
                  <a:prstClr val="black"/>
                </a:solidFill>
                <a:latin typeface="Courier New" pitchFamily="49" charset="0"/>
                <a:cs typeface="Courier New" pitchFamily="49" charset="0"/>
              </a:rPr>
            </a:br>
            <a:r>
              <a:rPr lang="en-US" sz="2400" dirty="0">
                <a:solidFill>
                  <a:prstClr val="black"/>
                </a:solidFill>
                <a:latin typeface="Courier New" pitchFamily="49" charset="0"/>
                <a:cs typeface="Courier New" pitchFamily="49" charset="0"/>
              </a:rPr>
              <a:t>	</a:t>
            </a:r>
            <a:r>
              <a:rPr lang="en-US" sz="2400" b="1" dirty="0">
                <a:solidFill>
                  <a:srgbClr val="FF0000"/>
                </a:solidFill>
                <a:latin typeface="Courier New" pitchFamily="49" charset="0"/>
                <a:cs typeface="Courier New" pitchFamily="49" charset="0"/>
              </a:rPr>
              <a:t>down(&amp;</a:t>
            </a:r>
            <a:r>
              <a:rPr lang="en-US" sz="2400" b="1" dirty="0" err="1">
                <a:solidFill>
                  <a:srgbClr val="FF0000"/>
                </a:solidFill>
                <a:latin typeface="Courier New" pitchFamily="49" charset="0"/>
                <a:cs typeface="Courier New" pitchFamily="49" charset="0"/>
              </a:rPr>
              <a:t>UseQ</a:t>
            </a:r>
            <a:r>
              <a:rPr lang="en-US" sz="2400" b="1" dirty="0">
                <a:solidFill>
                  <a:srgbClr val="FF0000"/>
                </a:solidFill>
                <a:latin typeface="Courier New" pitchFamily="49" charset="0"/>
                <a:cs typeface="Courier New" pitchFamily="49" charset="0"/>
              </a:rPr>
              <a:t>);</a:t>
            </a:r>
            <a:r>
              <a:rPr lang="en-US" sz="2400" dirty="0">
                <a:solidFill>
                  <a:prstClr val="black"/>
                </a:solidFill>
                <a:latin typeface="Courier New" pitchFamily="49" charset="0"/>
                <a:cs typeface="Courier New" pitchFamily="49" charset="0"/>
              </a:rPr>
              <a:t>		</a:t>
            </a:r>
            <a:r>
              <a:rPr lang="en-US" sz="1900" dirty="0">
                <a:solidFill>
                  <a:srgbClr val="C00000"/>
                </a:solidFill>
                <a:latin typeface="Courier New" pitchFamily="49" charset="0"/>
                <a:cs typeface="Courier New" pitchFamily="49" charset="0"/>
              </a:rPr>
              <a:t>/* enter critical section */</a:t>
            </a:r>
          </a:p>
          <a:p>
            <a:pPr marL="342900" lvl="0" indent="-342900" algn="l" rtl="0">
              <a:defRPr/>
            </a:pPr>
            <a:r>
              <a:rPr lang="en-US" sz="2400" dirty="0">
                <a:solidFill>
                  <a:prstClr val="black"/>
                </a:solidFill>
                <a:latin typeface="Courier New" pitchFamily="49" charset="0"/>
                <a:cs typeface="Courier New" pitchFamily="49" charset="0"/>
              </a:rPr>
              <a:t>		</a:t>
            </a:r>
            <a:r>
              <a:rPr lang="en-US" sz="2400" b="1" dirty="0">
                <a:solidFill>
                  <a:srgbClr val="FF0000"/>
                </a:solidFill>
                <a:latin typeface="Courier New" pitchFamily="49" charset="0"/>
                <a:cs typeface="Courier New" pitchFamily="49" charset="0"/>
              </a:rPr>
              <a:t>down(&amp;full);</a:t>
            </a:r>
            <a:r>
              <a:rPr lang="en-US" sz="2400" dirty="0">
                <a:solidFill>
                  <a:prstClr val="black"/>
                </a:solidFill>
                <a:latin typeface="Courier New" pitchFamily="49" charset="0"/>
                <a:cs typeface="Courier New" pitchFamily="49" charset="0"/>
              </a:rPr>
              <a:t>		</a:t>
            </a:r>
            <a:r>
              <a:rPr lang="en-US" sz="1900" dirty="0">
                <a:solidFill>
                  <a:srgbClr val="C00000"/>
                </a:solidFill>
                <a:latin typeface="Courier New" pitchFamily="49" charset="0"/>
                <a:cs typeface="Courier New" pitchFamily="49" charset="0"/>
              </a:rPr>
              <a:t>/* decrement count of full */</a:t>
            </a:r>
            <a:r>
              <a:rPr lang="en-US" sz="1900" dirty="0">
                <a:solidFill>
                  <a:srgbClr val="9BBB59">
                    <a:lumMod val="50000"/>
                  </a:srgbClr>
                </a:solidFill>
                <a:latin typeface="Courier New" pitchFamily="49" charset="0"/>
                <a:cs typeface="Courier New" pitchFamily="49" charset="0"/>
              </a:rPr>
              <a:t/>
            </a:r>
            <a:br>
              <a:rPr lang="en-US" sz="1900" dirty="0">
                <a:solidFill>
                  <a:srgbClr val="9BBB59">
                    <a:lumMod val="50000"/>
                  </a:srgbClr>
                </a:solidFill>
                <a:latin typeface="Courier New" pitchFamily="49" charset="0"/>
                <a:cs typeface="Courier New" pitchFamily="49" charset="0"/>
              </a:rPr>
            </a:br>
            <a:r>
              <a:rPr lang="en-US" sz="2400" dirty="0">
                <a:solidFill>
                  <a:prstClr val="black"/>
                </a:solidFill>
                <a:latin typeface="Courier New" pitchFamily="49" charset="0"/>
                <a:cs typeface="Courier New" pitchFamily="49" charset="0"/>
              </a:rPr>
              <a:t>   	</a:t>
            </a:r>
            <a:r>
              <a:rPr lang="en-US" sz="2400" dirty="0" err="1">
                <a:solidFill>
                  <a:prstClr val="black"/>
                </a:solidFill>
                <a:latin typeface="Courier New" pitchFamily="49" charset="0"/>
                <a:cs typeface="Courier New" pitchFamily="49" charset="0"/>
              </a:rPr>
              <a:t>remove_item</a:t>
            </a:r>
            <a:r>
              <a:rPr lang="en-US" sz="2400" dirty="0">
                <a:solidFill>
                  <a:prstClr val="black"/>
                </a:solidFill>
                <a:latin typeface="Courier New" pitchFamily="49" charset="0"/>
                <a:cs typeface="Courier New" pitchFamily="49" charset="0"/>
              </a:rPr>
              <a:t>(&amp;item);	</a:t>
            </a:r>
            <a:r>
              <a:rPr lang="en-US" sz="1900" dirty="0">
                <a:solidFill>
                  <a:srgbClr val="C00000"/>
                </a:solidFill>
                <a:latin typeface="Courier New" pitchFamily="49" charset="0"/>
                <a:cs typeface="Courier New" pitchFamily="49" charset="0"/>
              </a:rPr>
              <a:t>/* take item from buffer */</a:t>
            </a:r>
            <a:r>
              <a:rPr lang="en-US" sz="1900" dirty="0">
                <a:solidFill>
                  <a:prstClr val="black"/>
                </a:solidFill>
                <a:latin typeface="Courier New" pitchFamily="49" charset="0"/>
                <a:cs typeface="Courier New" pitchFamily="49" charset="0"/>
              </a:rPr>
              <a:t/>
            </a:r>
            <a:br>
              <a:rPr lang="en-US" sz="1900" dirty="0">
                <a:solidFill>
                  <a:prstClr val="black"/>
                </a:solidFill>
                <a:latin typeface="Courier New" pitchFamily="49" charset="0"/>
                <a:cs typeface="Courier New" pitchFamily="49" charset="0"/>
              </a:rPr>
            </a:br>
            <a:r>
              <a:rPr lang="en-US" sz="2400" dirty="0">
                <a:solidFill>
                  <a:prstClr val="black"/>
                </a:solidFill>
                <a:latin typeface="Courier New" pitchFamily="49" charset="0"/>
                <a:cs typeface="Courier New" pitchFamily="49" charset="0"/>
              </a:rPr>
              <a:t>   	up(&amp;</a:t>
            </a:r>
            <a:r>
              <a:rPr lang="en-US" sz="2400" dirty="0" err="1">
                <a:solidFill>
                  <a:prstClr val="black"/>
                </a:solidFill>
                <a:latin typeface="Courier New" pitchFamily="49" charset="0"/>
                <a:cs typeface="Courier New" pitchFamily="49" charset="0"/>
              </a:rPr>
              <a:t>UseQ</a:t>
            </a:r>
            <a:r>
              <a:rPr lang="en-US" sz="2400" dirty="0">
                <a:solidFill>
                  <a:prstClr val="black"/>
                </a:solidFill>
                <a:latin typeface="Courier New" pitchFamily="49" charset="0"/>
                <a:cs typeface="Courier New" pitchFamily="49" charset="0"/>
              </a:rPr>
              <a:t>);		</a:t>
            </a:r>
            <a:r>
              <a:rPr lang="en-US" sz="1900" dirty="0">
                <a:solidFill>
                  <a:srgbClr val="C00000"/>
                </a:solidFill>
                <a:latin typeface="Courier New" pitchFamily="49" charset="0"/>
                <a:cs typeface="Courier New" pitchFamily="49" charset="0"/>
              </a:rPr>
              <a:t>/* leave critical section */</a:t>
            </a:r>
            <a:r>
              <a:rPr lang="en-US" sz="1900" dirty="0">
                <a:solidFill>
                  <a:prstClr val="black"/>
                </a:solidFill>
                <a:latin typeface="Courier New" pitchFamily="49" charset="0"/>
                <a:cs typeface="Courier New" pitchFamily="49" charset="0"/>
              </a:rPr>
              <a:t/>
            </a:r>
            <a:br>
              <a:rPr lang="en-US" sz="1900" dirty="0">
                <a:solidFill>
                  <a:prstClr val="black"/>
                </a:solidFill>
                <a:latin typeface="Courier New" pitchFamily="49" charset="0"/>
                <a:cs typeface="Courier New" pitchFamily="49" charset="0"/>
              </a:rPr>
            </a:br>
            <a:r>
              <a:rPr lang="en-US" sz="2400" dirty="0">
                <a:solidFill>
                  <a:prstClr val="black"/>
                </a:solidFill>
                <a:latin typeface="Courier New" pitchFamily="49" charset="0"/>
                <a:cs typeface="Courier New" pitchFamily="49" charset="0"/>
              </a:rPr>
              <a:t> 	up(&amp;empty);		</a:t>
            </a:r>
            <a:r>
              <a:rPr lang="en-US" sz="1900" dirty="0">
                <a:solidFill>
                  <a:srgbClr val="C00000"/>
                </a:solidFill>
                <a:latin typeface="Courier New" pitchFamily="49" charset="0"/>
                <a:cs typeface="Courier New" pitchFamily="49" charset="0"/>
              </a:rPr>
              <a:t>/* update count of empty */</a:t>
            </a:r>
            <a:r>
              <a:rPr lang="en-US" sz="1900" dirty="0">
                <a:solidFill>
                  <a:prstClr val="black"/>
                </a:solidFill>
                <a:latin typeface="Courier New" pitchFamily="49" charset="0"/>
                <a:cs typeface="Courier New" pitchFamily="49" charset="0"/>
              </a:rPr>
              <a:t/>
            </a:r>
            <a:br>
              <a:rPr lang="en-US" sz="1900" dirty="0">
                <a:solidFill>
                  <a:prstClr val="black"/>
                </a:solidFill>
                <a:latin typeface="Courier New" pitchFamily="49" charset="0"/>
                <a:cs typeface="Courier New" pitchFamily="49" charset="0"/>
              </a:rPr>
            </a:br>
            <a:r>
              <a:rPr lang="en-US" sz="2400" dirty="0">
                <a:solidFill>
                  <a:prstClr val="black"/>
                </a:solidFill>
                <a:latin typeface="Courier New" pitchFamily="49" charset="0"/>
                <a:cs typeface="Courier New" pitchFamily="49" charset="0"/>
              </a:rPr>
              <a:t> 	</a:t>
            </a:r>
            <a:r>
              <a:rPr lang="en-US" sz="2400" dirty="0" err="1">
                <a:solidFill>
                  <a:prstClr val="black"/>
                </a:solidFill>
                <a:latin typeface="Courier New" pitchFamily="49" charset="0"/>
                <a:cs typeface="Courier New" pitchFamily="49" charset="0"/>
              </a:rPr>
              <a:t>consume_item</a:t>
            </a:r>
            <a:r>
              <a:rPr lang="en-US" sz="2400" dirty="0">
                <a:solidFill>
                  <a:prstClr val="black"/>
                </a:solidFill>
                <a:latin typeface="Courier New" pitchFamily="49" charset="0"/>
                <a:cs typeface="Courier New" pitchFamily="49" charset="0"/>
              </a:rPr>
              <a:t>(item);	</a:t>
            </a:r>
            <a:r>
              <a:rPr lang="en-US" sz="1900" dirty="0">
                <a:solidFill>
                  <a:srgbClr val="C00000"/>
                </a:solidFill>
                <a:latin typeface="Courier New" pitchFamily="49" charset="0"/>
                <a:cs typeface="Courier New" pitchFamily="49" charset="0"/>
              </a:rPr>
              <a:t>/* do something... */</a:t>
            </a:r>
            <a:br>
              <a:rPr lang="en-US" sz="1900" dirty="0">
                <a:solidFill>
                  <a:srgbClr val="C00000"/>
                </a:solidFill>
                <a:latin typeface="Courier New" pitchFamily="49" charset="0"/>
                <a:cs typeface="Courier New" pitchFamily="49" charset="0"/>
              </a:rPr>
            </a:br>
            <a:r>
              <a:rPr lang="en-US" sz="2400" dirty="0">
                <a:solidFill>
                  <a:prstClr val="black"/>
                </a:solidFill>
                <a:latin typeface="Courier New" pitchFamily="49" charset="0"/>
                <a:cs typeface="Courier New" pitchFamily="49" charset="0"/>
              </a:rPr>
              <a:t>}</a:t>
            </a:r>
          </a:p>
          <a:p>
            <a:pPr marL="342900" lvl="0" indent="-342900" algn="l" rtl="0">
              <a:defRPr/>
            </a:pPr>
            <a:r>
              <a:rPr lang="en-US" sz="2400" dirty="0">
                <a:solidFill>
                  <a:prstClr val="black"/>
                </a:solidFill>
                <a:latin typeface="Courier New" pitchFamily="49" charset="0"/>
                <a:cs typeface="Courier New" pitchFamily="49" charset="0"/>
              </a:rPr>
              <a:t>}</a:t>
            </a:r>
          </a:p>
        </p:txBody>
      </p:sp>
      <p:sp>
        <p:nvSpPr>
          <p:cNvPr id="4" name="חץ מעוקל ימינה 3"/>
          <p:cNvSpPr/>
          <p:nvPr/>
        </p:nvSpPr>
        <p:spPr>
          <a:xfrm flipV="1">
            <a:off x="755576" y="2897496"/>
            <a:ext cx="288032" cy="608076"/>
          </a:xfrm>
          <a:prstGeom prst="curvedRightArrow">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5" name="מלבן מעוגל 4"/>
          <p:cNvSpPr/>
          <p:nvPr/>
        </p:nvSpPr>
        <p:spPr>
          <a:xfrm>
            <a:off x="899592" y="4801716"/>
            <a:ext cx="7272808" cy="576064"/>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sz="1600" b="1" dirty="0">
                <a:solidFill>
                  <a:srgbClr val="C00000"/>
                </a:solidFill>
                <a:latin typeface="Courier New" pitchFamily="49" charset="0"/>
                <a:cs typeface="Courier New" pitchFamily="49" charset="0"/>
              </a:rPr>
              <a:t>Deadlock : Empty buffer, consumer blocked at down(&amp;full), producer blocked at down(&amp;</a:t>
            </a:r>
            <a:r>
              <a:rPr lang="en-US" sz="1600" b="1" dirty="0" err="1">
                <a:solidFill>
                  <a:srgbClr val="C00000"/>
                </a:solidFill>
                <a:latin typeface="Courier New" pitchFamily="49" charset="0"/>
                <a:cs typeface="Courier New" pitchFamily="49" charset="0"/>
              </a:rPr>
              <a:t>UseQ</a:t>
            </a:r>
            <a:r>
              <a:rPr lang="en-US" sz="1600" b="1" dirty="0">
                <a:solidFill>
                  <a:srgbClr val="C00000"/>
                </a:solidFill>
                <a:latin typeface="Courier New" pitchFamily="49" charset="0"/>
                <a:cs typeface="Courier New" pitchFamily="49" charset="0"/>
              </a:rPr>
              <a:t>) </a:t>
            </a:r>
            <a:r>
              <a:rPr lang="en-US" sz="1600" b="1" dirty="0">
                <a:solidFill>
                  <a:srgbClr val="C00000"/>
                </a:solidFill>
                <a:latin typeface="Courier New" pitchFamily="49" charset="0"/>
                <a:cs typeface="Courier New" pitchFamily="49" charset="0"/>
                <a:sym typeface="Wingdings" pitchFamily="2" charset="2"/>
              </a:rPr>
              <a:t> both processes sleep.</a:t>
            </a:r>
            <a:endParaRPr lang="he-IL" sz="1600" b="1" dirty="0">
              <a:solidFill>
                <a:srgbClr val="C00000"/>
              </a:solidFill>
              <a:latin typeface="Courier New" pitchFamily="49" charset="0"/>
              <a:cs typeface="Courier New" pitchFamily="49" charset="0"/>
            </a:endParaRPr>
          </a:p>
        </p:txBody>
      </p:sp>
    </p:spTree>
    <p:extLst>
      <p:ext uri="{BB962C8B-B14F-4D97-AF65-F5344CB8AC3E}">
        <p14:creationId xmlns:p14="http://schemas.microsoft.com/office/powerpoint/2010/main" val="112322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just" rtl="0"/>
            <a:r>
              <a:rPr lang="en-US" sz="3600" dirty="0">
                <a:solidFill>
                  <a:srgbClr val="C00000"/>
                </a:solidFill>
              </a:rPr>
              <a:t>Motivation - reminder</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lnSpcReduction="10000"/>
          </a:bodyPr>
          <a:lstStyle/>
          <a:p>
            <a:pPr marL="457200" indent="-457200" algn="l" rtl="0">
              <a:buFont typeface="Arial" pitchFamily="34" charset="0"/>
              <a:buChar char="•"/>
            </a:pPr>
            <a:r>
              <a:rPr lang="en-US" sz="2800" dirty="0">
                <a:solidFill>
                  <a:schemeClr val="tx1"/>
                </a:solidFill>
              </a:rPr>
              <a:t>Multiprocessing needs some tools for managing shared resources. For example:</a:t>
            </a:r>
          </a:p>
          <a:p>
            <a:pPr marL="914400" lvl="1" indent="-457200" algn="l" rtl="0">
              <a:buFont typeface="Arial" pitchFamily="34" charset="0"/>
              <a:buChar char="•"/>
            </a:pPr>
            <a:r>
              <a:rPr lang="en-US" sz="2400" dirty="0">
                <a:solidFill>
                  <a:schemeClr val="tx1"/>
                </a:solidFill>
              </a:rPr>
              <a:t>Printers.</a:t>
            </a:r>
          </a:p>
          <a:p>
            <a:pPr marL="914400" lvl="1" indent="-457200" algn="l" rtl="0">
              <a:buFont typeface="Arial" pitchFamily="34" charset="0"/>
              <a:buChar char="•"/>
            </a:pPr>
            <a:r>
              <a:rPr lang="en-US" sz="2400" dirty="0">
                <a:solidFill>
                  <a:schemeClr val="tx1"/>
                </a:solidFill>
              </a:rPr>
              <a:t>Files.</a:t>
            </a:r>
          </a:p>
          <a:p>
            <a:pPr marL="914400" lvl="1" indent="-457200" algn="l" rtl="0">
              <a:buFont typeface="Arial" pitchFamily="34" charset="0"/>
              <a:buChar char="•"/>
            </a:pPr>
            <a:r>
              <a:rPr lang="en-US" sz="2400" dirty="0">
                <a:solidFill>
                  <a:schemeClr val="tx1"/>
                </a:solidFill>
              </a:rPr>
              <a:t>Data Bases.</a:t>
            </a:r>
          </a:p>
          <a:p>
            <a:pPr marL="457200" indent="-457200" algn="l" rtl="0">
              <a:buFont typeface="Arial" pitchFamily="34" charset="0"/>
              <a:buChar char="•"/>
            </a:pPr>
            <a:r>
              <a:rPr lang="en-US" dirty="0">
                <a:solidFill>
                  <a:schemeClr val="tx1"/>
                </a:solidFill>
              </a:rPr>
              <a:t>Previous solutions we saw are </a:t>
            </a:r>
          </a:p>
          <a:p>
            <a:pPr marL="914400" lvl="1" indent="-457200" algn="l" rtl="0">
              <a:buFont typeface="Arial" pitchFamily="34" charset="0"/>
              <a:buChar char="•"/>
            </a:pPr>
            <a:r>
              <a:rPr lang="en-US" dirty="0">
                <a:solidFill>
                  <a:schemeClr val="tx1"/>
                </a:solidFill>
              </a:rPr>
              <a:t>Wasteful: require busy waiting</a:t>
            </a:r>
          </a:p>
          <a:p>
            <a:pPr marL="914400" lvl="1" indent="-457200" algn="l" rtl="0">
              <a:buFont typeface="Arial" pitchFamily="34" charset="0"/>
              <a:buChar char="•"/>
            </a:pPr>
            <a:r>
              <a:rPr lang="en-US" dirty="0">
                <a:solidFill>
                  <a:schemeClr val="tx1"/>
                </a:solidFill>
              </a:rPr>
              <a:t>Costly: use too many shared variables / C instructions</a:t>
            </a:r>
          </a:p>
          <a:p>
            <a:pPr marL="457200" indent="-457200" algn="l" rtl="0">
              <a:buFont typeface="Wingdings" panose="05000000000000000000" pitchFamily="2" charset="2"/>
              <a:buChar char="à"/>
            </a:pPr>
            <a:r>
              <a:rPr lang="en-US" dirty="0">
                <a:solidFill>
                  <a:srgbClr val="00B050"/>
                </a:solidFill>
                <a:sym typeface="Wingdings" panose="05000000000000000000" pitchFamily="2" charset="2"/>
              </a:rPr>
              <a:t>Solution: HW support – atomic instructions</a:t>
            </a:r>
          </a:p>
          <a:p>
            <a:pPr lvl="1" algn="l" rtl="0"/>
            <a:r>
              <a:rPr lang="en-US" dirty="0">
                <a:solidFill>
                  <a:srgbClr val="00B050"/>
                </a:solidFill>
                <a:sym typeface="Wingdings" panose="05000000000000000000" pitchFamily="2" charset="2"/>
              </a:rPr>
              <a:t> </a:t>
            </a:r>
            <a:r>
              <a:rPr lang="en-US" dirty="0">
                <a:solidFill>
                  <a:srgbClr val="00B050"/>
                </a:solidFill>
              </a:rPr>
              <a:t>Cheap, fast and simple</a:t>
            </a:r>
          </a:p>
          <a:p>
            <a:pPr marL="457200" indent="-457200" algn="l" rtl="0">
              <a:buFont typeface="Wingdings" panose="05000000000000000000" pitchFamily="2" charset="2"/>
              <a:buChar char="à"/>
            </a:pPr>
            <a:endParaRPr lang="en-US" dirty="0">
              <a:solidFill>
                <a:srgbClr val="00B050"/>
              </a:solidFill>
            </a:endParaRPr>
          </a:p>
        </p:txBody>
      </p:sp>
    </p:spTree>
    <p:extLst>
      <p:ext uri="{BB962C8B-B14F-4D97-AF65-F5344CB8AC3E}">
        <p14:creationId xmlns:p14="http://schemas.microsoft.com/office/powerpoint/2010/main" val="275640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Binary Semaphores</a:t>
            </a:r>
            <a:endParaRPr lang="he-IL" sz="3600" dirty="0">
              <a:solidFill>
                <a:srgbClr val="C00000"/>
              </a:solidFill>
            </a:endParaRPr>
          </a:p>
        </p:txBody>
      </p:sp>
      <p:pic>
        <p:nvPicPr>
          <p:cNvPr id="1034" name="Picture 10" descr="https://upload.wikimedia.org/wikipedia/commons/thumb/1/13/Semaphore_Juliet.svg/600px-Semaphore_Juliet.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0" y="2353444"/>
            <a:ext cx="2232248" cy="186020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upload.wikimedia.org/wikipedia/commons/thumb/6/67/Castleton_East_Junction_signal_box_59_signal_%281%29.jpg/250px-Castleton_East_Junction_signal_box_59_signal_%281%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417340"/>
            <a:ext cx="2381250" cy="3171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8578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Binary Semaphores</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000" dirty="0">
                <a:solidFill>
                  <a:schemeClr val="tx1"/>
                </a:solidFill>
              </a:rPr>
              <a:t>Has two </a:t>
            </a:r>
            <a:r>
              <a:rPr lang="en-US" sz="2000" b="1" dirty="0">
                <a:solidFill>
                  <a:schemeClr val="tx1"/>
                </a:solidFill>
              </a:rPr>
              <a:t>atomic </a:t>
            </a:r>
            <a:r>
              <a:rPr lang="en-US" sz="2000" dirty="0">
                <a:solidFill>
                  <a:schemeClr val="tx1"/>
                </a:solidFill>
              </a:rPr>
              <a:t>operations:</a:t>
            </a:r>
          </a:p>
          <a:p>
            <a:pPr marL="914400" lvl="1" indent="-457200" algn="l" rtl="0">
              <a:buFont typeface="Arial" pitchFamily="34" charset="0"/>
              <a:buChar char="•"/>
            </a:pPr>
            <a:r>
              <a:rPr lang="en-US" sz="1800" dirty="0">
                <a:solidFill>
                  <a:schemeClr val="tx1"/>
                </a:solidFill>
              </a:rPr>
              <a:t>Up.</a:t>
            </a:r>
          </a:p>
          <a:p>
            <a:pPr marL="914400" lvl="1" indent="-457200" algn="l" rtl="0">
              <a:buFont typeface="Arial" pitchFamily="34" charset="0"/>
              <a:buChar char="•"/>
            </a:pPr>
            <a:r>
              <a:rPr lang="en-US" sz="1800" dirty="0">
                <a:solidFill>
                  <a:schemeClr val="tx1"/>
                </a:solidFill>
              </a:rPr>
              <a:t>Down.</a:t>
            </a:r>
          </a:p>
          <a:p>
            <a:pPr marL="457200" indent="-457200" algn="l" rtl="0">
              <a:buFont typeface="Arial" pitchFamily="34" charset="0"/>
              <a:buChar char="•"/>
            </a:pPr>
            <a:endParaRPr lang="en-US" sz="2000" dirty="0">
              <a:solidFill>
                <a:schemeClr val="tx1"/>
              </a:solidFill>
            </a:endParaRPr>
          </a:p>
          <a:p>
            <a:pPr algn="l" rtl="0"/>
            <a:r>
              <a:rPr lang="en-US" sz="1600" dirty="0" err="1">
                <a:solidFill>
                  <a:schemeClr val="tx1"/>
                </a:solidFill>
                <a:latin typeface="Courier New" pitchFamily="49" charset="0"/>
                <a:cs typeface="Courier New" pitchFamily="49" charset="0"/>
              </a:rPr>
              <a:t>init</a:t>
            </a:r>
            <a:r>
              <a:rPr lang="en-US" sz="1600" dirty="0">
                <a:solidFill>
                  <a:schemeClr val="tx1"/>
                </a:solidFill>
                <a:latin typeface="Courier New" pitchFamily="49" charset="0"/>
                <a:cs typeface="Courier New" pitchFamily="49" charset="0"/>
              </a:rPr>
              <a:t>(S) {</a:t>
            </a:r>
          </a:p>
          <a:p>
            <a:pPr algn="l" rtl="0"/>
            <a:r>
              <a:rPr lang="en-US" sz="1600" dirty="0">
                <a:solidFill>
                  <a:schemeClr val="tx1"/>
                </a:solidFill>
                <a:latin typeface="Courier New" pitchFamily="49" charset="0"/>
                <a:cs typeface="Courier New" pitchFamily="49" charset="0"/>
              </a:rPr>
              <a:t>   S=1; }</a:t>
            </a:r>
          </a:p>
          <a:p>
            <a:pPr algn="l" rtl="0"/>
            <a:endParaRPr lang="en-US" sz="1600" dirty="0">
              <a:solidFill>
                <a:schemeClr val="tx1"/>
              </a:solidFill>
              <a:latin typeface="Courier New" pitchFamily="49" charset="0"/>
              <a:cs typeface="Courier New" pitchFamily="49" charset="0"/>
            </a:endParaRPr>
          </a:p>
          <a:p>
            <a:pPr algn="l" rtl="0"/>
            <a:r>
              <a:rPr lang="en-US" sz="1600" dirty="0">
                <a:solidFill>
                  <a:schemeClr val="tx1"/>
                </a:solidFill>
                <a:latin typeface="Courier New" pitchFamily="49" charset="0"/>
                <a:cs typeface="Courier New" pitchFamily="49" charset="0"/>
              </a:rPr>
              <a:t>down(S) {</a:t>
            </a:r>
          </a:p>
          <a:p>
            <a:pPr algn="l" rtl="0"/>
            <a:r>
              <a:rPr lang="en-US" sz="1600" dirty="0">
                <a:solidFill>
                  <a:schemeClr val="tx1"/>
                </a:solidFill>
                <a:latin typeface="Courier New" pitchFamily="49" charset="0"/>
                <a:cs typeface="Courier New" pitchFamily="49" charset="0"/>
              </a:rPr>
              <a:t> </a:t>
            </a:r>
            <a:r>
              <a:rPr lang="en-US" sz="1600" b="1" dirty="0">
                <a:solidFill>
                  <a:schemeClr val="tx1"/>
                </a:solidFill>
                <a:latin typeface="Courier New" pitchFamily="49" charset="0"/>
                <a:cs typeface="Courier New" pitchFamily="49" charset="0"/>
              </a:rPr>
              <a:t>if</a:t>
            </a:r>
            <a:r>
              <a:rPr lang="en-US" sz="1600" dirty="0">
                <a:solidFill>
                  <a:schemeClr val="tx1"/>
                </a:solidFill>
                <a:latin typeface="Courier New" pitchFamily="49" charset="0"/>
                <a:cs typeface="Courier New" pitchFamily="49" charset="0"/>
              </a:rPr>
              <a:t> (S==0) block process; </a:t>
            </a:r>
            <a:r>
              <a:rPr lang="en-US" sz="1600" dirty="0">
                <a:solidFill>
                  <a:srgbClr val="00B050"/>
                </a:solidFill>
                <a:latin typeface="Courier New" pitchFamily="49" charset="0"/>
                <a:cs typeface="Courier New" pitchFamily="49" charset="0"/>
              </a:rPr>
              <a:t>//or: while (s==0); What’s the difference?</a:t>
            </a:r>
            <a:r>
              <a:rPr lang="en-US" sz="1600" dirty="0">
                <a:solidFill>
                  <a:schemeClr val="tx1"/>
                </a:solidFill>
                <a:latin typeface="Courier New" pitchFamily="49" charset="0"/>
                <a:cs typeface="Courier New" pitchFamily="49" charset="0"/>
              </a:rPr>
              <a:t>   S=0; }</a:t>
            </a:r>
          </a:p>
          <a:p>
            <a:pPr algn="l" rtl="0"/>
            <a:endParaRPr lang="en-US" sz="1600" dirty="0">
              <a:solidFill>
                <a:schemeClr val="tx1"/>
              </a:solidFill>
              <a:latin typeface="Courier New" pitchFamily="49" charset="0"/>
              <a:cs typeface="Courier New" pitchFamily="49" charset="0"/>
            </a:endParaRPr>
          </a:p>
          <a:p>
            <a:pPr algn="l" rtl="0"/>
            <a:r>
              <a:rPr lang="en-US" sz="1600" dirty="0">
                <a:solidFill>
                  <a:schemeClr val="tx1"/>
                </a:solidFill>
                <a:latin typeface="Courier New" pitchFamily="49" charset="0"/>
                <a:cs typeface="Courier New" pitchFamily="49" charset="0"/>
              </a:rPr>
              <a:t>up(S) {</a:t>
            </a:r>
          </a:p>
          <a:p>
            <a:pPr algn="l" rtl="0"/>
            <a:r>
              <a:rPr lang="en-US" sz="1600" dirty="0">
                <a:solidFill>
                  <a:schemeClr val="tx1"/>
                </a:solidFill>
                <a:latin typeface="Courier New" pitchFamily="49" charset="0"/>
                <a:cs typeface="Courier New" pitchFamily="49" charset="0"/>
              </a:rPr>
              <a:t>   S=1;</a:t>
            </a:r>
          </a:p>
          <a:p>
            <a:pPr algn="l" rtl="0"/>
            <a:r>
              <a:rPr lang="en-US" sz="1600" dirty="0">
                <a:solidFill>
                  <a:schemeClr val="tx1"/>
                </a:solidFill>
                <a:latin typeface="Courier New" pitchFamily="49" charset="0"/>
                <a:cs typeface="Courier New" pitchFamily="49" charset="0"/>
              </a:rPr>
              <a:t>   </a:t>
            </a:r>
            <a:r>
              <a:rPr lang="en-US" sz="1600" b="1" dirty="0">
                <a:solidFill>
                  <a:schemeClr val="tx1"/>
                </a:solidFill>
                <a:latin typeface="Courier New" pitchFamily="49" charset="0"/>
                <a:cs typeface="Courier New" pitchFamily="49" charset="0"/>
              </a:rPr>
              <a:t>if</a:t>
            </a:r>
            <a:r>
              <a:rPr lang="en-US" sz="1600" dirty="0">
                <a:solidFill>
                  <a:schemeClr val="tx1"/>
                </a:solidFill>
                <a:latin typeface="Courier New" pitchFamily="49" charset="0"/>
                <a:cs typeface="Courier New" pitchFamily="49" charset="0"/>
              </a:rPr>
              <a:t> (there are blocked processes) wake one up; }</a:t>
            </a:r>
          </a:p>
        </p:txBody>
      </p:sp>
    </p:spTree>
    <p:extLst>
      <p:ext uri="{BB962C8B-B14F-4D97-AF65-F5344CB8AC3E}">
        <p14:creationId xmlns:p14="http://schemas.microsoft.com/office/powerpoint/2010/main" val="2306256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Counting Semaphores</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fontScale="70000" lnSpcReduction="20000"/>
          </a:bodyPr>
          <a:lstStyle/>
          <a:p>
            <a:pPr marL="457200" indent="-457200" algn="l" rtl="0">
              <a:buFont typeface="Arial" pitchFamily="34" charset="0"/>
              <a:buChar char="•"/>
            </a:pPr>
            <a:r>
              <a:rPr lang="en-US" sz="2800" dirty="0">
                <a:solidFill>
                  <a:schemeClr val="tx1"/>
                </a:solidFill>
              </a:rPr>
              <a:t>Has two atomic operations:</a:t>
            </a:r>
          </a:p>
          <a:p>
            <a:pPr marL="914400" lvl="1" indent="-457200" algn="l" rtl="0">
              <a:buFont typeface="Arial" pitchFamily="34" charset="0"/>
              <a:buChar char="•"/>
            </a:pPr>
            <a:r>
              <a:rPr lang="en-US" sz="2400" dirty="0">
                <a:solidFill>
                  <a:schemeClr val="tx1"/>
                </a:solidFill>
              </a:rPr>
              <a:t>Up.</a:t>
            </a:r>
          </a:p>
          <a:p>
            <a:pPr marL="914400" lvl="1" indent="-457200" algn="l" rtl="0">
              <a:buFont typeface="Arial" pitchFamily="34" charset="0"/>
              <a:buChar char="•"/>
            </a:pPr>
            <a:r>
              <a:rPr lang="en-US" sz="2400" dirty="0">
                <a:solidFill>
                  <a:schemeClr val="tx1"/>
                </a:solidFill>
              </a:rPr>
              <a:t>Down.</a:t>
            </a:r>
          </a:p>
          <a:p>
            <a:pPr marL="457200" indent="-457200" algn="l" rtl="0">
              <a:buFont typeface="Arial" pitchFamily="34" charset="0"/>
              <a:buChar char="•"/>
            </a:pPr>
            <a:endParaRPr lang="en-US" sz="2800" dirty="0">
              <a:solidFill>
                <a:schemeClr val="tx1"/>
              </a:solidFill>
            </a:endParaRPr>
          </a:p>
          <a:p>
            <a:pPr algn="l" rtl="0"/>
            <a:r>
              <a:rPr lang="en-US" sz="2400" dirty="0">
                <a:solidFill>
                  <a:schemeClr val="tx1"/>
                </a:solidFill>
                <a:latin typeface="Courier New" pitchFamily="49" charset="0"/>
                <a:cs typeface="Courier New" pitchFamily="49" charset="0"/>
              </a:rPr>
              <a:t>init(S) {</a:t>
            </a:r>
          </a:p>
          <a:p>
            <a:pPr algn="l" rtl="0"/>
            <a:r>
              <a:rPr lang="en-US" sz="2400" dirty="0">
                <a:solidFill>
                  <a:schemeClr val="tx1"/>
                </a:solidFill>
                <a:latin typeface="Courier New" pitchFamily="49" charset="0"/>
                <a:cs typeface="Courier New" pitchFamily="49" charset="0"/>
              </a:rPr>
              <a:t>   S=N; }	</a:t>
            </a:r>
            <a:r>
              <a:rPr lang="en-US" sz="2000" dirty="0">
                <a:solidFill>
                  <a:srgbClr val="00B050"/>
                </a:solidFill>
                <a:latin typeface="Courier New" pitchFamily="49" charset="0"/>
                <a:cs typeface="Courier New" pitchFamily="49" charset="0"/>
              </a:rPr>
              <a:t>// N=number of simultaneously allowed processes in CS</a:t>
            </a:r>
            <a:endParaRPr lang="en-US" sz="2400" dirty="0">
              <a:solidFill>
                <a:srgbClr val="00B050"/>
              </a:solidFill>
              <a:latin typeface="Courier New" pitchFamily="49" charset="0"/>
              <a:cs typeface="Courier New" pitchFamily="49" charset="0"/>
            </a:endParaRPr>
          </a:p>
          <a:p>
            <a:pPr algn="l" rtl="0"/>
            <a:endParaRPr lang="en-US" sz="2400" dirty="0">
              <a:solidFill>
                <a:schemeClr val="tx1"/>
              </a:solidFill>
              <a:latin typeface="Courier New" pitchFamily="49" charset="0"/>
              <a:cs typeface="Courier New" pitchFamily="49" charset="0"/>
            </a:endParaRPr>
          </a:p>
          <a:p>
            <a:pPr algn="l" rtl="0"/>
            <a:r>
              <a:rPr lang="en-US" sz="2400" dirty="0">
                <a:solidFill>
                  <a:schemeClr val="tx1"/>
                </a:solidFill>
                <a:latin typeface="Courier New" pitchFamily="49" charset="0"/>
                <a:cs typeface="Courier New" pitchFamily="49" charset="0"/>
              </a:rPr>
              <a:t>down(S) {</a:t>
            </a:r>
          </a:p>
          <a:p>
            <a:pPr algn="l" rtl="0"/>
            <a:r>
              <a:rPr lang="en-US" sz="2400" dirty="0">
                <a:solidFill>
                  <a:schemeClr val="tx1"/>
                </a:solidFill>
                <a:latin typeface="Courier New" pitchFamily="49" charset="0"/>
                <a:cs typeface="Courier New" pitchFamily="49" charset="0"/>
              </a:rPr>
              <a:t>   </a:t>
            </a:r>
            <a:r>
              <a:rPr lang="en-US" sz="2400" b="1" dirty="0">
                <a:solidFill>
                  <a:schemeClr val="tx1"/>
                </a:solidFill>
                <a:latin typeface="Courier New" pitchFamily="49" charset="0"/>
                <a:cs typeface="Courier New" pitchFamily="49" charset="0"/>
              </a:rPr>
              <a:t>if</a:t>
            </a:r>
            <a:r>
              <a:rPr lang="en-US" sz="2400" dirty="0">
                <a:solidFill>
                  <a:schemeClr val="tx1"/>
                </a:solidFill>
                <a:latin typeface="Courier New" pitchFamily="49" charset="0"/>
                <a:cs typeface="Courier New" pitchFamily="49" charset="0"/>
              </a:rPr>
              <a:t> (S==0) block process; </a:t>
            </a:r>
          </a:p>
          <a:p>
            <a:pPr algn="l" rtl="0"/>
            <a:r>
              <a:rPr lang="en-US" sz="2400" dirty="0">
                <a:solidFill>
                  <a:schemeClr val="tx1"/>
                </a:solidFill>
                <a:latin typeface="Courier New" pitchFamily="49" charset="0"/>
                <a:cs typeface="Courier New" pitchFamily="49" charset="0"/>
              </a:rPr>
              <a:t>S--; }</a:t>
            </a:r>
          </a:p>
          <a:p>
            <a:pPr algn="l" rtl="0"/>
            <a:endParaRPr lang="en-US" sz="2400" dirty="0">
              <a:solidFill>
                <a:schemeClr val="tx1"/>
              </a:solidFill>
              <a:latin typeface="Courier New" pitchFamily="49" charset="0"/>
              <a:cs typeface="Courier New" pitchFamily="49" charset="0"/>
            </a:endParaRPr>
          </a:p>
          <a:p>
            <a:pPr algn="l" rtl="0"/>
            <a:r>
              <a:rPr lang="en-US" sz="2400" dirty="0">
                <a:solidFill>
                  <a:schemeClr val="tx1"/>
                </a:solidFill>
                <a:latin typeface="Courier New" pitchFamily="49" charset="0"/>
                <a:cs typeface="Courier New" pitchFamily="49" charset="0"/>
              </a:rPr>
              <a:t>up(S) {</a:t>
            </a:r>
          </a:p>
          <a:p>
            <a:pPr algn="l" rtl="0"/>
            <a:r>
              <a:rPr lang="en-US" sz="2400" dirty="0">
                <a:solidFill>
                  <a:schemeClr val="tx1"/>
                </a:solidFill>
                <a:latin typeface="Courier New" pitchFamily="49" charset="0"/>
                <a:cs typeface="Courier New" pitchFamily="49" charset="0"/>
              </a:rPr>
              <a:t>   S++;</a:t>
            </a:r>
          </a:p>
          <a:p>
            <a:pPr algn="l" rtl="0"/>
            <a:r>
              <a:rPr lang="en-US" sz="2400" dirty="0">
                <a:solidFill>
                  <a:schemeClr val="tx1"/>
                </a:solidFill>
                <a:latin typeface="Courier New" pitchFamily="49" charset="0"/>
                <a:cs typeface="Courier New" pitchFamily="49" charset="0"/>
              </a:rPr>
              <a:t>   </a:t>
            </a:r>
            <a:r>
              <a:rPr lang="en-US" sz="2400" b="1" dirty="0">
                <a:solidFill>
                  <a:schemeClr val="tx1"/>
                </a:solidFill>
                <a:latin typeface="Courier New" pitchFamily="49" charset="0"/>
                <a:cs typeface="Courier New" pitchFamily="49" charset="0"/>
              </a:rPr>
              <a:t>if</a:t>
            </a:r>
            <a:r>
              <a:rPr lang="en-US" sz="2400" dirty="0">
                <a:solidFill>
                  <a:schemeClr val="tx1"/>
                </a:solidFill>
                <a:latin typeface="Courier New" pitchFamily="49" charset="0"/>
                <a:cs typeface="Courier New" pitchFamily="49" charset="0"/>
              </a:rPr>
              <a:t> (there are blocked processes) wake one up; }</a:t>
            </a:r>
          </a:p>
          <a:p>
            <a:pPr marL="457200" indent="-457200" algn="l" rtl="0">
              <a:buFont typeface="Arial" pitchFamily="34" charset="0"/>
              <a:buChar char="•"/>
            </a:pPr>
            <a:endParaRPr lang="en-US" sz="2800" dirty="0">
              <a:solidFill>
                <a:schemeClr val="tx1"/>
              </a:solidFill>
            </a:endParaRPr>
          </a:p>
          <a:p>
            <a:pPr marL="457200" indent="-457200" algn="l" rtl="0">
              <a:buFont typeface="Arial" pitchFamily="34" charset="0"/>
              <a:buChar char="•"/>
            </a:pPr>
            <a:r>
              <a:rPr lang="en-US" sz="2800" dirty="0">
                <a:solidFill>
                  <a:schemeClr val="tx1"/>
                </a:solidFill>
              </a:rPr>
              <a:t>Semaphore’s interface doesn’t </a:t>
            </a:r>
            <a:r>
              <a:rPr lang="en-US" sz="2900" dirty="0">
                <a:solidFill>
                  <a:schemeClr val="tx1"/>
                </a:solidFill>
              </a:rPr>
              <a:t>guarantee starvation freedom. </a:t>
            </a:r>
          </a:p>
          <a:p>
            <a:pPr marL="457200" indent="-457200" algn="l" rtl="0">
              <a:buFont typeface="Arial" pitchFamily="34" charset="0"/>
              <a:buChar char="•"/>
            </a:pPr>
            <a:r>
              <a:rPr lang="en-US" sz="2900" dirty="0">
                <a:solidFill>
                  <a:schemeClr val="tx1"/>
                </a:solidFill>
              </a:rPr>
              <a:t>Not all implementations prevent busy waiting. </a:t>
            </a:r>
          </a:p>
          <a:p>
            <a:pPr marL="457200" indent="-457200" algn="l" rtl="0">
              <a:buFont typeface="Arial" pitchFamily="34" charset="0"/>
              <a:buChar char="•"/>
            </a:pPr>
            <a:endParaRPr lang="he-IL" sz="2800" dirty="0">
              <a:solidFill>
                <a:schemeClr val="tx1"/>
              </a:solidFill>
            </a:endParaRPr>
          </a:p>
        </p:txBody>
      </p:sp>
    </p:spTree>
    <p:extLst>
      <p:ext uri="{BB962C8B-B14F-4D97-AF65-F5344CB8AC3E}">
        <p14:creationId xmlns:p14="http://schemas.microsoft.com/office/powerpoint/2010/main" val="11221708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Negative-Valued Semaphores</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fontScale="70000" lnSpcReduction="20000"/>
          </a:bodyPr>
          <a:lstStyle/>
          <a:p>
            <a:pPr marL="457200" indent="-457200" algn="l" rtl="0">
              <a:buFont typeface="Arial" pitchFamily="34" charset="0"/>
              <a:buChar char="•"/>
            </a:pPr>
            <a:r>
              <a:rPr lang="en-US" sz="2800" dirty="0">
                <a:solidFill>
                  <a:schemeClr val="tx1"/>
                </a:solidFill>
              </a:rPr>
              <a:t>Has two atomic operations:</a:t>
            </a:r>
          </a:p>
          <a:p>
            <a:pPr marL="914400" lvl="1" indent="-457200" algn="l" rtl="0">
              <a:buFont typeface="Arial" pitchFamily="34" charset="0"/>
              <a:buChar char="•"/>
            </a:pPr>
            <a:r>
              <a:rPr lang="en-US" sz="2400" dirty="0">
                <a:solidFill>
                  <a:schemeClr val="tx1"/>
                </a:solidFill>
              </a:rPr>
              <a:t>Up.</a:t>
            </a:r>
          </a:p>
          <a:p>
            <a:pPr marL="914400" lvl="1" indent="-457200" algn="l" rtl="0">
              <a:buFont typeface="Arial" pitchFamily="34" charset="0"/>
              <a:buChar char="•"/>
            </a:pPr>
            <a:r>
              <a:rPr lang="en-US" sz="2400" dirty="0">
                <a:solidFill>
                  <a:schemeClr val="tx1"/>
                </a:solidFill>
              </a:rPr>
              <a:t>Down.</a:t>
            </a:r>
          </a:p>
          <a:p>
            <a:pPr marL="457200" indent="-457200" algn="l" rtl="0">
              <a:buFont typeface="Arial" pitchFamily="34" charset="0"/>
              <a:buChar char="•"/>
            </a:pPr>
            <a:endParaRPr lang="en-US" sz="2800" dirty="0">
              <a:solidFill>
                <a:schemeClr val="tx1"/>
              </a:solidFill>
            </a:endParaRPr>
          </a:p>
          <a:p>
            <a:pPr algn="l" rtl="0"/>
            <a:r>
              <a:rPr lang="en-US" sz="2400" dirty="0" err="1">
                <a:solidFill>
                  <a:schemeClr val="tx1"/>
                </a:solidFill>
                <a:latin typeface="Courier New" pitchFamily="49" charset="0"/>
                <a:cs typeface="Courier New" pitchFamily="49" charset="0"/>
              </a:rPr>
              <a:t>init</a:t>
            </a:r>
            <a:r>
              <a:rPr lang="en-US" sz="2400" dirty="0">
                <a:solidFill>
                  <a:schemeClr val="tx1"/>
                </a:solidFill>
                <a:latin typeface="Courier New" pitchFamily="49" charset="0"/>
                <a:cs typeface="Courier New" pitchFamily="49" charset="0"/>
              </a:rPr>
              <a:t>(S) {</a:t>
            </a:r>
          </a:p>
          <a:p>
            <a:pPr algn="l" rtl="0"/>
            <a:r>
              <a:rPr lang="en-US" sz="2400" dirty="0">
                <a:solidFill>
                  <a:schemeClr val="tx1"/>
                </a:solidFill>
                <a:latin typeface="Courier New" pitchFamily="49" charset="0"/>
                <a:cs typeface="Courier New" pitchFamily="49" charset="0"/>
              </a:rPr>
              <a:t>   S=N; }</a:t>
            </a:r>
            <a:r>
              <a:rPr lang="en-US" sz="2000" dirty="0">
                <a:solidFill>
                  <a:srgbClr val="00B050"/>
                </a:solidFill>
                <a:latin typeface="Courier New" pitchFamily="49" charset="0"/>
                <a:cs typeface="Courier New" pitchFamily="49" charset="0"/>
              </a:rPr>
              <a:t>/* N=number of simultaneously allowed processes in CS*/</a:t>
            </a:r>
            <a:endParaRPr lang="en-US" sz="2400" dirty="0">
              <a:solidFill>
                <a:srgbClr val="00B050"/>
              </a:solidFill>
              <a:latin typeface="Courier New" pitchFamily="49" charset="0"/>
              <a:cs typeface="Courier New" pitchFamily="49" charset="0"/>
            </a:endParaRPr>
          </a:p>
          <a:p>
            <a:pPr algn="l" rtl="0"/>
            <a:endParaRPr lang="en-US" sz="2400" dirty="0">
              <a:solidFill>
                <a:schemeClr val="tx1"/>
              </a:solidFill>
              <a:latin typeface="Courier New" pitchFamily="49" charset="0"/>
              <a:cs typeface="Courier New" pitchFamily="49" charset="0"/>
            </a:endParaRPr>
          </a:p>
          <a:p>
            <a:pPr algn="l" rtl="0"/>
            <a:r>
              <a:rPr lang="en-US" sz="2400" dirty="0">
                <a:solidFill>
                  <a:schemeClr val="tx1"/>
                </a:solidFill>
                <a:latin typeface="Courier New" pitchFamily="49" charset="0"/>
                <a:cs typeface="Courier New" pitchFamily="49" charset="0"/>
              </a:rPr>
              <a:t>down(S) {</a:t>
            </a:r>
          </a:p>
          <a:p>
            <a:pPr algn="l" rtl="0"/>
            <a:r>
              <a:rPr lang="en-US" sz="2400" dirty="0">
                <a:solidFill>
                  <a:schemeClr val="tx1"/>
                </a:solidFill>
                <a:latin typeface="Courier New" pitchFamily="49" charset="0"/>
                <a:cs typeface="Courier New" pitchFamily="49" charset="0"/>
              </a:rPr>
              <a:t>   S--;</a:t>
            </a:r>
          </a:p>
          <a:p>
            <a:pPr algn="l" rtl="0"/>
            <a:r>
              <a:rPr lang="en-US" sz="2400" dirty="0">
                <a:solidFill>
                  <a:schemeClr val="tx1"/>
                </a:solidFill>
                <a:latin typeface="Courier New" pitchFamily="49" charset="0"/>
                <a:cs typeface="Courier New" pitchFamily="49" charset="0"/>
              </a:rPr>
              <a:t>   </a:t>
            </a:r>
            <a:r>
              <a:rPr lang="en-US" sz="2400" b="1" dirty="0">
                <a:solidFill>
                  <a:schemeClr val="tx1"/>
                </a:solidFill>
                <a:latin typeface="Courier New" pitchFamily="49" charset="0"/>
                <a:cs typeface="Courier New" pitchFamily="49" charset="0"/>
              </a:rPr>
              <a:t>if</a:t>
            </a:r>
            <a:r>
              <a:rPr lang="en-US" sz="2400" dirty="0">
                <a:solidFill>
                  <a:schemeClr val="tx1"/>
                </a:solidFill>
                <a:latin typeface="Courier New" pitchFamily="49" charset="0"/>
                <a:cs typeface="Courier New" pitchFamily="49" charset="0"/>
              </a:rPr>
              <a:t> (S&lt;0) block process; }</a:t>
            </a:r>
          </a:p>
          <a:p>
            <a:pPr algn="l" rtl="0"/>
            <a:endParaRPr lang="en-US" sz="2400" dirty="0">
              <a:solidFill>
                <a:schemeClr val="tx1"/>
              </a:solidFill>
              <a:latin typeface="Courier New" pitchFamily="49" charset="0"/>
              <a:cs typeface="Courier New" pitchFamily="49" charset="0"/>
            </a:endParaRPr>
          </a:p>
          <a:p>
            <a:pPr algn="l" rtl="0"/>
            <a:r>
              <a:rPr lang="en-US" sz="2400" dirty="0">
                <a:solidFill>
                  <a:schemeClr val="tx1"/>
                </a:solidFill>
                <a:latin typeface="Courier New" pitchFamily="49" charset="0"/>
                <a:cs typeface="Courier New" pitchFamily="49" charset="0"/>
              </a:rPr>
              <a:t>up(S) {</a:t>
            </a:r>
          </a:p>
          <a:p>
            <a:pPr algn="l" rtl="0"/>
            <a:r>
              <a:rPr lang="en-US" sz="2400" dirty="0">
                <a:solidFill>
                  <a:schemeClr val="tx1"/>
                </a:solidFill>
                <a:latin typeface="Courier New" pitchFamily="49" charset="0"/>
                <a:cs typeface="Courier New" pitchFamily="49" charset="0"/>
              </a:rPr>
              <a:t>   S++;</a:t>
            </a:r>
          </a:p>
          <a:p>
            <a:pPr algn="l" rtl="0"/>
            <a:r>
              <a:rPr lang="en-US" sz="2400" dirty="0">
                <a:solidFill>
                  <a:schemeClr val="tx1"/>
                </a:solidFill>
                <a:latin typeface="Courier New" pitchFamily="49" charset="0"/>
                <a:cs typeface="Courier New" pitchFamily="49" charset="0"/>
              </a:rPr>
              <a:t>   </a:t>
            </a:r>
            <a:r>
              <a:rPr lang="en-US" sz="2400" b="1" dirty="0">
                <a:solidFill>
                  <a:schemeClr val="tx1"/>
                </a:solidFill>
                <a:latin typeface="Courier New" pitchFamily="49" charset="0"/>
                <a:cs typeface="Courier New" pitchFamily="49" charset="0"/>
              </a:rPr>
              <a:t>if</a:t>
            </a:r>
            <a:r>
              <a:rPr lang="en-US" sz="2400" dirty="0">
                <a:solidFill>
                  <a:schemeClr val="tx1"/>
                </a:solidFill>
                <a:latin typeface="Courier New" pitchFamily="49" charset="0"/>
                <a:cs typeface="Courier New" pitchFamily="49" charset="0"/>
              </a:rPr>
              <a:t> (S≤0) wake up a process; }</a:t>
            </a:r>
          </a:p>
          <a:p>
            <a:pPr marL="457200" indent="-457200" algn="l" rtl="0">
              <a:buFont typeface="Arial" pitchFamily="34" charset="0"/>
              <a:buChar char="•"/>
            </a:pPr>
            <a:endParaRPr lang="en-US" sz="2800" dirty="0">
              <a:solidFill>
                <a:schemeClr val="tx1"/>
              </a:solidFill>
            </a:endParaRPr>
          </a:p>
          <a:p>
            <a:pPr marL="457200" indent="-457200" algn="l" rtl="0">
              <a:buFont typeface="Arial" pitchFamily="34" charset="0"/>
              <a:buChar char="•"/>
            </a:pPr>
            <a:r>
              <a:rPr lang="en-US" sz="2800" dirty="0">
                <a:solidFill>
                  <a:schemeClr val="accent6">
                    <a:lumMod val="75000"/>
                  </a:schemeClr>
                </a:solidFill>
              </a:rPr>
              <a:t>What is the advantage of negative semaphores?</a:t>
            </a:r>
          </a:p>
          <a:p>
            <a:pPr marL="457200" indent="-457200" algn="l" rtl="0">
              <a:buFont typeface="Arial" pitchFamily="34" charset="0"/>
              <a:buChar char="•"/>
            </a:pPr>
            <a:endParaRPr lang="he-IL" sz="2800" dirty="0">
              <a:solidFill>
                <a:schemeClr val="tx1"/>
              </a:solidFill>
            </a:endParaRPr>
          </a:p>
        </p:txBody>
      </p:sp>
    </p:spTree>
    <p:extLst>
      <p:ext uri="{BB962C8B-B14F-4D97-AF65-F5344CB8AC3E}">
        <p14:creationId xmlns:p14="http://schemas.microsoft.com/office/powerpoint/2010/main" val="353817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Question 1 : Counting Semaphores</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342900" lvl="0" indent="-342900" algn="l" rtl="0" fontAlgn="base">
              <a:spcAft>
                <a:spcPct val="0"/>
              </a:spcAft>
              <a:buFont typeface="Arial" pitchFamily="34" charset="0"/>
              <a:buChar char="•"/>
            </a:pPr>
            <a:r>
              <a:rPr lang="en-US" sz="2800" dirty="0">
                <a:solidFill>
                  <a:prstClr val="black"/>
                </a:solidFill>
                <a:latin typeface="+mj-lt"/>
                <a:cs typeface="Courier New" pitchFamily="49" charset="0"/>
              </a:rPr>
              <a:t>Try to create a counting semaphore, </a:t>
            </a:r>
            <a:r>
              <a:rPr lang="en-US" sz="2800" b="1" dirty="0">
                <a:solidFill>
                  <a:srgbClr val="C00000"/>
                </a:solidFill>
                <a:latin typeface="+mj-lt"/>
                <a:cs typeface="Courier New" pitchFamily="49" charset="0"/>
              </a:rPr>
              <a:t>S</a:t>
            </a:r>
            <a:r>
              <a:rPr lang="en-US" sz="2800" dirty="0">
                <a:solidFill>
                  <a:prstClr val="black"/>
                </a:solidFill>
                <a:latin typeface="+mj-lt"/>
                <a:cs typeface="Courier New" pitchFamily="49" charset="0"/>
              </a:rPr>
              <a:t>, by using a binary semaphore (named S</a:t>
            </a:r>
            <a:r>
              <a:rPr lang="en-US" sz="2000" dirty="0">
                <a:solidFill>
                  <a:prstClr val="black"/>
                </a:solidFill>
                <a:latin typeface="+mj-lt"/>
                <a:cs typeface="Courier New" pitchFamily="49" charset="0"/>
              </a:rPr>
              <a:t>b</a:t>
            </a:r>
            <a:r>
              <a:rPr lang="en-US" sz="2800" dirty="0">
                <a:solidFill>
                  <a:prstClr val="black"/>
                </a:solidFill>
                <a:latin typeface="+mj-lt"/>
                <a:cs typeface="Courier New" pitchFamily="49" charset="0"/>
              </a:rPr>
              <a:t>) and an integer (named </a:t>
            </a:r>
            <a:r>
              <a:rPr lang="en-US" sz="2800" dirty="0" err="1">
                <a:solidFill>
                  <a:prstClr val="black"/>
                </a:solidFill>
                <a:latin typeface="+mj-lt"/>
                <a:cs typeface="Courier New" pitchFamily="49" charset="0"/>
              </a:rPr>
              <a:t>S</a:t>
            </a:r>
            <a:r>
              <a:rPr lang="en-US" sz="2000" dirty="0" err="1">
                <a:solidFill>
                  <a:prstClr val="black"/>
                </a:solidFill>
                <a:latin typeface="+mj-lt"/>
                <a:cs typeface="Courier New" pitchFamily="49" charset="0"/>
              </a:rPr>
              <a:t>int</a:t>
            </a:r>
            <a:r>
              <a:rPr lang="en-US" sz="2800" dirty="0">
                <a:solidFill>
                  <a:prstClr val="black"/>
                </a:solidFill>
                <a:latin typeface="+mj-lt"/>
                <a:cs typeface="Courier New" pitchFamily="49" charset="0"/>
              </a:rPr>
              <a:t>)</a:t>
            </a:r>
          </a:p>
        </p:txBody>
      </p:sp>
    </p:spTree>
    <p:extLst>
      <p:ext uri="{BB962C8B-B14F-4D97-AF65-F5344CB8AC3E}">
        <p14:creationId xmlns:p14="http://schemas.microsoft.com/office/powerpoint/2010/main" val="1095214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Question 1 : Counting Semaphores – try 1</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342900" lvl="0" indent="-342900" algn="l" rtl="0" fontAlgn="base">
              <a:spcAft>
                <a:spcPct val="0"/>
              </a:spcAft>
              <a:buFont typeface="Arial" pitchFamily="34" charset="0"/>
              <a:buChar char="•"/>
            </a:pPr>
            <a:r>
              <a:rPr lang="en-US" sz="2800" dirty="0">
                <a:solidFill>
                  <a:prstClr val="black"/>
                </a:solidFill>
                <a:latin typeface="+mj-lt"/>
                <a:cs typeface="Courier New" pitchFamily="49" charset="0"/>
              </a:rPr>
              <a:t>Try to create a counting semaphore, </a:t>
            </a:r>
            <a:r>
              <a:rPr lang="en-US" sz="2800" b="1" dirty="0">
                <a:solidFill>
                  <a:srgbClr val="C00000"/>
                </a:solidFill>
                <a:latin typeface="+mj-lt"/>
                <a:cs typeface="Courier New" pitchFamily="49" charset="0"/>
              </a:rPr>
              <a:t>S</a:t>
            </a:r>
            <a:r>
              <a:rPr lang="en-US" sz="2800" dirty="0">
                <a:solidFill>
                  <a:prstClr val="black"/>
                </a:solidFill>
                <a:latin typeface="+mj-lt"/>
                <a:cs typeface="Courier New" pitchFamily="49" charset="0"/>
              </a:rPr>
              <a:t>, by using a binary semaphore (named S</a:t>
            </a:r>
            <a:r>
              <a:rPr lang="en-US" sz="2000" dirty="0">
                <a:solidFill>
                  <a:prstClr val="black"/>
                </a:solidFill>
                <a:latin typeface="+mj-lt"/>
                <a:cs typeface="Courier New" pitchFamily="49" charset="0"/>
              </a:rPr>
              <a:t>b</a:t>
            </a:r>
            <a:r>
              <a:rPr lang="en-US" sz="2800" dirty="0">
                <a:solidFill>
                  <a:prstClr val="black"/>
                </a:solidFill>
                <a:latin typeface="+mj-lt"/>
                <a:cs typeface="Courier New" pitchFamily="49" charset="0"/>
              </a:rPr>
              <a:t>) and an integer (named </a:t>
            </a:r>
            <a:r>
              <a:rPr lang="en-US" sz="2800" dirty="0" err="1">
                <a:solidFill>
                  <a:prstClr val="black"/>
                </a:solidFill>
                <a:latin typeface="+mj-lt"/>
                <a:cs typeface="Courier New" pitchFamily="49" charset="0"/>
              </a:rPr>
              <a:t>S</a:t>
            </a:r>
            <a:r>
              <a:rPr lang="en-US" sz="2000" dirty="0" err="1">
                <a:solidFill>
                  <a:prstClr val="black"/>
                </a:solidFill>
                <a:latin typeface="+mj-lt"/>
                <a:cs typeface="Courier New" pitchFamily="49" charset="0"/>
              </a:rPr>
              <a:t>int</a:t>
            </a:r>
            <a:r>
              <a:rPr lang="en-US" sz="2800" dirty="0">
                <a:solidFill>
                  <a:prstClr val="black"/>
                </a:solidFill>
                <a:latin typeface="+mj-lt"/>
                <a:cs typeface="Courier New" pitchFamily="49" charset="0"/>
              </a:rPr>
              <a:t>)</a:t>
            </a:r>
          </a:p>
        </p:txBody>
      </p:sp>
      <p:sp>
        <p:nvSpPr>
          <p:cNvPr id="5" name="Content Placeholder 2"/>
          <p:cNvSpPr txBox="1">
            <a:spLocks/>
          </p:cNvSpPr>
          <p:nvPr/>
        </p:nvSpPr>
        <p:spPr>
          <a:xfrm>
            <a:off x="428625" y="2425452"/>
            <a:ext cx="3971925" cy="2016224"/>
          </a:xfrm>
          <a:prstGeom prst="rect">
            <a:avLst/>
          </a:prstGeom>
          <a:ln w="38100">
            <a:solidFill>
              <a:srgbClr val="C00000"/>
            </a:solidFill>
          </a:ln>
        </p:spPr>
        <p:txBody>
          <a:bodyPr vert="horz" lIns="91440" tIns="45720" rIns="91440" bIns="45720" rtlCol="1">
            <a:noAutofit/>
          </a:bodyPr>
          <a:lstStyle>
            <a:lvl1pPr marL="0" indent="0" algn="ctr" defTabSz="914400" rtl="1"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rtl="0" fontAlgn="base">
              <a:spcAft>
                <a:spcPct val="0"/>
              </a:spcAft>
            </a:pPr>
            <a:r>
              <a:rPr lang="en-US" sz="1600" b="1" dirty="0">
                <a:solidFill>
                  <a:schemeClr val="tx1"/>
                </a:solidFill>
                <a:latin typeface="Courier New" pitchFamily="49" charset="0"/>
                <a:cs typeface="Courier New" pitchFamily="49" charset="0"/>
              </a:rPr>
              <a:t>down</a:t>
            </a:r>
            <a:r>
              <a:rPr lang="en-US" sz="1600" dirty="0">
                <a:solidFill>
                  <a:schemeClr val="tx1"/>
                </a:solidFill>
                <a:latin typeface="Courier New" pitchFamily="49" charset="0"/>
                <a:cs typeface="Courier New" pitchFamily="49" charset="0"/>
              </a:rPr>
              <a:t>(</a:t>
            </a:r>
            <a:r>
              <a:rPr lang="en-US" sz="1600" dirty="0" err="1">
                <a:solidFill>
                  <a:srgbClr val="FF0000"/>
                </a:solidFill>
                <a:latin typeface="Courier New" pitchFamily="49" charset="0"/>
                <a:cs typeface="Courier New" pitchFamily="49" charset="0"/>
              </a:rPr>
              <a:t>S</a:t>
            </a:r>
            <a:r>
              <a:rPr lang="en-US" sz="1400" dirty="0" err="1">
                <a:solidFill>
                  <a:srgbClr val="FF0000"/>
                </a:solidFill>
                <a:latin typeface="Courier New" pitchFamily="49" charset="0"/>
                <a:cs typeface="Courier New" pitchFamily="49" charset="0"/>
              </a:rPr>
              <a:t>int</a:t>
            </a:r>
            <a:r>
              <a:rPr lang="en-US" sz="1600" dirty="0">
                <a:solidFill>
                  <a:schemeClr val="tx1"/>
                </a:solidFill>
                <a:latin typeface="Courier New" pitchFamily="49" charset="0"/>
                <a:cs typeface="Courier New" pitchFamily="49" charset="0"/>
              </a:rPr>
              <a:t>){	</a:t>
            </a:r>
            <a:r>
              <a:rPr lang="en-US" sz="1600" dirty="0">
                <a:solidFill>
                  <a:prstClr val="black"/>
                </a:solidFill>
                <a:latin typeface="Courier New" pitchFamily="49" charset="0"/>
                <a:cs typeface="Courier New" pitchFamily="49" charset="0"/>
              </a:rPr>
              <a:t/>
            </a:r>
            <a:br>
              <a:rPr lang="en-US" sz="1600" dirty="0">
                <a:solidFill>
                  <a:prstClr val="black"/>
                </a:solidFill>
                <a:latin typeface="Courier New" pitchFamily="49" charset="0"/>
                <a:cs typeface="Courier New" pitchFamily="49" charset="0"/>
              </a:rPr>
            </a:br>
            <a:r>
              <a:rPr lang="en-US" sz="1600" dirty="0">
                <a:solidFill>
                  <a:prstClr val="black"/>
                </a:solidFill>
                <a:latin typeface="Courier New" pitchFamily="49" charset="0"/>
                <a:cs typeface="Courier New" pitchFamily="49" charset="0"/>
              </a:rPr>
              <a:t>down(</a:t>
            </a:r>
            <a:r>
              <a:rPr lang="en-US" sz="1600" dirty="0">
                <a:solidFill>
                  <a:srgbClr val="FF0000"/>
                </a:solidFill>
                <a:latin typeface="Courier New" pitchFamily="49" charset="0"/>
                <a:cs typeface="Courier New" pitchFamily="49" charset="0"/>
              </a:rPr>
              <a:t>S</a:t>
            </a:r>
            <a:r>
              <a:rPr lang="en-US" sz="1400" dirty="0">
                <a:solidFill>
                  <a:srgbClr val="FF0000"/>
                </a:solidFill>
                <a:latin typeface="Courier New" pitchFamily="49" charset="0"/>
                <a:cs typeface="Courier New" pitchFamily="49" charset="0"/>
              </a:rPr>
              <a:t>b</a:t>
            </a:r>
            <a:r>
              <a:rPr lang="en-US" sz="1600" dirty="0">
                <a:solidFill>
                  <a:prstClr val="black"/>
                </a:solidFill>
                <a:latin typeface="Courier New" pitchFamily="49" charset="0"/>
                <a:cs typeface="Courier New" pitchFamily="49" charset="0"/>
              </a:rPr>
              <a:t>);	</a:t>
            </a:r>
          </a:p>
          <a:p>
            <a:pPr marL="342900" indent="-342900" algn="l" rtl="0" fontAlgn="base">
              <a:spcAft>
                <a:spcPct val="0"/>
              </a:spcAft>
            </a:pPr>
            <a:r>
              <a:rPr lang="en-US" sz="1600" dirty="0">
                <a:solidFill>
                  <a:prstClr val="black"/>
                </a:solidFill>
                <a:latin typeface="Courier New" pitchFamily="49" charset="0"/>
                <a:cs typeface="Courier New" pitchFamily="49" charset="0"/>
              </a:rPr>
              <a:t>	</a:t>
            </a:r>
            <a:r>
              <a:rPr lang="en-US" sz="1600" dirty="0" err="1">
                <a:solidFill>
                  <a:srgbClr val="FF0000"/>
                </a:solidFill>
                <a:latin typeface="Courier New" pitchFamily="49" charset="0"/>
                <a:cs typeface="Courier New" pitchFamily="49" charset="0"/>
              </a:rPr>
              <a:t>S</a:t>
            </a:r>
            <a:r>
              <a:rPr lang="en-US" sz="1400" dirty="0" err="1">
                <a:solidFill>
                  <a:srgbClr val="FF0000"/>
                </a:solidFill>
                <a:latin typeface="Courier New" pitchFamily="49" charset="0"/>
                <a:cs typeface="Courier New" pitchFamily="49" charset="0"/>
              </a:rPr>
              <a:t>int</a:t>
            </a:r>
            <a:r>
              <a:rPr lang="en-US" sz="1600" dirty="0">
                <a:solidFill>
                  <a:prstClr val="black"/>
                </a:solidFill>
                <a:latin typeface="Courier New" pitchFamily="49" charset="0"/>
                <a:cs typeface="Courier New" pitchFamily="49" charset="0"/>
              </a:rPr>
              <a:t>--;</a:t>
            </a:r>
          </a:p>
          <a:p>
            <a:pPr marL="342900" indent="-342900" algn="l" rtl="0" fontAlgn="base">
              <a:spcAft>
                <a:spcPct val="0"/>
              </a:spcAft>
            </a:pPr>
            <a:r>
              <a:rPr lang="en-US" sz="1600" dirty="0">
                <a:solidFill>
                  <a:prstClr val="black"/>
                </a:solidFill>
                <a:latin typeface="Courier New" pitchFamily="49" charset="0"/>
                <a:cs typeface="Courier New" pitchFamily="49" charset="0"/>
              </a:rPr>
              <a:t>	if(</a:t>
            </a:r>
            <a:r>
              <a:rPr lang="en-US" sz="1600" dirty="0" err="1">
                <a:solidFill>
                  <a:srgbClr val="FF0000"/>
                </a:solidFill>
                <a:latin typeface="Courier New" pitchFamily="49" charset="0"/>
                <a:cs typeface="Courier New" pitchFamily="49" charset="0"/>
              </a:rPr>
              <a:t>S</a:t>
            </a:r>
            <a:r>
              <a:rPr lang="en-US" sz="1400" dirty="0" err="1">
                <a:solidFill>
                  <a:srgbClr val="FF0000"/>
                </a:solidFill>
                <a:latin typeface="Courier New" pitchFamily="49" charset="0"/>
                <a:cs typeface="Courier New" pitchFamily="49" charset="0"/>
              </a:rPr>
              <a:t>int</a:t>
            </a:r>
            <a:r>
              <a:rPr lang="en-US" sz="1600" dirty="0">
                <a:solidFill>
                  <a:prstClr val="black"/>
                </a:solidFill>
                <a:latin typeface="Courier New" pitchFamily="49" charset="0"/>
                <a:cs typeface="Courier New" pitchFamily="49" charset="0"/>
              </a:rPr>
              <a:t> &gt; 0)</a:t>
            </a:r>
          </a:p>
          <a:p>
            <a:pPr marL="342900" indent="-342900" algn="l" rtl="0" fontAlgn="base">
              <a:spcAft>
                <a:spcPct val="0"/>
              </a:spcAft>
            </a:pPr>
            <a:r>
              <a:rPr lang="en-US" sz="1600" dirty="0">
                <a:solidFill>
                  <a:prstClr val="black"/>
                </a:solidFill>
                <a:latin typeface="Courier New" pitchFamily="49" charset="0"/>
                <a:cs typeface="Courier New" pitchFamily="49" charset="0"/>
              </a:rPr>
              <a:t>		up(</a:t>
            </a:r>
            <a:r>
              <a:rPr lang="en-US" sz="1600" dirty="0">
                <a:solidFill>
                  <a:srgbClr val="FF0000"/>
                </a:solidFill>
                <a:latin typeface="Courier New" pitchFamily="49" charset="0"/>
                <a:cs typeface="Courier New" pitchFamily="49" charset="0"/>
              </a:rPr>
              <a:t>S</a:t>
            </a:r>
            <a:r>
              <a:rPr lang="en-US" sz="1400" dirty="0">
                <a:solidFill>
                  <a:srgbClr val="FF0000"/>
                </a:solidFill>
                <a:latin typeface="Courier New" pitchFamily="49" charset="0"/>
                <a:cs typeface="Courier New" pitchFamily="49" charset="0"/>
              </a:rPr>
              <a:t>b</a:t>
            </a:r>
            <a:r>
              <a:rPr lang="en-US" sz="1600" dirty="0">
                <a:solidFill>
                  <a:prstClr val="black"/>
                </a:solidFill>
                <a:latin typeface="Courier New" pitchFamily="49" charset="0"/>
                <a:cs typeface="Courier New" pitchFamily="49" charset="0"/>
              </a:rPr>
              <a:t>);</a:t>
            </a:r>
          </a:p>
          <a:p>
            <a:pPr marL="342900" indent="-342900" algn="l" rtl="0" fontAlgn="base">
              <a:spcAft>
                <a:spcPct val="0"/>
              </a:spcAft>
            </a:pPr>
            <a:r>
              <a:rPr lang="en-US" sz="1600" dirty="0">
                <a:solidFill>
                  <a:prstClr val="black"/>
                </a:solidFill>
                <a:latin typeface="Courier New" pitchFamily="49" charset="0"/>
                <a:cs typeface="Courier New" pitchFamily="49" charset="0"/>
              </a:rPr>
              <a:t>}</a:t>
            </a:r>
          </a:p>
        </p:txBody>
      </p:sp>
      <p:sp>
        <p:nvSpPr>
          <p:cNvPr id="6" name="Content Placeholder 2"/>
          <p:cNvSpPr txBox="1">
            <a:spLocks/>
          </p:cNvSpPr>
          <p:nvPr/>
        </p:nvSpPr>
        <p:spPr bwMode="auto">
          <a:xfrm>
            <a:off x="4714875" y="2425452"/>
            <a:ext cx="3971925" cy="2016224"/>
          </a:xfrm>
          <a:prstGeom prst="rect">
            <a:avLst/>
          </a:prstGeom>
          <a:noFill/>
          <a:ln w="38100">
            <a:solidFill>
              <a:srgbClr val="C00000"/>
            </a:solidFill>
            <a:miter lim="800000"/>
            <a:headEnd/>
            <a:tailEnd/>
          </a:ln>
        </p:spPr>
        <p:txBody>
          <a:bodyPr/>
          <a:lstStyle/>
          <a:p>
            <a:pPr marL="342900" lvl="0" indent="-342900" algn="l" rtl="0" fontAlgn="base">
              <a:spcBef>
                <a:spcPct val="20000"/>
              </a:spcBef>
              <a:spcAft>
                <a:spcPct val="0"/>
              </a:spcAft>
            </a:pPr>
            <a:r>
              <a:rPr lang="en-US" sz="1600" b="1" dirty="0">
                <a:solidFill>
                  <a:prstClr val="black"/>
                </a:solidFill>
                <a:latin typeface="Courier New" pitchFamily="49" charset="0"/>
                <a:cs typeface="Courier New" pitchFamily="49" charset="0"/>
              </a:rPr>
              <a:t>up</a:t>
            </a:r>
            <a:r>
              <a:rPr lang="en-US" sz="1600" dirty="0">
                <a:solidFill>
                  <a:prstClr val="black"/>
                </a:solidFill>
                <a:latin typeface="Courier New" pitchFamily="49" charset="0"/>
                <a:cs typeface="Courier New" pitchFamily="49" charset="0"/>
              </a:rPr>
              <a:t>(</a:t>
            </a:r>
            <a:r>
              <a:rPr lang="en-US" sz="1600" dirty="0" err="1">
                <a:solidFill>
                  <a:srgbClr val="FF0000"/>
                </a:solidFill>
                <a:latin typeface="Courier New" pitchFamily="49" charset="0"/>
                <a:cs typeface="Courier New" pitchFamily="49" charset="0"/>
              </a:rPr>
              <a:t>S</a:t>
            </a:r>
            <a:r>
              <a:rPr lang="en-US" sz="1400" dirty="0" err="1">
                <a:solidFill>
                  <a:srgbClr val="FF0000"/>
                </a:solidFill>
                <a:latin typeface="Courier New" pitchFamily="49" charset="0"/>
                <a:cs typeface="Courier New" pitchFamily="49" charset="0"/>
              </a:rPr>
              <a:t>int</a:t>
            </a:r>
            <a:r>
              <a:rPr lang="en-US" sz="1600" dirty="0">
                <a:solidFill>
                  <a:prstClr val="black"/>
                </a:solidFill>
                <a:latin typeface="Courier New" pitchFamily="49" charset="0"/>
                <a:cs typeface="Courier New" pitchFamily="49" charset="0"/>
              </a:rPr>
              <a:t>){   </a:t>
            </a:r>
            <a:br>
              <a:rPr lang="en-US" sz="1600" dirty="0">
                <a:solidFill>
                  <a:prstClr val="black"/>
                </a:solidFill>
                <a:latin typeface="Courier New" pitchFamily="49" charset="0"/>
                <a:cs typeface="Courier New" pitchFamily="49" charset="0"/>
              </a:rPr>
            </a:br>
            <a:r>
              <a:rPr lang="en-US" sz="1600" dirty="0" err="1">
                <a:solidFill>
                  <a:srgbClr val="FF0000"/>
                </a:solidFill>
                <a:latin typeface="Courier New" pitchFamily="49" charset="0"/>
                <a:cs typeface="Courier New" pitchFamily="49" charset="0"/>
              </a:rPr>
              <a:t>S</a:t>
            </a:r>
            <a:r>
              <a:rPr lang="en-US" sz="1400" dirty="0" err="1">
                <a:solidFill>
                  <a:srgbClr val="FF0000"/>
                </a:solidFill>
                <a:latin typeface="Courier New" pitchFamily="49" charset="0"/>
                <a:cs typeface="Courier New" pitchFamily="49" charset="0"/>
              </a:rPr>
              <a:t>int</a:t>
            </a:r>
            <a:r>
              <a:rPr lang="en-US" sz="1600" dirty="0">
                <a:solidFill>
                  <a:prstClr val="black"/>
                </a:solidFill>
                <a:latin typeface="Courier New" pitchFamily="49" charset="0"/>
                <a:cs typeface="Courier New" pitchFamily="49" charset="0"/>
              </a:rPr>
              <a:t>++;</a:t>
            </a:r>
          </a:p>
          <a:p>
            <a:pPr marL="342900" lvl="0" indent="-342900" algn="l" rtl="0" fontAlgn="base">
              <a:spcBef>
                <a:spcPct val="20000"/>
              </a:spcBef>
              <a:spcAft>
                <a:spcPct val="0"/>
              </a:spcAft>
            </a:pPr>
            <a:r>
              <a:rPr lang="en-US" sz="1600" dirty="0">
                <a:solidFill>
                  <a:prstClr val="black"/>
                </a:solidFill>
                <a:latin typeface="Courier New" pitchFamily="49" charset="0"/>
                <a:cs typeface="Courier New" pitchFamily="49" charset="0"/>
              </a:rPr>
              <a:t>	up(</a:t>
            </a:r>
            <a:r>
              <a:rPr lang="en-US" sz="1600" dirty="0">
                <a:solidFill>
                  <a:srgbClr val="FF0000"/>
                </a:solidFill>
                <a:latin typeface="Courier New" pitchFamily="49" charset="0"/>
                <a:cs typeface="Courier New" pitchFamily="49" charset="0"/>
              </a:rPr>
              <a:t>S</a:t>
            </a:r>
            <a:r>
              <a:rPr lang="en-US" sz="1400" dirty="0">
                <a:solidFill>
                  <a:srgbClr val="FF0000"/>
                </a:solidFill>
                <a:latin typeface="Courier New" pitchFamily="49" charset="0"/>
                <a:cs typeface="Courier New" pitchFamily="49" charset="0"/>
              </a:rPr>
              <a:t>b</a:t>
            </a:r>
            <a:r>
              <a:rPr lang="en-US" sz="1600" dirty="0">
                <a:solidFill>
                  <a:prstClr val="black"/>
                </a:solidFill>
                <a:latin typeface="Courier New" pitchFamily="49" charset="0"/>
                <a:cs typeface="Courier New" pitchFamily="49" charset="0"/>
              </a:rPr>
              <a:t>);</a:t>
            </a:r>
          </a:p>
          <a:p>
            <a:pPr marL="342900" lvl="0" indent="-342900" algn="l" rtl="0" fontAlgn="base">
              <a:spcBef>
                <a:spcPct val="20000"/>
              </a:spcBef>
              <a:spcAft>
                <a:spcPct val="0"/>
              </a:spcAft>
            </a:pPr>
            <a:r>
              <a:rPr lang="en-US" sz="1600" dirty="0">
                <a:solidFill>
                  <a:prstClr val="black"/>
                </a:solidFill>
                <a:latin typeface="Courier New" pitchFamily="49" charset="0"/>
                <a:cs typeface="Courier New" pitchFamily="49" charset="0"/>
              </a:rPr>
              <a:t>}</a:t>
            </a:r>
            <a:endParaRPr lang="he-IL" sz="1600" dirty="0">
              <a:solidFill>
                <a:prstClr val="black"/>
              </a:solidFill>
              <a:latin typeface="Courier New" pitchFamily="49" charset="0"/>
              <a:cs typeface="Courier New" pitchFamily="49" charset="0"/>
            </a:endParaRPr>
          </a:p>
        </p:txBody>
      </p:sp>
      <p:sp>
        <p:nvSpPr>
          <p:cNvPr id="7" name="מלבן מעוגל 6"/>
          <p:cNvSpPr/>
          <p:nvPr/>
        </p:nvSpPr>
        <p:spPr>
          <a:xfrm>
            <a:off x="683568" y="4729708"/>
            <a:ext cx="7704856" cy="792088"/>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1600" dirty="0">
                <a:solidFill>
                  <a:srgbClr val="FF0000"/>
                </a:solidFill>
                <a:latin typeface="Courier New" pitchFamily="49" charset="0"/>
                <a:cs typeface="Courier New" pitchFamily="49" charset="0"/>
              </a:rPr>
              <a:t>What’s the problem with this solution?</a:t>
            </a:r>
            <a:endParaRPr lang="he-IL" sz="1600"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365146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Question 1 : Counting Semaphores – try 2</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342900" lvl="0" indent="-342900" algn="l" rtl="0" fontAlgn="base">
              <a:spcAft>
                <a:spcPct val="0"/>
              </a:spcAft>
              <a:buFont typeface="Arial" pitchFamily="34" charset="0"/>
              <a:buChar char="•"/>
            </a:pPr>
            <a:r>
              <a:rPr lang="en-US" sz="2800" dirty="0">
                <a:solidFill>
                  <a:prstClr val="black"/>
                </a:solidFill>
                <a:latin typeface="+mj-lt"/>
                <a:cs typeface="Courier New" pitchFamily="49" charset="0"/>
              </a:rPr>
              <a:t>Try to create a counting semaphore, </a:t>
            </a:r>
            <a:r>
              <a:rPr lang="en-US" sz="2800" b="1" dirty="0">
                <a:solidFill>
                  <a:srgbClr val="C00000"/>
                </a:solidFill>
                <a:latin typeface="+mj-lt"/>
                <a:cs typeface="Courier New" pitchFamily="49" charset="0"/>
              </a:rPr>
              <a:t>S</a:t>
            </a:r>
            <a:r>
              <a:rPr lang="en-US" sz="2800" dirty="0">
                <a:solidFill>
                  <a:prstClr val="black"/>
                </a:solidFill>
                <a:latin typeface="+mj-lt"/>
                <a:cs typeface="Courier New" pitchFamily="49" charset="0"/>
              </a:rPr>
              <a:t>, by using a binary semaphore (named S</a:t>
            </a:r>
            <a:r>
              <a:rPr lang="en-US" sz="2000" dirty="0">
                <a:solidFill>
                  <a:prstClr val="black"/>
                </a:solidFill>
                <a:latin typeface="+mj-lt"/>
                <a:cs typeface="Courier New" pitchFamily="49" charset="0"/>
              </a:rPr>
              <a:t>b</a:t>
            </a:r>
            <a:r>
              <a:rPr lang="en-US" sz="2800" dirty="0">
                <a:solidFill>
                  <a:prstClr val="black"/>
                </a:solidFill>
                <a:latin typeface="+mj-lt"/>
                <a:cs typeface="Courier New" pitchFamily="49" charset="0"/>
              </a:rPr>
              <a:t>) and an integer (named </a:t>
            </a:r>
            <a:r>
              <a:rPr lang="en-US" sz="2800" dirty="0" err="1">
                <a:solidFill>
                  <a:prstClr val="black"/>
                </a:solidFill>
                <a:latin typeface="+mj-lt"/>
                <a:cs typeface="Courier New" pitchFamily="49" charset="0"/>
              </a:rPr>
              <a:t>S</a:t>
            </a:r>
            <a:r>
              <a:rPr lang="en-US" sz="2000" dirty="0" err="1">
                <a:solidFill>
                  <a:prstClr val="black"/>
                </a:solidFill>
                <a:latin typeface="+mj-lt"/>
                <a:cs typeface="Courier New" pitchFamily="49" charset="0"/>
              </a:rPr>
              <a:t>int</a:t>
            </a:r>
            <a:r>
              <a:rPr lang="en-US" sz="2800" dirty="0">
                <a:solidFill>
                  <a:prstClr val="black"/>
                </a:solidFill>
                <a:latin typeface="+mj-lt"/>
                <a:cs typeface="Courier New" pitchFamily="49" charset="0"/>
              </a:rPr>
              <a:t>)</a:t>
            </a:r>
          </a:p>
        </p:txBody>
      </p:sp>
      <p:sp>
        <p:nvSpPr>
          <p:cNvPr id="5" name="Content Placeholder 2"/>
          <p:cNvSpPr txBox="1">
            <a:spLocks/>
          </p:cNvSpPr>
          <p:nvPr/>
        </p:nvSpPr>
        <p:spPr>
          <a:xfrm>
            <a:off x="428625" y="1849388"/>
            <a:ext cx="3971925" cy="1649638"/>
          </a:xfrm>
          <a:prstGeom prst="rect">
            <a:avLst/>
          </a:prstGeom>
          <a:ln w="38100">
            <a:solidFill>
              <a:srgbClr val="C00000"/>
            </a:solidFill>
          </a:ln>
        </p:spPr>
        <p:txBody>
          <a:bodyPr vert="horz" lIns="91440" tIns="45720" rIns="91440" bIns="45720" rtlCol="1">
            <a:noAutofit/>
          </a:bodyPr>
          <a:lstStyle>
            <a:lvl1pPr marL="0" indent="0" algn="ctr" defTabSz="914400" rtl="1"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rtl="0" fontAlgn="base">
              <a:spcAft>
                <a:spcPct val="0"/>
              </a:spcAft>
            </a:pPr>
            <a:r>
              <a:rPr lang="en-US" sz="1400" b="1" dirty="0">
                <a:solidFill>
                  <a:schemeClr val="tx1"/>
                </a:solidFill>
                <a:latin typeface="Courier New" pitchFamily="49" charset="0"/>
                <a:cs typeface="Courier New" pitchFamily="49" charset="0"/>
              </a:rPr>
              <a:t>down</a:t>
            </a:r>
            <a:r>
              <a:rPr lang="en-US" sz="1400" dirty="0">
                <a:solidFill>
                  <a:schemeClr val="tx1"/>
                </a:solidFill>
                <a:latin typeface="Courier New" pitchFamily="49" charset="0"/>
                <a:cs typeface="Courier New" pitchFamily="49" charset="0"/>
              </a:rPr>
              <a:t>(</a:t>
            </a:r>
            <a:r>
              <a:rPr lang="en-US" sz="1400" dirty="0" err="1">
                <a:solidFill>
                  <a:srgbClr val="FF0000"/>
                </a:solidFill>
                <a:latin typeface="Courier New" pitchFamily="49" charset="0"/>
                <a:cs typeface="Courier New" pitchFamily="49" charset="0"/>
              </a:rPr>
              <a:t>S</a:t>
            </a:r>
            <a:r>
              <a:rPr lang="en-US" sz="1100" dirty="0" err="1">
                <a:solidFill>
                  <a:srgbClr val="FF0000"/>
                </a:solidFill>
                <a:latin typeface="Courier New" pitchFamily="49" charset="0"/>
                <a:cs typeface="Courier New" pitchFamily="49" charset="0"/>
              </a:rPr>
              <a:t>int</a:t>
            </a:r>
            <a:r>
              <a:rPr lang="en-US" sz="1400" dirty="0">
                <a:solidFill>
                  <a:schemeClr val="tx1"/>
                </a:solidFill>
                <a:latin typeface="Courier New" pitchFamily="49" charset="0"/>
                <a:cs typeface="Courier New" pitchFamily="49" charset="0"/>
              </a:rPr>
              <a:t>){	</a:t>
            </a:r>
            <a:r>
              <a:rPr lang="en-US" sz="1400" dirty="0">
                <a:solidFill>
                  <a:prstClr val="black"/>
                </a:solidFill>
                <a:latin typeface="Courier New" pitchFamily="49" charset="0"/>
                <a:cs typeface="Courier New" pitchFamily="49" charset="0"/>
              </a:rPr>
              <a:t/>
            </a:r>
            <a:br>
              <a:rPr lang="en-US" sz="1400" dirty="0">
                <a:solidFill>
                  <a:prstClr val="black"/>
                </a:solidFill>
                <a:latin typeface="Courier New" pitchFamily="49" charset="0"/>
                <a:cs typeface="Courier New" pitchFamily="49" charset="0"/>
              </a:rPr>
            </a:br>
            <a:r>
              <a:rPr lang="en-US" sz="1400" dirty="0">
                <a:solidFill>
                  <a:prstClr val="black"/>
                </a:solidFill>
                <a:latin typeface="Courier New" pitchFamily="49" charset="0"/>
                <a:cs typeface="Courier New" pitchFamily="49" charset="0"/>
              </a:rPr>
              <a:t>down(</a:t>
            </a:r>
            <a:r>
              <a:rPr lang="en-US" sz="1400" dirty="0">
                <a:solidFill>
                  <a:srgbClr val="FF0000"/>
                </a:solidFill>
                <a:latin typeface="Courier New" pitchFamily="49" charset="0"/>
                <a:cs typeface="Courier New" pitchFamily="49" charset="0"/>
              </a:rPr>
              <a:t>S</a:t>
            </a:r>
            <a:r>
              <a:rPr lang="en-US" sz="1100" dirty="0">
                <a:solidFill>
                  <a:srgbClr val="FF0000"/>
                </a:solidFill>
                <a:latin typeface="Courier New" pitchFamily="49" charset="0"/>
                <a:cs typeface="Courier New" pitchFamily="49" charset="0"/>
              </a:rPr>
              <a:t>b</a:t>
            </a:r>
            <a:r>
              <a:rPr lang="en-US" sz="1400" dirty="0">
                <a:solidFill>
                  <a:prstClr val="black"/>
                </a:solidFill>
                <a:latin typeface="Courier New" pitchFamily="49" charset="0"/>
                <a:cs typeface="Courier New" pitchFamily="49" charset="0"/>
              </a:rPr>
              <a:t>);	</a:t>
            </a:r>
          </a:p>
          <a:p>
            <a:pPr marL="342900" indent="-342900" algn="l" rtl="0" fontAlgn="base">
              <a:spcAft>
                <a:spcPct val="0"/>
              </a:spcAft>
            </a:pPr>
            <a:r>
              <a:rPr lang="en-US" sz="1400" dirty="0">
                <a:solidFill>
                  <a:prstClr val="black"/>
                </a:solidFill>
                <a:latin typeface="Courier New" pitchFamily="49" charset="0"/>
                <a:cs typeface="Courier New" pitchFamily="49" charset="0"/>
              </a:rPr>
              <a:t>	</a:t>
            </a:r>
            <a:r>
              <a:rPr lang="en-US" sz="1400" dirty="0" err="1">
                <a:solidFill>
                  <a:srgbClr val="FF0000"/>
                </a:solidFill>
                <a:latin typeface="Courier New" pitchFamily="49" charset="0"/>
                <a:cs typeface="Courier New" pitchFamily="49" charset="0"/>
              </a:rPr>
              <a:t>S</a:t>
            </a:r>
            <a:r>
              <a:rPr lang="en-US" sz="1100" dirty="0" err="1">
                <a:solidFill>
                  <a:srgbClr val="FF0000"/>
                </a:solidFill>
                <a:latin typeface="Courier New" pitchFamily="49" charset="0"/>
                <a:cs typeface="Courier New" pitchFamily="49" charset="0"/>
              </a:rPr>
              <a:t>int</a:t>
            </a:r>
            <a:r>
              <a:rPr lang="en-US" sz="1400" dirty="0">
                <a:solidFill>
                  <a:prstClr val="black"/>
                </a:solidFill>
                <a:latin typeface="Courier New" pitchFamily="49" charset="0"/>
                <a:cs typeface="Courier New" pitchFamily="49" charset="0"/>
              </a:rPr>
              <a:t>--;</a:t>
            </a:r>
          </a:p>
          <a:p>
            <a:pPr marL="342900" indent="-342900" algn="l" rtl="0" fontAlgn="base">
              <a:spcAft>
                <a:spcPct val="0"/>
              </a:spcAft>
            </a:pPr>
            <a:r>
              <a:rPr lang="en-US" sz="1400" dirty="0">
                <a:solidFill>
                  <a:prstClr val="black"/>
                </a:solidFill>
                <a:latin typeface="Courier New" pitchFamily="49" charset="0"/>
                <a:cs typeface="Courier New" pitchFamily="49" charset="0"/>
              </a:rPr>
              <a:t>	if(</a:t>
            </a:r>
            <a:r>
              <a:rPr lang="en-US" sz="1800" dirty="0" err="1">
                <a:solidFill>
                  <a:srgbClr val="FF0000"/>
                </a:solidFill>
                <a:latin typeface="Courier New" pitchFamily="49" charset="0"/>
                <a:cs typeface="Courier New" pitchFamily="49" charset="0"/>
              </a:rPr>
              <a:t>S</a:t>
            </a:r>
            <a:r>
              <a:rPr lang="en-US" sz="1400" dirty="0" err="1">
                <a:solidFill>
                  <a:srgbClr val="FF0000"/>
                </a:solidFill>
                <a:latin typeface="Courier New" pitchFamily="49" charset="0"/>
                <a:cs typeface="Courier New" pitchFamily="49" charset="0"/>
              </a:rPr>
              <a:t>int</a:t>
            </a:r>
            <a:r>
              <a:rPr lang="en-US" sz="1400" dirty="0">
                <a:solidFill>
                  <a:prstClr val="black"/>
                </a:solidFill>
                <a:latin typeface="Courier New" pitchFamily="49" charset="0"/>
                <a:cs typeface="Courier New" pitchFamily="49" charset="0"/>
              </a:rPr>
              <a:t> &gt; 0)</a:t>
            </a:r>
          </a:p>
          <a:p>
            <a:pPr marL="342900" indent="-342900" algn="l" rtl="0" fontAlgn="base">
              <a:spcAft>
                <a:spcPct val="0"/>
              </a:spcAft>
            </a:pPr>
            <a:r>
              <a:rPr lang="en-US" sz="1400" dirty="0">
                <a:solidFill>
                  <a:prstClr val="black"/>
                </a:solidFill>
                <a:latin typeface="Courier New" pitchFamily="49" charset="0"/>
                <a:cs typeface="Courier New" pitchFamily="49" charset="0"/>
              </a:rPr>
              <a:t>		up(</a:t>
            </a:r>
            <a:r>
              <a:rPr lang="en-US" sz="1400" dirty="0">
                <a:solidFill>
                  <a:srgbClr val="FF0000"/>
                </a:solidFill>
                <a:latin typeface="Courier New" pitchFamily="49" charset="0"/>
                <a:cs typeface="Courier New" pitchFamily="49" charset="0"/>
              </a:rPr>
              <a:t>Sb</a:t>
            </a:r>
            <a:r>
              <a:rPr lang="en-US" sz="1400" dirty="0">
                <a:solidFill>
                  <a:prstClr val="black"/>
                </a:solidFill>
                <a:latin typeface="Courier New" pitchFamily="49" charset="0"/>
                <a:cs typeface="Courier New" pitchFamily="49" charset="0"/>
              </a:rPr>
              <a:t>);</a:t>
            </a:r>
          </a:p>
          <a:p>
            <a:pPr marL="342900" indent="-342900" algn="l" rtl="0" fontAlgn="base">
              <a:spcAft>
                <a:spcPct val="0"/>
              </a:spcAft>
            </a:pPr>
            <a:r>
              <a:rPr lang="en-US" sz="1400" dirty="0">
                <a:solidFill>
                  <a:prstClr val="black"/>
                </a:solidFill>
                <a:latin typeface="Courier New" pitchFamily="49" charset="0"/>
                <a:cs typeface="Courier New" pitchFamily="49" charset="0"/>
              </a:rPr>
              <a:t>}</a:t>
            </a:r>
          </a:p>
        </p:txBody>
      </p:sp>
      <p:sp>
        <p:nvSpPr>
          <p:cNvPr id="6" name="Content Placeholder 2"/>
          <p:cNvSpPr txBox="1">
            <a:spLocks/>
          </p:cNvSpPr>
          <p:nvPr/>
        </p:nvSpPr>
        <p:spPr bwMode="auto">
          <a:xfrm>
            <a:off x="4714875" y="1849388"/>
            <a:ext cx="3971925" cy="1649638"/>
          </a:xfrm>
          <a:prstGeom prst="rect">
            <a:avLst/>
          </a:prstGeom>
          <a:noFill/>
          <a:ln w="38100">
            <a:solidFill>
              <a:srgbClr val="C00000"/>
            </a:solidFill>
            <a:miter lim="800000"/>
            <a:headEnd/>
            <a:tailEnd/>
          </a:ln>
        </p:spPr>
        <p:txBody>
          <a:bodyPr/>
          <a:lstStyle/>
          <a:p>
            <a:pPr marL="342900" lvl="0" indent="-342900" algn="l" rtl="0" fontAlgn="base">
              <a:spcBef>
                <a:spcPct val="20000"/>
              </a:spcBef>
              <a:spcAft>
                <a:spcPct val="0"/>
              </a:spcAft>
            </a:pPr>
            <a:r>
              <a:rPr lang="en-US" sz="1400" b="1" dirty="0">
                <a:solidFill>
                  <a:prstClr val="black"/>
                </a:solidFill>
                <a:latin typeface="Courier New" pitchFamily="49" charset="0"/>
                <a:cs typeface="Courier New" pitchFamily="49" charset="0"/>
              </a:rPr>
              <a:t>up</a:t>
            </a:r>
            <a:r>
              <a:rPr lang="en-US" sz="1400" dirty="0">
                <a:solidFill>
                  <a:prstClr val="black"/>
                </a:solidFill>
                <a:latin typeface="Courier New" pitchFamily="49" charset="0"/>
                <a:cs typeface="Courier New" pitchFamily="49" charset="0"/>
              </a:rPr>
              <a:t>(</a:t>
            </a:r>
            <a:r>
              <a:rPr lang="en-US" sz="1400" dirty="0" err="1">
                <a:solidFill>
                  <a:srgbClr val="FF0000"/>
                </a:solidFill>
                <a:latin typeface="Courier New" pitchFamily="49" charset="0"/>
                <a:cs typeface="Courier New" pitchFamily="49" charset="0"/>
              </a:rPr>
              <a:t>Sint</a:t>
            </a:r>
            <a:r>
              <a:rPr lang="en-US" sz="1400" dirty="0">
                <a:solidFill>
                  <a:prstClr val="black"/>
                </a:solidFill>
                <a:latin typeface="Courier New" pitchFamily="49" charset="0"/>
                <a:cs typeface="Courier New" pitchFamily="49" charset="0"/>
              </a:rPr>
              <a:t>){   </a:t>
            </a:r>
            <a:br>
              <a:rPr lang="en-US" sz="1400" dirty="0">
                <a:solidFill>
                  <a:prstClr val="black"/>
                </a:solidFill>
                <a:latin typeface="Courier New" pitchFamily="49" charset="0"/>
                <a:cs typeface="Courier New" pitchFamily="49" charset="0"/>
              </a:rPr>
            </a:br>
            <a:r>
              <a:rPr lang="en-US" sz="1400" dirty="0">
                <a:solidFill>
                  <a:prstClr val="black"/>
                </a:solidFill>
                <a:latin typeface="Courier New" pitchFamily="49" charset="0"/>
                <a:cs typeface="Courier New" pitchFamily="49" charset="0"/>
              </a:rPr>
              <a:t>down(</a:t>
            </a:r>
            <a:r>
              <a:rPr lang="en-US" sz="1400" dirty="0">
                <a:solidFill>
                  <a:srgbClr val="FF0000"/>
                </a:solidFill>
                <a:latin typeface="Courier New" pitchFamily="49" charset="0"/>
                <a:cs typeface="Courier New" pitchFamily="49" charset="0"/>
              </a:rPr>
              <a:t>S</a:t>
            </a:r>
            <a:r>
              <a:rPr lang="en-US" sz="1100" dirty="0">
                <a:solidFill>
                  <a:srgbClr val="FF0000"/>
                </a:solidFill>
                <a:latin typeface="Courier New" pitchFamily="49" charset="0"/>
                <a:cs typeface="Courier New" pitchFamily="49" charset="0"/>
              </a:rPr>
              <a:t>b</a:t>
            </a:r>
            <a:r>
              <a:rPr lang="en-US" sz="1400" dirty="0">
                <a:solidFill>
                  <a:prstClr val="black"/>
                </a:solidFill>
                <a:latin typeface="Courier New" pitchFamily="49" charset="0"/>
                <a:cs typeface="Courier New" pitchFamily="49" charset="0"/>
              </a:rPr>
              <a:t>);</a:t>
            </a:r>
          </a:p>
          <a:p>
            <a:pPr marL="342900" lvl="0" indent="-342900" algn="l" rtl="0" fontAlgn="base">
              <a:spcBef>
                <a:spcPct val="20000"/>
              </a:spcBef>
              <a:spcAft>
                <a:spcPct val="0"/>
              </a:spcAft>
            </a:pPr>
            <a:r>
              <a:rPr lang="en-US" sz="1400" dirty="0">
                <a:solidFill>
                  <a:prstClr val="black"/>
                </a:solidFill>
                <a:latin typeface="Courier New" pitchFamily="49" charset="0"/>
                <a:cs typeface="Courier New" pitchFamily="49" charset="0"/>
              </a:rPr>
              <a:t>	</a:t>
            </a:r>
            <a:r>
              <a:rPr lang="en-US" sz="1400" dirty="0" err="1">
                <a:solidFill>
                  <a:srgbClr val="FF0000"/>
                </a:solidFill>
                <a:latin typeface="Courier New" pitchFamily="49" charset="0"/>
                <a:cs typeface="Courier New" pitchFamily="49" charset="0"/>
              </a:rPr>
              <a:t>Sint</a:t>
            </a:r>
            <a:r>
              <a:rPr lang="en-US" sz="1400" dirty="0">
                <a:solidFill>
                  <a:prstClr val="black"/>
                </a:solidFill>
                <a:latin typeface="Courier New" pitchFamily="49" charset="0"/>
                <a:cs typeface="Courier New" pitchFamily="49" charset="0"/>
              </a:rPr>
              <a:t>++;</a:t>
            </a:r>
          </a:p>
          <a:p>
            <a:pPr marL="342900" lvl="0" indent="-342900" algn="l" rtl="0" fontAlgn="base">
              <a:spcBef>
                <a:spcPct val="20000"/>
              </a:spcBef>
              <a:spcAft>
                <a:spcPct val="0"/>
              </a:spcAft>
            </a:pPr>
            <a:r>
              <a:rPr lang="en-US" sz="1400" dirty="0">
                <a:solidFill>
                  <a:prstClr val="black"/>
                </a:solidFill>
                <a:latin typeface="Courier New" pitchFamily="49" charset="0"/>
                <a:cs typeface="Courier New" pitchFamily="49" charset="0"/>
              </a:rPr>
              <a:t>	up(</a:t>
            </a:r>
            <a:r>
              <a:rPr lang="en-US" sz="1400" dirty="0">
                <a:solidFill>
                  <a:srgbClr val="FF0000"/>
                </a:solidFill>
                <a:latin typeface="Courier New" pitchFamily="49" charset="0"/>
                <a:cs typeface="Courier New" pitchFamily="49" charset="0"/>
              </a:rPr>
              <a:t>S</a:t>
            </a:r>
            <a:r>
              <a:rPr lang="en-US" sz="1100" dirty="0">
                <a:solidFill>
                  <a:srgbClr val="FF0000"/>
                </a:solidFill>
                <a:latin typeface="Courier New" pitchFamily="49" charset="0"/>
                <a:cs typeface="Courier New" pitchFamily="49" charset="0"/>
              </a:rPr>
              <a:t>b</a:t>
            </a:r>
            <a:r>
              <a:rPr lang="en-US" sz="1400" dirty="0">
                <a:solidFill>
                  <a:prstClr val="black"/>
                </a:solidFill>
                <a:latin typeface="Courier New" pitchFamily="49" charset="0"/>
                <a:cs typeface="Courier New" pitchFamily="49" charset="0"/>
              </a:rPr>
              <a:t>);</a:t>
            </a:r>
          </a:p>
          <a:p>
            <a:pPr marL="342900" lvl="0" indent="-342900" algn="l" rtl="0" fontAlgn="base">
              <a:spcBef>
                <a:spcPct val="20000"/>
              </a:spcBef>
              <a:spcAft>
                <a:spcPct val="0"/>
              </a:spcAft>
            </a:pPr>
            <a:r>
              <a:rPr lang="en-US" sz="1400" dirty="0">
                <a:solidFill>
                  <a:prstClr val="black"/>
                </a:solidFill>
                <a:latin typeface="Courier New" pitchFamily="49" charset="0"/>
                <a:cs typeface="Courier New" pitchFamily="49" charset="0"/>
              </a:rPr>
              <a:t>}</a:t>
            </a:r>
            <a:endParaRPr lang="he-IL" sz="1400" dirty="0">
              <a:solidFill>
                <a:prstClr val="black"/>
              </a:solidFill>
              <a:latin typeface="Courier New" pitchFamily="49" charset="0"/>
              <a:cs typeface="Courier New" pitchFamily="49" charset="0"/>
            </a:endParaRPr>
          </a:p>
        </p:txBody>
      </p:sp>
      <p:sp>
        <p:nvSpPr>
          <p:cNvPr id="7" name="מלבן מעוגל 6"/>
          <p:cNvSpPr/>
          <p:nvPr/>
        </p:nvSpPr>
        <p:spPr>
          <a:xfrm>
            <a:off x="611560" y="3721596"/>
            <a:ext cx="7704856" cy="648072"/>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1600" dirty="0">
                <a:solidFill>
                  <a:srgbClr val="FF0000"/>
                </a:solidFill>
                <a:latin typeface="Courier New" pitchFamily="49" charset="0"/>
                <a:cs typeface="Courier New" pitchFamily="49" charset="0"/>
              </a:rPr>
              <a:t>What’s the problem with this solution?</a:t>
            </a:r>
            <a:endParaRPr lang="he-IL" sz="1600" dirty="0">
              <a:solidFill>
                <a:schemeClr val="tx1"/>
              </a:solidFill>
              <a:latin typeface="Courier New" pitchFamily="49" charset="0"/>
              <a:cs typeface="Courier New" pitchFamily="49" charset="0"/>
            </a:endParaRPr>
          </a:p>
        </p:txBody>
      </p:sp>
      <p:sp>
        <p:nvSpPr>
          <p:cNvPr id="8" name="מלבן מעוגל 6"/>
          <p:cNvSpPr/>
          <p:nvPr/>
        </p:nvSpPr>
        <p:spPr>
          <a:xfrm>
            <a:off x="611560" y="4513684"/>
            <a:ext cx="7704856" cy="648072"/>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1600" dirty="0">
                <a:solidFill>
                  <a:srgbClr val="FF0000"/>
                </a:solidFill>
                <a:latin typeface="Courier New" pitchFamily="49" charset="0"/>
                <a:cs typeface="Courier New" pitchFamily="49" charset="0"/>
              </a:rPr>
              <a:t>Conclusion: we need </a:t>
            </a:r>
            <a:r>
              <a:rPr lang="en-US" sz="1600" b="1" dirty="0">
                <a:solidFill>
                  <a:srgbClr val="FF0000"/>
                </a:solidFill>
                <a:latin typeface="Courier New" pitchFamily="49" charset="0"/>
                <a:cs typeface="Courier New" pitchFamily="49" charset="0"/>
              </a:rPr>
              <a:t>two </a:t>
            </a:r>
            <a:r>
              <a:rPr lang="en-US" sz="1600" dirty="0">
                <a:solidFill>
                  <a:srgbClr val="FF0000"/>
                </a:solidFill>
                <a:latin typeface="Courier New" pitchFamily="49" charset="0"/>
                <a:cs typeface="Courier New" pitchFamily="49" charset="0"/>
              </a:rPr>
              <a:t>binary </a:t>
            </a:r>
            <a:r>
              <a:rPr lang="en-US" sz="1600" dirty="0" err="1" smtClean="0">
                <a:solidFill>
                  <a:srgbClr val="FF0000"/>
                </a:solidFill>
                <a:latin typeface="Courier New" pitchFamily="49" charset="0"/>
                <a:cs typeface="Courier New" pitchFamily="49" charset="0"/>
              </a:rPr>
              <a:t>sempahores</a:t>
            </a:r>
            <a:r>
              <a:rPr lang="en-US" sz="1600" dirty="0" smtClean="0">
                <a:solidFill>
                  <a:srgbClr val="FF0000"/>
                </a:solidFill>
                <a:latin typeface="Courier New" pitchFamily="49" charset="0"/>
                <a:cs typeface="Courier New" pitchFamily="49" charset="0"/>
              </a:rPr>
              <a:t>:</a:t>
            </a:r>
            <a:endParaRPr lang="en-US" sz="1600" dirty="0">
              <a:solidFill>
                <a:srgbClr val="FF0000"/>
              </a:solidFill>
              <a:latin typeface="Courier New" pitchFamily="49" charset="0"/>
              <a:cs typeface="Courier New" pitchFamily="49" charset="0"/>
            </a:endParaRPr>
          </a:p>
          <a:p>
            <a:pPr algn="ctr" rtl="0"/>
            <a:r>
              <a:rPr lang="en-US" sz="1600" dirty="0" smtClean="0">
                <a:solidFill>
                  <a:srgbClr val="FF0000"/>
                </a:solidFill>
                <a:latin typeface="Courier New" pitchFamily="49" charset="0"/>
                <a:cs typeface="Courier New" pitchFamily="49" charset="0"/>
              </a:rPr>
              <a:t>S</a:t>
            </a:r>
            <a:r>
              <a:rPr lang="en-US" sz="1200" dirty="0" smtClean="0">
                <a:solidFill>
                  <a:srgbClr val="FF0000"/>
                </a:solidFill>
                <a:latin typeface="Courier New" pitchFamily="49" charset="0"/>
                <a:cs typeface="Courier New" pitchFamily="49" charset="0"/>
              </a:rPr>
              <a:t>1</a:t>
            </a:r>
            <a:r>
              <a:rPr lang="en-US" sz="1600" dirty="0" smtClean="0">
                <a:solidFill>
                  <a:srgbClr val="FF0000"/>
                </a:solidFill>
                <a:latin typeface="Courier New" pitchFamily="49" charset="0"/>
                <a:cs typeface="Courier New" pitchFamily="49" charset="0"/>
              </a:rPr>
              <a:t> to protect </a:t>
            </a:r>
            <a:r>
              <a:rPr lang="en-US" sz="1600" dirty="0" err="1">
                <a:solidFill>
                  <a:srgbClr val="FF0000"/>
                </a:solidFill>
                <a:latin typeface="Courier New" pitchFamily="49" charset="0"/>
                <a:cs typeface="Courier New" pitchFamily="49" charset="0"/>
              </a:rPr>
              <a:t>S</a:t>
            </a:r>
            <a:r>
              <a:rPr lang="en-US" sz="1200" dirty="0" err="1">
                <a:solidFill>
                  <a:srgbClr val="FF0000"/>
                </a:solidFill>
                <a:latin typeface="Courier New" pitchFamily="49" charset="0"/>
                <a:cs typeface="Courier New" pitchFamily="49" charset="0"/>
              </a:rPr>
              <a:t>int</a:t>
            </a:r>
            <a:r>
              <a:rPr lang="en-US" sz="1600" dirty="0">
                <a:solidFill>
                  <a:srgbClr val="FF0000"/>
                </a:solidFill>
                <a:latin typeface="Courier New" pitchFamily="49" charset="0"/>
                <a:cs typeface="Courier New" pitchFamily="49" charset="0"/>
              </a:rPr>
              <a:t>, and </a:t>
            </a:r>
            <a:r>
              <a:rPr lang="en-US" sz="1600" dirty="0" smtClean="0">
                <a:solidFill>
                  <a:srgbClr val="FF0000"/>
                </a:solidFill>
                <a:latin typeface="Courier New" pitchFamily="49" charset="0"/>
                <a:cs typeface="Courier New" pitchFamily="49" charset="0"/>
              </a:rPr>
              <a:t>S</a:t>
            </a:r>
            <a:r>
              <a:rPr lang="en-US" sz="1200" dirty="0" smtClean="0">
                <a:solidFill>
                  <a:srgbClr val="FF0000"/>
                </a:solidFill>
                <a:latin typeface="Courier New" pitchFamily="49" charset="0"/>
                <a:cs typeface="Courier New" pitchFamily="49" charset="0"/>
              </a:rPr>
              <a:t>2</a:t>
            </a:r>
            <a:r>
              <a:rPr lang="en-US" sz="1600" dirty="0" smtClean="0">
                <a:solidFill>
                  <a:srgbClr val="FF0000"/>
                </a:solidFill>
                <a:latin typeface="Courier New" pitchFamily="49" charset="0"/>
                <a:cs typeface="Courier New" pitchFamily="49" charset="0"/>
              </a:rPr>
              <a:t> to protecting </a:t>
            </a:r>
            <a:r>
              <a:rPr lang="en-US" sz="1600" dirty="0">
                <a:solidFill>
                  <a:srgbClr val="FF0000"/>
                </a:solidFill>
                <a:latin typeface="Courier New" pitchFamily="49" charset="0"/>
                <a:cs typeface="Courier New" pitchFamily="49" charset="0"/>
              </a:rPr>
              <a:t>the CS</a:t>
            </a:r>
            <a:endParaRPr lang="he-IL" sz="1600"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228410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1182</TotalTime>
  <Words>904</Words>
  <Application>Microsoft Office PowerPoint</Application>
  <PresentationFormat>On-screen Show (16:10)</PresentationFormat>
  <Paragraphs>299</Paragraphs>
  <Slides>17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Courier New</vt:lpstr>
      <vt:lpstr>Times New Roman</vt:lpstr>
      <vt:lpstr>Wingdings</vt:lpstr>
      <vt:lpstr>ערכת נושא Office</vt:lpstr>
      <vt:lpstr>Operating Systems 371-1-1631</vt:lpstr>
      <vt:lpstr>Motivation - reminder</vt:lpstr>
      <vt:lpstr>Binary Semaphores</vt:lpstr>
      <vt:lpstr>Binary Semaphores</vt:lpstr>
      <vt:lpstr>Counting Semaphores</vt:lpstr>
      <vt:lpstr>Negative-Valued Semaphores</vt:lpstr>
      <vt:lpstr>Question 1 : Counting Semaphores</vt:lpstr>
      <vt:lpstr>Question 1 : Counting Semaphores – try 1</vt:lpstr>
      <vt:lpstr>Question 1 : Counting Semaphores – try 2</vt:lpstr>
      <vt:lpstr>Question 1 : Counting Semaphores – try 3</vt:lpstr>
      <vt:lpstr>Question 1 : Counting Semaphores – try 4</vt:lpstr>
      <vt:lpstr>Question 2 : Producer-Consumer Problem</vt:lpstr>
      <vt:lpstr>Question 2 – cont.</vt:lpstr>
      <vt:lpstr>Question 2 : Producer-Consumer Problem</vt:lpstr>
      <vt:lpstr>Question 2 – cont.</vt:lpstr>
      <vt:lpstr>Question 2 – cont.</vt:lpstr>
      <vt:lpstr>Question 2 – cont.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371-1-1631 Fall 2011</dc:title>
  <dc:creator>Yehiel</dc:creator>
  <cp:lastModifiedBy>איתמר כהן</cp:lastModifiedBy>
  <cp:revision>304</cp:revision>
  <dcterms:created xsi:type="dcterms:W3CDTF">2012-11-09T20:05:31Z</dcterms:created>
  <dcterms:modified xsi:type="dcterms:W3CDTF">2018-04-25T09:38:41Z</dcterms:modified>
</cp:coreProperties>
</file>