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300" r:id="rId3"/>
    <p:sldId id="318" r:id="rId4"/>
    <p:sldId id="288" r:id="rId5"/>
    <p:sldId id="313" r:id="rId6"/>
    <p:sldId id="315" r:id="rId7"/>
    <p:sldId id="304" r:id="rId8"/>
    <p:sldId id="316" r:id="rId9"/>
    <p:sldId id="317" r:id="rId10"/>
    <p:sldId id="305" r:id="rId11"/>
    <p:sldId id="306" r:id="rId12"/>
    <p:sldId id="302" r:id="rId13"/>
    <p:sldId id="292" r:id="rId14"/>
    <p:sldId id="289" r:id="rId15"/>
    <p:sldId id="303" r:id="rId16"/>
    <p:sldId id="307" r:id="rId17"/>
    <p:sldId id="308" r:id="rId18"/>
    <p:sldId id="309" r:id="rId19"/>
    <p:sldId id="291" r:id="rId20"/>
  </p:sldIdLst>
  <p:sldSz cx="9144000" cy="5715000" type="screen16x1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28" autoAdjust="0"/>
    <p:restoredTop sz="74132" autoAdjust="0"/>
  </p:normalViewPr>
  <p:slideViewPr>
    <p:cSldViewPr>
      <p:cViewPr varScale="1">
        <p:scale>
          <a:sx n="99" d="100"/>
          <a:sy n="99" d="100"/>
        </p:scale>
        <p:origin x="180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433F0E-E777-4E59-9E32-E175B6E2DB5B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DA6A7A7-A596-4886-8851-D7A074031C2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66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47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If (waiting &lt; chairs) {</a:t>
            </a:r>
          </a:p>
          <a:p>
            <a:pPr algn="l" rtl="0"/>
            <a:r>
              <a:rPr lang="en-AU" dirty="0"/>
              <a:t>  waiting++;</a:t>
            </a:r>
          </a:p>
          <a:p>
            <a:pPr algn="l" rtl="0"/>
            <a:r>
              <a:rPr lang="en-AU" dirty="0"/>
              <a:t>  signal (customers);</a:t>
            </a:r>
          </a:p>
          <a:p>
            <a:pPr algn="l" rtl="0"/>
            <a:r>
              <a:rPr lang="en-AU" dirty="0"/>
              <a:t>  wait (barber);</a:t>
            </a:r>
          </a:p>
          <a:p>
            <a:pPr algn="l" rtl="0"/>
            <a:r>
              <a:rPr lang="en-AU" dirty="0"/>
              <a:t>}</a:t>
            </a:r>
          </a:p>
          <a:p>
            <a:pPr algn="l" rtl="0"/>
            <a:endParaRPr lang="en-AU" dirty="0"/>
          </a:p>
          <a:p>
            <a:pPr algn="l" rtl="0"/>
            <a:endParaRPr lang="en-AU" dirty="0"/>
          </a:p>
          <a:p>
            <a:pPr algn="l" rtl="0"/>
            <a:endParaRPr lang="en-AU" dirty="0"/>
          </a:p>
          <a:p>
            <a:pPr algn="l" rtl="0"/>
            <a:r>
              <a:rPr lang="en-AU" dirty="0"/>
              <a:t>If (waiting</a:t>
            </a:r>
            <a:r>
              <a:rPr lang="en-AU" baseline="0" dirty="0"/>
              <a:t> &gt;= chairs) </a:t>
            </a:r>
          </a:p>
          <a:p>
            <a:pPr algn="l" rtl="0"/>
            <a:r>
              <a:rPr lang="en-AU" baseline="0" dirty="0"/>
              <a:t>	return;</a:t>
            </a:r>
          </a:p>
          <a:p>
            <a:pPr algn="l" rtl="0"/>
            <a:r>
              <a:rPr lang="en-AU" baseline="0" dirty="0"/>
              <a:t>waiting++;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signal (customers);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wait (barber);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640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* Not true for Java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5967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30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בעיה:</a:t>
            </a:r>
            <a:r>
              <a:rPr lang="he-IL" baseline="0" dirty="0"/>
              <a:t> למשל כאשר הודעה אובדת.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בעיה:</a:t>
            </a:r>
            <a:r>
              <a:rPr lang="he-IL" baseline="0" dirty="0"/>
              <a:t> למשל כאשר הודעה אובדת.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59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295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Full</a:t>
            </a:r>
            <a:r>
              <a:rPr lang="en-AU" baseline="0" dirty="0"/>
              <a:t> solution: T7_Sync3_spares.pptx</a:t>
            </a:r>
          </a:p>
          <a:p>
            <a:pPr algn="l" rtl="0"/>
            <a:r>
              <a:rPr lang="en-US" dirty="0"/>
              <a:t>send (</a:t>
            </a:r>
            <a:r>
              <a:rPr lang="en-US" dirty="0" err="1"/>
              <a:t>mgr</a:t>
            </a:r>
            <a:r>
              <a:rPr lang="en-US" dirty="0"/>
              <a:t>, </a:t>
            </a:r>
            <a:r>
              <a:rPr lang="en-US" dirty="0" err="1"/>
              <a:t>start_rd</a:t>
            </a:r>
            <a:r>
              <a:rPr lang="en-US" dirty="0"/>
              <a:t>);</a:t>
            </a:r>
          </a:p>
          <a:p>
            <a:pPr algn="l" rtl="0"/>
            <a:r>
              <a:rPr lang="en-US" dirty="0" err="1"/>
              <a:t>rcv</a:t>
            </a:r>
            <a:r>
              <a:rPr lang="en-US" dirty="0"/>
              <a:t> (</a:t>
            </a:r>
            <a:r>
              <a:rPr lang="en-US" dirty="0" err="1"/>
              <a:t>mgr</a:t>
            </a:r>
            <a:r>
              <a:rPr lang="en-US" dirty="0"/>
              <a:t>, &amp;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algn="l" rtl="0"/>
            <a:r>
              <a:rPr lang="en-US" dirty="0" err="1"/>
              <a:t>read_db</a:t>
            </a:r>
            <a:r>
              <a:rPr lang="en-US" dirty="0"/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send (</a:t>
            </a:r>
            <a:r>
              <a:rPr lang="en-US" dirty="0" err="1"/>
              <a:t>mgr</a:t>
            </a:r>
            <a:r>
              <a:rPr lang="en-US" dirty="0"/>
              <a:t>, </a:t>
            </a:r>
            <a:r>
              <a:rPr lang="en-US" dirty="0" err="1"/>
              <a:t>end_rd</a:t>
            </a:r>
            <a:r>
              <a:rPr lang="en-US" dirty="0"/>
              <a:t>);</a:t>
            </a:r>
          </a:p>
          <a:p>
            <a:pPr algn="l" rtl="0"/>
            <a:r>
              <a:rPr lang="en-US" dirty="0" err="1"/>
              <a:t>use_data</a:t>
            </a:r>
            <a:r>
              <a:rPr lang="en-US" dirty="0"/>
              <a:t>():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Writer:</a:t>
            </a:r>
          </a:p>
          <a:p>
            <a:pPr algn="l" rtl="0"/>
            <a:r>
              <a:rPr lang="en-US" dirty="0" err="1"/>
              <a:t>gen_data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send (</a:t>
            </a:r>
            <a:r>
              <a:rPr lang="en-US" dirty="0" err="1"/>
              <a:t>mgr</a:t>
            </a:r>
            <a:r>
              <a:rPr lang="en-US" dirty="0"/>
              <a:t>, </a:t>
            </a:r>
            <a:r>
              <a:rPr lang="en-US" dirty="0" err="1"/>
              <a:t>start_wr</a:t>
            </a:r>
            <a:r>
              <a:rPr lang="en-US" dirty="0"/>
              <a:t>);</a:t>
            </a:r>
          </a:p>
          <a:p>
            <a:pPr algn="l" rtl="0"/>
            <a:r>
              <a:rPr lang="en-US" dirty="0" err="1"/>
              <a:t>rcv</a:t>
            </a:r>
            <a:r>
              <a:rPr lang="en-US" dirty="0"/>
              <a:t> (</a:t>
            </a:r>
            <a:r>
              <a:rPr lang="en-US" dirty="0" err="1"/>
              <a:t>mgr</a:t>
            </a:r>
            <a:r>
              <a:rPr lang="en-US" dirty="0"/>
              <a:t>, &amp;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algn="l" rtl="0"/>
            <a:r>
              <a:rPr lang="en-US" dirty="0" err="1"/>
              <a:t>read_db</a:t>
            </a:r>
            <a:r>
              <a:rPr lang="en-US" dirty="0"/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send (</a:t>
            </a:r>
            <a:r>
              <a:rPr lang="en-US" dirty="0" err="1"/>
              <a:t>mgr</a:t>
            </a:r>
            <a:r>
              <a:rPr lang="en-US" dirty="0"/>
              <a:t>, </a:t>
            </a:r>
            <a:r>
              <a:rPr lang="en-US" dirty="0" err="1"/>
              <a:t>fin_wr</a:t>
            </a:r>
            <a:r>
              <a:rPr lang="en-US" dirty="0"/>
              <a:t>);</a:t>
            </a:r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85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Case </a:t>
            </a:r>
            <a:r>
              <a:rPr lang="en-AU" dirty="0" err="1"/>
              <a:t>rd_req</a:t>
            </a:r>
            <a:r>
              <a:rPr lang="en-AU" dirty="0"/>
              <a:t>:</a:t>
            </a:r>
          </a:p>
          <a:p>
            <a:pPr algn="l" rtl="0"/>
            <a:r>
              <a:rPr lang="en-AU" dirty="0"/>
              <a:t>If (!writing) {</a:t>
            </a:r>
            <a:r>
              <a:rPr lang="en-AU" dirty="0" err="1"/>
              <a:t>rd_cnt</a:t>
            </a:r>
            <a:r>
              <a:rPr lang="en-AU" dirty="0"/>
              <a:t>++; send (</a:t>
            </a:r>
            <a:r>
              <a:rPr lang="en-AU" dirty="0" err="1"/>
              <a:t>src</a:t>
            </a:r>
            <a:r>
              <a:rPr lang="en-AU" dirty="0"/>
              <a:t>, ack); } else </a:t>
            </a:r>
            <a:r>
              <a:rPr lang="en-AU" dirty="0" err="1"/>
              <a:t>rdQ.push</a:t>
            </a:r>
            <a:r>
              <a:rPr lang="en-AU" dirty="0"/>
              <a:t> (</a:t>
            </a:r>
            <a:r>
              <a:rPr lang="en-AU" dirty="0" err="1"/>
              <a:t>src</a:t>
            </a:r>
            <a:r>
              <a:rPr lang="en-AU" dirty="0"/>
              <a:t>);</a:t>
            </a:r>
          </a:p>
          <a:p>
            <a:pPr algn="l" rtl="0"/>
            <a:endParaRPr lang="en-AU" baseline="0" dirty="0"/>
          </a:p>
          <a:p>
            <a:pPr algn="l" rtl="0"/>
            <a:r>
              <a:rPr lang="en-AU" baseline="0" dirty="0"/>
              <a:t>Case </a:t>
            </a:r>
            <a:r>
              <a:rPr lang="en-AU" baseline="0" dirty="0" err="1"/>
              <a:t>fin_rd</a:t>
            </a:r>
            <a:r>
              <a:rPr lang="en-AU" baseline="0" dirty="0"/>
              <a:t>:</a:t>
            </a:r>
          </a:p>
          <a:p>
            <a:pPr algn="l" rtl="0"/>
            <a:r>
              <a:rPr lang="en-AU" baseline="0" dirty="0" err="1"/>
              <a:t>Rd_cnt</a:t>
            </a:r>
            <a:r>
              <a:rPr lang="en-AU" baseline="0" dirty="0"/>
              <a:t>--;</a:t>
            </a:r>
          </a:p>
          <a:p>
            <a:pPr algn="l" rtl="0"/>
            <a:r>
              <a:rPr lang="en-AU" baseline="0" dirty="0"/>
              <a:t>If (</a:t>
            </a:r>
            <a:r>
              <a:rPr lang="en-AU" baseline="0" dirty="0" err="1"/>
              <a:t>rd_cnt</a:t>
            </a:r>
            <a:r>
              <a:rPr lang="en-AU" baseline="0" dirty="0"/>
              <a:t>==0 &amp;&amp; !</a:t>
            </a:r>
            <a:r>
              <a:rPr lang="en-AU" baseline="0" dirty="0" err="1"/>
              <a:t>WrQ.empty</a:t>
            </a:r>
            <a:r>
              <a:rPr lang="en-AU" baseline="0" dirty="0"/>
              <a:t> ()) {</a:t>
            </a:r>
          </a:p>
          <a:p>
            <a:pPr algn="l" rtl="0"/>
            <a:r>
              <a:rPr lang="en-AU" baseline="0" dirty="0"/>
              <a:t>  writing=T;  </a:t>
            </a:r>
          </a:p>
          <a:p>
            <a:pPr algn="l" rtl="0"/>
            <a:r>
              <a:rPr lang="en-AU" baseline="0" dirty="0"/>
              <a:t>  </a:t>
            </a:r>
            <a:r>
              <a:rPr lang="en-AU" baseline="0" dirty="0" err="1"/>
              <a:t>dst</a:t>
            </a:r>
            <a:r>
              <a:rPr lang="en-AU" baseline="0" dirty="0"/>
              <a:t> = </a:t>
            </a:r>
            <a:r>
              <a:rPr lang="en-AU" baseline="0" dirty="0" err="1"/>
              <a:t>wrQ.pop</a:t>
            </a:r>
            <a:r>
              <a:rPr lang="en-AU" baseline="0" dirty="0"/>
              <a:t> (): </a:t>
            </a:r>
          </a:p>
          <a:p>
            <a:pPr algn="l" rtl="0"/>
            <a:r>
              <a:rPr lang="en-AU" baseline="0" dirty="0"/>
              <a:t>  send (</a:t>
            </a:r>
            <a:r>
              <a:rPr lang="en-AU" baseline="0" dirty="0" err="1"/>
              <a:t>dst</a:t>
            </a:r>
            <a:r>
              <a:rPr lang="en-AU" baseline="0" dirty="0"/>
              <a:t>, </a:t>
            </a:r>
            <a:r>
              <a:rPr lang="en-AU" baseline="0" dirty="0" err="1"/>
              <a:t>acK</a:t>
            </a:r>
            <a:r>
              <a:rPr lang="en-AU" baseline="0" dirty="0"/>
              <a:t>);</a:t>
            </a:r>
          </a:p>
          <a:p>
            <a:pPr algn="l" rtl="0"/>
            <a:r>
              <a:rPr lang="en-AU" baseline="0" dirty="0"/>
              <a:t>}</a:t>
            </a:r>
          </a:p>
          <a:p>
            <a:pPr algn="l" rtl="0"/>
            <a:endParaRPr lang="en-AU" baseline="0" dirty="0"/>
          </a:p>
          <a:p>
            <a:pPr algn="l" rtl="0"/>
            <a:r>
              <a:rPr lang="en-AU" baseline="0" dirty="0"/>
              <a:t>Case </a:t>
            </a:r>
            <a:r>
              <a:rPr lang="en-AU" baseline="0" dirty="0" err="1"/>
              <a:t>wr_req</a:t>
            </a:r>
            <a:r>
              <a:rPr lang="en-AU" baseline="0" dirty="0"/>
              <a:t>:</a:t>
            </a:r>
          </a:p>
          <a:p>
            <a:pPr algn="l" rtl="0"/>
            <a:r>
              <a:rPr lang="en-AU" baseline="0" dirty="0"/>
              <a:t>If (!writing &amp;&amp; </a:t>
            </a:r>
            <a:r>
              <a:rPr lang="en-AU" baseline="0" dirty="0" err="1"/>
              <a:t>rd_cnt</a:t>
            </a:r>
            <a:r>
              <a:rPr lang="en-AU" baseline="0" dirty="0"/>
              <a:t>==0) {writing=T; send (</a:t>
            </a:r>
            <a:r>
              <a:rPr lang="en-AU" baseline="0" dirty="0" err="1"/>
              <a:t>src</a:t>
            </a:r>
            <a:r>
              <a:rPr lang="en-AU" baseline="0" dirty="0"/>
              <a:t>, ack);} else </a:t>
            </a:r>
            <a:r>
              <a:rPr lang="en-AU" baseline="0" dirty="0" err="1"/>
              <a:t>wrQ.push</a:t>
            </a:r>
            <a:r>
              <a:rPr lang="en-AU" baseline="0" dirty="0"/>
              <a:t>(</a:t>
            </a:r>
            <a:r>
              <a:rPr lang="en-AU" baseline="0" dirty="0" err="1"/>
              <a:t>src</a:t>
            </a:r>
            <a:r>
              <a:rPr lang="en-AU" baseline="0" dirty="0"/>
              <a:t>);</a:t>
            </a:r>
          </a:p>
          <a:p>
            <a:pPr algn="l" rtl="0"/>
            <a:endParaRPr lang="en-AU" baseline="0" dirty="0"/>
          </a:p>
          <a:p>
            <a:pPr algn="l" rtl="0"/>
            <a:r>
              <a:rPr lang="en-AU" baseline="0" dirty="0"/>
              <a:t>Case </a:t>
            </a:r>
            <a:r>
              <a:rPr lang="en-AU" baseline="0" dirty="0" err="1"/>
              <a:t>fin_wr</a:t>
            </a:r>
            <a:r>
              <a:rPr lang="en-AU" baseline="0" dirty="0"/>
              <a:t>:</a:t>
            </a:r>
          </a:p>
          <a:p>
            <a:pPr algn="l" rtl="0"/>
            <a:r>
              <a:rPr lang="en-US" dirty="0"/>
              <a:t>writing=F;</a:t>
            </a:r>
          </a:p>
          <a:p>
            <a:pPr algn="l" rtl="0"/>
            <a:r>
              <a:rPr lang="en-US" dirty="0"/>
              <a:t>  if (</a:t>
            </a:r>
            <a:r>
              <a:rPr lang="en-US" dirty="0" err="1"/>
              <a:t>rdQ.empty</a:t>
            </a:r>
            <a:r>
              <a:rPr lang="en-US" dirty="0"/>
              <a:t>() &amp;&amp; !</a:t>
            </a:r>
            <a:r>
              <a:rPr lang="en-US" dirty="0" err="1"/>
              <a:t>wrQ.empty</a:t>
            </a:r>
            <a:r>
              <a:rPr lang="en-US" dirty="0"/>
              <a:t>()) {</a:t>
            </a:r>
          </a:p>
          <a:p>
            <a:pPr algn="l" rtl="0"/>
            <a:r>
              <a:rPr lang="en-US" dirty="0"/>
              <a:t>    writing = T;</a:t>
            </a:r>
          </a:p>
          <a:p>
            <a:pPr algn="l" rtl="0"/>
            <a:r>
              <a:rPr lang="en-US" dirty="0"/>
              <a:t>   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wrQ.pop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send (</a:t>
            </a:r>
            <a:r>
              <a:rPr lang="en-US" dirty="0" err="1"/>
              <a:t>dst</a:t>
            </a:r>
            <a:r>
              <a:rPr lang="en-US" dirty="0"/>
              <a:t>, ack):</a:t>
            </a:r>
          </a:p>
          <a:p>
            <a:pPr algn="l" rtl="0"/>
            <a:r>
              <a:rPr lang="en-US" dirty="0"/>
              <a:t>  } </a:t>
            </a:r>
          </a:p>
          <a:p>
            <a:pPr algn="l" rtl="0"/>
            <a:r>
              <a:rPr lang="en-US" dirty="0"/>
              <a:t>  else {</a:t>
            </a:r>
          </a:p>
          <a:p>
            <a:pPr algn="l" rtl="0"/>
            <a:r>
              <a:rPr lang="en-US" dirty="0"/>
              <a:t>    while (!</a:t>
            </a:r>
            <a:r>
              <a:rPr lang="en-US" dirty="0" err="1"/>
              <a:t>rdQ.empty</a:t>
            </a:r>
            <a:r>
              <a:rPr lang="en-US" dirty="0"/>
              <a:t>()) {</a:t>
            </a:r>
          </a:p>
          <a:p>
            <a:pPr algn="l" rtl="0"/>
            <a:r>
              <a:rPr lang="en-US" dirty="0"/>
              <a:t>      </a:t>
            </a:r>
            <a:r>
              <a:rPr lang="en-US" dirty="0" err="1"/>
              <a:t>rd_cnt</a:t>
            </a:r>
            <a:r>
              <a:rPr lang="en-US" dirty="0"/>
              <a:t>++;</a:t>
            </a:r>
          </a:p>
          <a:p>
            <a:pPr algn="l" rtl="0"/>
            <a:r>
              <a:rPr lang="en-US" dirty="0"/>
              <a:t>      </a:t>
            </a:r>
            <a:r>
              <a:rPr lang="en-US" dirty="0" err="1"/>
              <a:t>dst</a:t>
            </a:r>
            <a:r>
              <a:rPr lang="en-US" dirty="0"/>
              <a:t> = </a:t>
            </a:r>
            <a:r>
              <a:rPr lang="en-US" dirty="0" err="1"/>
              <a:t>rdQ.pop</a:t>
            </a:r>
            <a:r>
              <a:rPr lang="en-US" dirty="0"/>
              <a:t>();</a:t>
            </a:r>
          </a:p>
          <a:p>
            <a:pPr algn="l" rtl="0"/>
            <a:r>
              <a:rPr lang="en-US" dirty="0"/>
              <a:t>      send (</a:t>
            </a:r>
            <a:r>
              <a:rPr lang="en-US" dirty="0" err="1"/>
              <a:t>dst</a:t>
            </a:r>
            <a:r>
              <a:rPr lang="en-US" dirty="0"/>
              <a:t>, ack);</a:t>
            </a:r>
          </a:p>
          <a:p>
            <a:pPr algn="l" rtl="0"/>
            <a:r>
              <a:rPr lang="en-US" dirty="0"/>
              <a:t>    } </a:t>
            </a:r>
          </a:p>
          <a:p>
            <a:pPr algn="l" rtl="0"/>
            <a:r>
              <a:rPr lang="en-US" dirty="0"/>
              <a:t>  }</a:t>
            </a:r>
          </a:p>
          <a:p>
            <a:pPr algn="l" rtl="0"/>
            <a:r>
              <a:rPr lang="en-US" dirty="0"/>
              <a:t>}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31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AU" dirty="0"/>
              <a:t>C</a:t>
            </a:r>
            <a:r>
              <a:rPr lang="en-AU" baseline="0" dirty="0"/>
              <a:t> code: busy waiting / not satisfactory </a:t>
            </a:r>
            <a:r>
              <a:rPr lang="en-AU" baseline="0" dirty="0" err="1"/>
              <a:t>mutex</a:t>
            </a:r>
            <a:r>
              <a:rPr lang="en-AU" baseline="0" dirty="0"/>
              <a:t>.</a:t>
            </a:r>
          </a:p>
          <a:p>
            <a:pPr algn="l" rtl="0"/>
            <a:r>
              <a:rPr lang="en-AU" baseline="0" dirty="0"/>
              <a:t>Semaphores: exposed to bug (order, </a:t>
            </a:r>
            <a:r>
              <a:rPr lang="en-AU" baseline="0" dirty="0" err="1"/>
              <a:t>num</a:t>
            </a:r>
            <a:r>
              <a:rPr lang="en-AU" baseline="0" dirty="0"/>
              <a:t> of “down” operations); requires global knowledge and examination of all processes.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dirty="0">
                <a:solidFill>
                  <a:srgbClr val="C00000"/>
                </a:solidFill>
              </a:rPr>
              <a:t>Hoare and </a:t>
            </a:r>
            <a:r>
              <a:rPr lang="en-US" sz="1200" dirty="0" err="1">
                <a:solidFill>
                  <a:srgbClr val="C00000"/>
                </a:solidFill>
              </a:rPr>
              <a:t>Brinch</a:t>
            </a:r>
            <a:r>
              <a:rPr lang="en-US" sz="1200" dirty="0">
                <a:solidFill>
                  <a:srgbClr val="C00000"/>
                </a:solidFill>
              </a:rPr>
              <a:t>-Hansen</a:t>
            </a:r>
          </a:p>
          <a:p>
            <a:pPr algn="l" rtl="0"/>
            <a:endParaRPr lang="en-US" sz="120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Monito:</a:t>
            </a:r>
            <a:r>
              <a:rPr lang="en-US" baseline="0" dirty="0">
                <a:solidFill>
                  <a:schemeClr val="tx1"/>
                </a:solidFill>
              </a:rPr>
              <a:t> a more abstract tool.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chemeClr val="tx1"/>
                </a:solidFill>
              </a:rPr>
              <a:t>Have </a:t>
            </a:r>
            <a:r>
              <a:rPr lang="en-US" b="1" baseline="0" dirty="0">
                <a:solidFill>
                  <a:schemeClr val="tx1"/>
                </a:solidFill>
              </a:rPr>
              <a:t>implicit </a:t>
            </a:r>
            <a:r>
              <a:rPr lang="en-US" b="1" baseline="0" dirty="0" err="1">
                <a:solidFill>
                  <a:schemeClr val="tx1"/>
                </a:solidFill>
              </a:rPr>
              <a:t>mutex</a:t>
            </a:r>
            <a:endParaRPr lang="en-US" dirty="0">
              <a:solidFill>
                <a:schemeClr val="tx1"/>
              </a:solidFill>
            </a:endParaRPr>
          </a:p>
          <a:p>
            <a:pPr algn="l" rtl="0"/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85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Java’s equivalents: </a:t>
            </a:r>
            <a:r>
              <a:rPr lang="en-US" i="1" dirty="0">
                <a:solidFill>
                  <a:srgbClr val="0000FF"/>
                </a:solidFill>
              </a:rPr>
              <a:t>synchronized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signal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rgbClr val="0000FF"/>
                </a:solidFill>
              </a:rPr>
              <a:t>notify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i="1" dirty="0">
              <a:solidFill>
                <a:srgbClr val="0000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CVs are NOT counters: if a thread </a:t>
            </a:r>
            <a:r>
              <a:rPr lang="en-US" i="1" dirty="0">
                <a:solidFill>
                  <a:schemeClr val="tx1"/>
                </a:solidFill>
              </a:rPr>
              <a:t>signals</a:t>
            </a:r>
            <a:r>
              <a:rPr lang="en-US" dirty="0">
                <a:solidFill>
                  <a:schemeClr val="tx1"/>
                </a:solidFill>
              </a:rPr>
              <a:t>, and no other thread is waiting, the signal is lost</a:t>
            </a:r>
            <a:endParaRPr lang="he-IL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Semaphores styles: </a:t>
            </a:r>
            <a:r>
              <a:rPr lang="en-US" dirty="0">
                <a:solidFill>
                  <a:schemeClr val="tx1"/>
                </a:solidFill>
              </a:rPr>
              <a:t>Hoare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baseline="0" dirty="0">
                <a:solidFill>
                  <a:srgbClr val="0000FF"/>
                </a:solidFill>
              </a:rPr>
              <a:t> </a:t>
            </a:r>
            <a:r>
              <a:rPr lang="en-US" baseline="0" dirty="0" err="1">
                <a:solidFill>
                  <a:srgbClr val="0000FF"/>
                </a:solidFill>
              </a:rPr>
              <a:t>Brinch</a:t>
            </a:r>
            <a:r>
              <a:rPr lang="en-US" baseline="0" dirty="0">
                <a:solidFill>
                  <a:srgbClr val="0000FF"/>
                </a:solidFill>
              </a:rPr>
              <a:t>-Hansen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Java’s equivalents: </a:t>
            </a:r>
            <a:r>
              <a:rPr lang="en-US" i="1" dirty="0">
                <a:solidFill>
                  <a:srgbClr val="0000FF"/>
                </a:solidFill>
              </a:rPr>
              <a:t>synchronized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signal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rgbClr val="0000FF"/>
                </a:solidFill>
              </a:rPr>
              <a:t>notify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7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25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333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84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/>
            <a:r>
              <a:rPr lang="en-US" sz="12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seek-customer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) 		</a:t>
            </a:r>
            <a:r>
              <a:rPr lang="en-US" sz="105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called by the barber</a:t>
            </a:r>
          </a:p>
          <a:p>
            <a:pPr marL="342900" lvl="0" indent="-342900" algn="l" rtl="0"/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begin </a:t>
            </a:r>
          </a:p>
          <a:p>
            <a:pPr marL="342900" lvl="0" indent="-342900" algn="l" rtl="0"/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1200" baseline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(waiting==0) </a:t>
            </a:r>
          </a:p>
          <a:p>
            <a:pPr marL="342900" lvl="0" indent="-342900" algn="l" rtl="0"/>
            <a:r>
              <a:rPr lang="en-US" sz="1200" baseline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wait (customers);</a:t>
            </a:r>
          </a:p>
          <a:p>
            <a:pPr marL="342900" lvl="0" indent="-342900" algn="l" rtl="0"/>
            <a:r>
              <a:rPr lang="en-US" sz="1200" baseline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aseline="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hair_cut</a:t>
            </a:r>
            <a:r>
              <a:rPr lang="en-US" sz="1200" baseline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 algn="l" rtl="0"/>
            <a:r>
              <a:rPr lang="en-US" sz="1200" baseline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waiting--;</a:t>
            </a:r>
          </a:p>
          <a:p>
            <a:pPr marL="342900" lvl="0" indent="-342900" algn="l" rtl="0"/>
            <a:r>
              <a:rPr lang="en-US" sz="1200" baseline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signal (barber);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seek-customer</a:t>
            </a:r>
            <a:r>
              <a:rPr lang="en-US" sz="12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6A7A7-A596-4886-8851-D7A074031C2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046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554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6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3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62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47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058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93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92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BD1CF-6084-4B59-B29E-C828BF9B2B6C}" type="datetimeFigureOut">
              <a:rPr lang="he-IL" smtClean="0"/>
              <a:pPr/>
              <a:t>ט'/אייר/תשע"ח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9DCD-E9BC-4DE3-B084-8F74FEBBCB1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88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times.com/document.asp?doc_id=121549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glish.stackexchange.com/questions/72831/sit-in-a-chair-vs-sit-on-a-chai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889000"/>
            <a:ext cx="9144000" cy="17145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C00000"/>
                </a:solidFill>
              </a:rPr>
              <a:t>Operating Systems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371-1-1631</a:t>
            </a:r>
            <a:endParaRPr lang="he-IL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0" y="3042213"/>
            <a:ext cx="9144000" cy="513788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 rtl="0"/>
            <a:r>
              <a:rPr lang="en-US">
                <a:solidFill>
                  <a:schemeClr val="tx1"/>
                </a:solidFill>
              </a:rPr>
              <a:t>Tutorial 7 </a:t>
            </a:r>
            <a:r>
              <a:rPr lang="en-US" dirty="0">
                <a:solidFill>
                  <a:schemeClr val="tx1"/>
                </a:solidFill>
              </a:rPr>
              <a:t>– Synchronization III</a:t>
            </a:r>
          </a:p>
        </p:txBody>
      </p:sp>
      <p:pic>
        <p:nvPicPr>
          <p:cNvPr id="6" name="תמונה 5" descr="http://in.bgu.ac.il/engn/NewsIcons/BGUlogo.png"/>
          <p:cNvPicPr/>
          <p:nvPr/>
        </p:nvPicPr>
        <p:blipFill>
          <a:blip r:embed="rId3" cstate="print">
            <a:lum bright="18000"/>
          </a:blip>
          <a:srcRect/>
          <a:stretch>
            <a:fillRect/>
          </a:stretch>
        </p:blipFill>
        <p:spPr bwMode="auto">
          <a:xfrm>
            <a:off x="4073810" y="4175816"/>
            <a:ext cx="9963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 txBox="1">
            <a:spLocks/>
          </p:cNvSpPr>
          <p:nvPr/>
        </p:nvSpPr>
        <p:spPr bwMode="auto">
          <a:xfrm>
            <a:off x="179512" y="5231730"/>
            <a:ext cx="8784976" cy="38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400" i="1" dirty="0"/>
              <a:t>Ben-Gurion University of the Negev</a:t>
            </a:r>
            <a:br>
              <a:rPr lang="en-US" sz="1400" i="1" dirty="0"/>
            </a:br>
            <a:r>
              <a:rPr lang="en-US" sz="1400" i="1" dirty="0"/>
              <a:t>Communication Systems Engineering Department</a:t>
            </a:r>
            <a:br>
              <a:rPr lang="en-US" sz="14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19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Question 1 -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625252"/>
            <a:ext cx="8928992" cy="4968552"/>
          </a:xfrm>
        </p:spPr>
        <p:txBody>
          <a:bodyPr>
            <a:normAutofit lnSpcReduction="10000"/>
          </a:bodyPr>
          <a:lstStyle/>
          <a:p>
            <a:pPr marL="342900" lvl="0" indent="-342900" algn="l" rtl="0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barbershop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monitor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waiting : </a:t>
            </a: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:= 0; 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customers waiting for haircut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customers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:=0; 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used by barber, wait for a customer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barber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:= 0; 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used by customer, wait for barber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34290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seek-customer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) 	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called by the barber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(waiting==0) 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(customers); 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sleeps if no customers</a:t>
            </a:r>
          </a:p>
          <a:p>
            <a:pPr marL="342900" lvl="0" indent="-342900" algn="l" rtl="0"/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cut_hair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waiting--;	 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one less customer waiting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(barber); 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free a waiting customer 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seek-customer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Question 1 -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15008" y="625252"/>
            <a:ext cx="8928992" cy="5089748"/>
          </a:xfrm>
        </p:spPr>
        <p:txBody>
          <a:bodyPr>
            <a:noAutofit/>
          </a:bodyPr>
          <a:lstStyle/>
          <a:p>
            <a:pPr marL="342900" lvl="0" indent="-342900" algn="l" rtl="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	procedure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get-haircut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) 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called by a customer</a:t>
            </a:r>
          </a:p>
          <a:p>
            <a:pPr marL="342900" lvl="0" indent="-342900" algn="l" rtl="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waiting &lt; chairs 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then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is there a free chair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if no free chairs just go away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waiting = waiting+1; 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one more customer waiting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(customers) 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if the barber is asleep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(barber); 	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wait for turn with the barber</a:t>
            </a:r>
          </a:p>
          <a:p>
            <a:pPr marL="342900" lvl="0" indent="-342900" algn="l" rt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342900" lvl="0" indent="-342900" algn="l" rtl="0"/>
            <a:endParaRPr lang="en-US" sz="1600" b="1" dirty="0">
              <a:solidFill>
                <a:srgbClr val="C0504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b="1" dirty="0">
              <a:solidFill>
                <a:srgbClr val="C0504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b="1" dirty="0">
              <a:solidFill>
                <a:srgbClr val="C0504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b="1" dirty="0">
              <a:solidFill>
                <a:srgbClr val="C0504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endParaRPr lang="en-US" sz="1600" b="1" dirty="0">
              <a:solidFill>
                <a:srgbClr val="C0504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	end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get-haircut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 algn="l" rtl="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barbershop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			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End of monitor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Monitors’ limitations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tx1"/>
                </a:solidFill>
              </a:rPr>
              <a:t>Not supported by all languages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E.g., C doesn’t support monitors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Actually, C doesn’t support semaphores either, but adding them is relatively easy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See </a:t>
            </a:r>
            <a:r>
              <a:rPr lang="en-US" dirty="0" err="1">
                <a:solidFill>
                  <a:schemeClr val="tx1"/>
                </a:solidFill>
              </a:rPr>
              <a:t>Tenenbaum</a:t>
            </a:r>
            <a:r>
              <a:rPr lang="en-US" dirty="0">
                <a:solidFill>
                  <a:schemeClr val="tx1"/>
                </a:solidFill>
              </a:rPr>
              <a:t> 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Ed. pp.143-144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chemeClr val="tx1"/>
                </a:solidFill>
              </a:rPr>
              <a:t>Don’t provide information exchange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Monitor – Semaphore Example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monitor class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Semaphore { </a:t>
            </a: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 := 0</a:t>
            </a: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associated with s &gt; 0 */ </a:t>
            </a:r>
          </a:p>
          <a:p>
            <a:pPr lvl="1" algn="l" rtl="0" eaLnBrk="0" fontAlgn="base" hangingPunct="0"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down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 = 0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block */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 := s - 1;</a:t>
            </a: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 algn="l" rtl="0" eaLnBrk="0" fontAlgn="base" hangingPunct="0"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procedure up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s := s + 1;</a:t>
            </a: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IsPositive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wake up blocked processes */</a:t>
            </a: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 algn="l" rtl="0" eaLnBrk="0" fontAlgn="base" hangingPunct="0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96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Message Passing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in </a:t>
            </a:r>
            <a:r>
              <a:rPr lang="en-US" dirty="0">
                <a:solidFill>
                  <a:srgbClr val="C00000"/>
                </a:solidFill>
              </a:rPr>
              <a:t>distributed systems </a:t>
            </a:r>
            <a:r>
              <a:rPr lang="en-US" dirty="0">
                <a:solidFill>
                  <a:schemeClr val="tx1"/>
                </a:solidFill>
              </a:rPr>
              <a:t>(when there is no shared memory)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Uses two functions: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 (destination, &amp;message)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source = </a:t>
            </a:r>
            <a:r>
              <a:rPr lang="en-US">
                <a:solidFill>
                  <a:schemeClr val="tx1"/>
                </a:solidFill>
              </a:rPr>
              <a:t>receive (&amp;</a:t>
            </a:r>
            <a:r>
              <a:rPr lang="en-US" dirty="0">
                <a:solidFill>
                  <a:schemeClr val="tx1"/>
                </a:solidFill>
              </a:rPr>
              <a:t>message)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Methods are called using system calls </a:t>
            </a:r>
            <a:r>
              <a:rPr lang="en-US" dirty="0">
                <a:solidFill>
                  <a:srgbClr val="FF0000"/>
                </a:solidFill>
              </a:rPr>
              <a:t>(why?)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process may be blocked as long as no message received</a:t>
            </a:r>
          </a:p>
        </p:txBody>
      </p:sp>
    </p:spTree>
    <p:extLst>
      <p:ext uri="{BB962C8B-B14F-4D97-AF65-F5344CB8AC3E}">
        <p14:creationId xmlns:p14="http://schemas.microsoft.com/office/powerpoint/2010/main" val="3893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Message Passing – implementation issues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Lost </a:t>
            </a:r>
            <a:r>
              <a:rPr lang="en-US" dirty="0" err="1">
                <a:solidFill>
                  <a:schemeClr val="tx1"/>
                </a:solidFill>
              </a:rPr>
              <a:t>msgs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Acks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sequencing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Addressing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Efficiency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Msgs</a:t>
            </a:r>
            <a:r>
              <a:rPr lang="en-US" dirty="0">
                <a:solidFill>
                  <a:schemeClr val="tx1"/>
                </a:solidFill>
              </a:rPr>
              <a:t> are slower then semaphores / monitors</a:t>
            </a:r>
          </a:p>
        </p:txBody>
      </p:sp>
    </p:spTree>
    <p:extLst>
      <p:ext uri="{BB962C8B-B14F-4D97-AF65-F5344CB8AC3E}">
        <p14:creationId xmlns:p14="http://schemas.microsoft.com/office/powerpoint/2010/main" val="19030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Question 2 : Message Passing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Write a solution to the reader/writer problem using Message Passing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Assume the following: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Three groups of processes: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Readers</a:t>
            </a:r>
          </a:p>
          <a:p>
            <a:pPr marL="1828800" lvl="3" indent="-457200" algn="l" rtl="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Multiple </a:t>
            </a:r>
            <a:r>
              <a:rPr lang="en-US" sz="1600" b="1" dirty="0">
                <a:solidFill>
                  <a:schemeClr val="tx1"/>
                </a:solidFill>
              </a:rPr>
              <a:t>readers</a:t>
            </a:r>
            <a:r>
              <a:rPr lang="en-US" sz="1600" dirty="0">
                <a:solidFill>
                  <a:schemeClr val="tx1"/>
                </a:solidFill>
              </a:rPr>
              <a:t> may access the DB simultaneously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Writer</a:t>
            </a:r>
          </a:p>
          <a:p>
            <a:pPr marL="1828800" lvl="3" indent="-457200" algn="l" rtl="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writer</a:t>
            </a:r>
            <a:r>
              <a:rPr lang="en-US" sz="1600" dirty="0">
                <a:solidFill>
                  <a:schemeClr val="tx1"/>
                </a:solidFill>
              </a:rPr>
              <a:t> needs exclusive access to the DB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reader (writer) must receive a confirmation </a:t>
            </a:r>
            <a:r>
              <a:rPr lang="en-US" sz="2000" dirty="0" err="1">
                <a:solidFill>
                  <a:schemeClr val="tx1"/>
                </a:solidFill>
              </a:rPr>
              <a:t>msg</a:t>
            </a:r>
            <a:r>
              <a:rPr lang="en-US" sz="2000" dirty="0">
                <a:solidFill>
                  <a:schemeClr val="tx1"/>
                </a:solidFill>
              </a:rPr>
              <a:t> from the Mgr. before starting reading (writing)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the “functions”: </a:t>
            </a:r>
            <a:r>
              <a:rPr lang="en-US" sz="1600" i="1" dirty="0">
                <a:solidFill>
                  <a:schemeClr val="tx1"/>
                </a:solidFill>
              </a:rPr>
              <a:t>send  (</a:t>
            </a:r>
            <a:r>
              <a:rPr lang="en-US" sz="1600" i="1" dirty="0" err="1">
                <a:solidFill>
                  <a:schemeClr val="tx1"/>
                </a:solidFill>
              </a:rPr>
              <a:t>dest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>
                <a:solidFill>
                  <a:schemeClr val="tx1"/>
                </a:solidFill>
              </a:rPr>
              <a:t>msg</a:t>
            </a:r>
            <a:r>
              <a:rPr lang="en-US" sz="1600" i="1" dirty="0">
                <a:solidFill>
                  <a:schemeClr val="tx1"/>
                </a:solidFill>
              </a:rPr>
              <a:t>); </a:t>
            </a:r>
            <a:r>
              <a:rPr lang="en-US" sz="1600" i="1" dirty="0" err="1">
                <a:solidFill>
                  <a:schemeClr val="tx1"/>
                </a:solidFill>
              </a:rPr>
              <a:t>src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i="1" dirty="0" err="1">
                <a:solidFill>
                  <a:schemeClr val="tx1"/>
                </a:solidFill>
              </a:rPr>
              <a:t>rcv</a:t>
            </a:r>
            <a:r>
              <a:rPr lang="en-US" sz="1600" i="1" dirty="0">
                <a:solidFill>
                  <a:schemeClr val="tx1"/>
                </a:solidFill>
              </a:rPr>
              <a:t> (</a:t>
            </a:r>
            <a:r>
              <a:rPr lang="en-US" sz="1600" i="1" dirty="0" err="1">
                <a:solidFill>
                  <a:schemeClr val="tx1"/>
                </a:solidFill>
              </a:rPr>
              <a:t>msg</a:t>
            </a:r>
            <a:r>
              <a:rPr lang="en-US" sz="1600" i="1" dirty="0">
                <a:solidFill>
                  <a:schemeClr val="tx1"/>
                </a:solidFill>
              </a:rPr>
              <a:t>); </a:t>
            </a:r>
            <a:r>
              <a:rPr lang="en-US" sz="1600" i="1" dirty="0" err="1">
                <a:solidFill>
                  <a:schemeClr val="tx1"/>
                </a:solidFill>
              </a:rPr>
              <a:t>rcv_from</a:t>
            </a:r>
            <a:r>
              <a:rPr lang="en-US" sz="1600" i="1" dirty="0">
                <a:solidFill>
                  <a:schemeClr val="tx1"/>
                </a:solidFill>
              </a:rPr>
              <a:t> (</a:t>
            </a:r>
            <a:r>
              <a:rPr lang="en-US" sz="1600" i="1" dirty="0" err="1">
                <a:solidFill>
                  <a:schemeClr val="tx1"/>
                </a:solidFill>
              </a:rPr>
              <a:t>src</a:t>
            </a:r>
            <a:r>
              <a:rPr lang="en-US" sz="1600" i="1" dirty="0">
                <a:solidFill>
                  <a:schemeClr val="tx1"/>
                </a:solidFill>
              </a:rPr>
              <a:t>, </a:t>
            </a:r>
            <a:r>
              <a:rPr lang="en-US" sz="1600" i="1" dirty="0" err="1" smtClean="0">
                <a:solidFill>
                  <a:schemeClr val="tx1"/>
                </a:solidFill>
              </a:rPr>
              <a:t>msg_type</a:t>
            </a:r>
            <a:r>
              <a:rPr lang="en-US" sz="1600" i="1" dirty="0" smtClean="0">
                <a:solidFill>
                  <a:schemeClr val="tx1"/>
                </a:solidFill>
              </a:rPr>
              <a:t>)    </a:t>
            </a:r>
            <a:endParaRPr lang="en-US" sz="1600" i="1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Readers are preferred over writers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Question 2 -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4" name="סוגר מרובע כפול 3"/>
          <p:cNvSpPr/>
          <p:nvPr/>
        </p:nvSpPr>
        <p:spPr>
          <a:xfrm>
            <a:off x="1043608" y="1969244"/>
            <a:ext cx="3672408" cy="216024"/>
          </a:xfrm>
          <a:prstGeom prst="bracketPair">
            <a:avLst>
              <a:gd name="adj" fmla="val 2478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סוגר מרובע כפול 5"/>
          <p:cNvSpPr/>
          <p:nvPr/>
        </p:nvSpPr>
        <p:spPr>
          <a:xfrm>
            <a:off x="1043608" y="4516928"/>
            <a:ext cx="3672408" cy="216024"/>
          </a:xfrm>
          <a:prstGeom prst="bracketPair">
            <a:avLst>
              <a:gd name="adj" fmla="val 2478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b="1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Reader: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read_db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2900" lvl="0" indent="-342900" algn="l" rtl="0" fontAlgn="base"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b="1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Writer: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while(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600" i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write_to_db</a:t>
            </a:r>
            <a:r>
              <a:rPr lang="en-US" sz="16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i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algn="l" rtl="0" fontAlgn="base"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897236"/>
            <a:ext cx="23042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Synchronized Section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4444920"/>
            <a:ext cx="23042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Synchronized Section</a:t>
            </a:r>
            <a:endParaRPr lang="he-I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</a:rPr>
              <a:t>Question 2 - Solution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lvl="0" indent="-342900" algn="l" rtl="0">
              <a:defRPr/>
            </a:pPr>
            <a:r>
              <a:rPr lang="en-US" sz="1600" b="1" dirty="0">
                <a:solidFill>
                  <a:srgbClr val="C0504D"/>
                </a:solidFill>
                <a:latin typeface="Courier New" pitchFamily="49" charset="0"/>
                <a:cs typeface="Courier New" pitchFamily="49" charset="0"/>
              </a:rPr>
              <a:t>Manager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 indent="-342900" algn="l" rtl="0">
              <a:defRPr/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rd_cnt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=0;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number of readers accessing DB</a:t>
            </a:r>
            <a:b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writing=FALSE;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writing flag</a:t>
            </a:r>
            <a:b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rd_Q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wr_Q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Queues for waiting readers and writer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solidFill>
                  <a:srgbClr val="4F81BD"/>
                </a:solidFill>
                <a:latin typeface="Courier New" pitchFamily="49" charset="0"/>
                <a:cs typeface="Courier New" pitchFamily="49" charset="0"/>
              </a:rPr>
              <a:t>ProcessID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			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 PID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0" indent="-342900" algn="l" rtl="0"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(true){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msg.type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indent="-342900" algn="l" rtl="0">
              <a:defRPr/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rd_req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3939" y="13024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Barriers: motivation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841276"/>
            <a:ext cx="6987556" cy="4001934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Temp. of a chip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Fig taken from </a:t>
            </a:r>
            <a:r>
              <a:rPr lang="en-US" sz="2000" dirty="0" err="1">
                <a:solidFill>
                  <a:schemeClr val="tx1"/>
                </a:solidFill>
                <a:hlinkClick r:id="rId3"/>
              </a:rPr>
              <a:t>Eetimes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Weather forecasting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m.eet.com/media/1098656/figure_5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41276"/>
            <a:ext cx="340975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a/ac/Day5pressureforecast.png/250px-Day5pressureforeca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99" y="3433564"/>
            <a:ext cx="312034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Motivation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</a:rPr>
              <a:t>The problem: disadvantages of solutions based on…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Standard C-Code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Semaphores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The solution: higher-level synchronization tools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Easier to program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Processes and sync’ can be developed independently</a:t>
            </a:r>
          </a:p>
          <a:p>
            <a:pPr marL="457200" indent="-457200" algn="l" rtl="0">
              <a:buFont typeface="Arial" pitchFamily="34" charset="0"/>
              <a:buChar char="•"/>
            </a:pPr>
            <a:endParaRPr lang="en-US" sz="2800" dirty="0">
              <a:solidFill>
                <a:srgbClr val="00B050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Monitor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 fontScale="925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Abstract Data Type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calling process does not see the monitor’s details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Only a procedure name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And vice versa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Implemented in higher-level programming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altLang="he-IL" sz="2400" dirty="0">
                <a:solidFill>
                  <a:schemeClr val="tx1"/>
                </a:solidFill>
              </a:rPr>
              <a:t>Guaranteed mutual exclusion: only one process </a:t>
            </a:r>
            <a:r>
              <a:rPr lang="en-US" altLang="he-IL" sz="2400" b="1" dirty="0">
                <a:solidFill>
                  <a:schemeClr val="tx1"/>
                </a:solidFill>
              </a:rPr>
              <a:t>active </a:t>
            </a:r>
            <a:r>
              <a:rPr lang="en-US" altLang="he-IL" sz="2400" dirty="0">
                <a:solidFill>
                  <a:schemeClr val="tx1"/>
                </a:solidFill>
              </a:rPr>
              <a:t>in a monitor at a time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Accomplished by the compiler, e.g. by locks / semaphores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 collection of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Condition variables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Procedures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(Optional) shared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09565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Condition Variables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 basic operations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Wait 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thread </a:t>
            </a:r>
            <a:r>
              <a:rPr lang="en-US" i="1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may block itself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Signal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Wakes up thread </a:t>
            </a:r>
            <a:r>
              <a:rPr lang="en-US" i="1" dirty="0">
                <a:solidFill>
                  <a:schemeClr val="tx1"/>
                </a:solidFill>
              </a:rPr>
              <a:t>A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multiple threads are waiting on the same CV, the scheduler decides which of them to wake up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Either the signaler / the signaled process waits</a:t>
            </a:r>
          </a:p>
        </p:txBody>
      </p:sp>
    </p:spTree>
    <p:extLst>
      <p:ext uri="{BB962C8B-B14F-4D97-AF65-F5344CB8AC3E}">
        <p14:creationId xmlns:p14="http://schemas.microsoft.com/office/powerpoint/2010/main" val="2648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Condition Variables Vs semaphores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8928992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wait </a:t>
            </a:r>
            <a:r>
              <a:rPr lang="en-US" dirty="0">
                <a:solidFill>
                  <a:schemeClr val="tx1"/>
                </a:solidFill>
              </a:rPr>
              <a:t>(CV) always block the process; down blocks the process only if someone else already acquired the lock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signal </a:t>
            </a:r>
            <a:r>
              <a:rPr lang="en-US" dirty="0">
                <a:solidFill>
                  <a:schemeClr val="tx1"/>
                </a:solidFill>
              </a:rPr>
              <a:t>(CV) wakes up only a process which is currently waiting (if such exists); </a:t>
            </a:r>
            <a:r>
              <a:rPr lang="en-US" i="1" dirty="0">
                <a:solidFill>
                  <a:schemeClr val="tx1"/>
                </a:solidFill>
              </a:rPr>
              <a:t>up </a:t>
            </a:r>
            <a:r>
              <a:rPr lang="en-US" dirty="0">
                <a:solidFill>
                  <a:schemeClr val="tx1"/>
                </a:solidFill>
              </a:rPr>
              <a:t>may let (additional) future process to acquire the lock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Condition variable calls</a:t>
            </a:r>
            <a:endParaRPr lang="he-IL" altLang="he-IL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buChar char="r"/>
              <a:defRPr sz="2333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00" indent="-238115"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462" indent="-190492">
              <a:buChar char="•"/>
              <a:defRPr sz="1667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447" indent="-190492">
              <a:buChar char="–"/>
              <a:defRPr sz="1667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14431" indent="-190492">
              <a:buChar char="»"/>
              <a:defRPr sz="1667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BE7F624-4FF1-4E2A-A550-48B16D9F7F1A}" type="slidenum">
              <a:rPr lang="he-IL" altLang="he-IL" sz="1167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he-IL" sz="1167">
              <a:latin typeface="Times New Roman" panose="02020603050405020304" pitchFamily="18" charset="0"/>
            </a:endParaRPr>
          </a:p>
        </p:txBody>
      </p:sp>
      <p:pic>
        <p:nvPicPr>
          <p:cNvPr id="20484" name="Picture 6" descr="D:\b\b4\IBM\02-3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500" y="2206625"/>
            <a:ext cx="6477000" cy="212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6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The Sleeping Barber problem</a:t>
            </a:r>
          </a:p>
        </p:txBody>
      </p:sp>
      <p:pic>
        <p:nvPicPr>
          <p:cNvPr id="4" name="Picture 3" descr="sleepingbar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5963" y="1057301"/>
            <a:ext cx="1942541" cy="1676716"/>
          </a:xfrm>
          <a:prstGeom prst="rect">
            <a:avLst/>
          </a:prstGeo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6984776" cy="4752528"/>
          </a:xfrm>
        </p:spPr>
        <p:txBody>
          <a:bodyPr>
            <a:normAutofit fontScale="77500" lnSpcReduction="2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barber shop has 1 barber chair, and a waiting room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there’re customers in his shop, the barber serves them, one at a time.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none are in his shop, the barber sleeps.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a customer arrives 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barber is sleeping, the customer awakens him and sits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the barber’s chair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barber is busy, the customer waits in one of the chairs in the waiting room</a:t>
            </a:r>
          </a:p>
          <a:p>
            <a:pPr marL="1371600" lvl="2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all of them are occupied, the customer leaves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a haircut is done, the barber checks whether there’re waiting customers in the waiting room</a:t>
            </a:r>
          </a:p>
        </p:txBody>
      </p:sp>
    </p:spTree>
    <p:extLst>
      <p:ext uri="{BB962C8B-B14F-4D97-AF65-F5344CB8AC3E}">
        <p14:creationId xmlns:p14="http://schemas.microsoft.com/office/powerpoint/2010/main" val="14943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The Sleeping Barber problem</a:t>
            </a:r>
          </a:p>
        </p:txBody>
      </p:sp>
      <p:pic>
        <p:nvPicPr>
          <p:cNvPr id="4" name="Picture 3" descr="sleepingbar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5963" y="1057301"/>
            <a:ext cx="1942541" cy="1676716"/>
          </a:xfrm>
          <a:prstGeom prst="rect">
            <a:avLst/>
          </a:prstGeo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6984776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happens if…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barber finishes a hair-cut exactly when a customer is on his way to the waiting room / outside?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2 customers arrive simultaneously, when there’s only 1 free chair in the waiting room?</a:t>
            </a:r>
          </a:p>
          <a:p>
            <a:pPr algn="l" rtl="0"/>
            <a:endParaRPr lang="en-AU" dirty="0"/>
          </a:p>
          <a:p>
            <a:pPr algn="l" rtl="0"/>
            <a:endParaRPr lang="he-IL" dirty="0"/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16152" y="1"/>
            <a:ext cx="9160151" cy="69725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 rtl="0"/>
            <a:r>
              <a:rPr lang="en-US" sz="3600" dirty="0">
                <a:solidFill>
                  <a:srgbClr val="C00000"/>
                </a:solidFill>
              </a:rPr>
              <a:t>Q1</a:t>
            </a:r>
          </a:p>
        </p:txBody>
      </p:sp>
      <p:pic>
        <p:nvPicPr>
          <p:cNvPr id="4" name="Picture 3" descr="sleepingbar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5963" y="1057301"/>
            <a:ext cx="1942541" cy="1676716"/>
          </a:xfrm>
          <a:prstGeom prst="rect">
            <a:avLst/>
          </a:prstGeom>
        </p:spPr>
      </p:pic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841276"/>
            <a:ext cx="6984776" cy="4752528"/>
          </a:xfrm>
        </p:spPr>
        <p:txBody>
          <a:bodyPr>
            <a:normAutofit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Write monitors for the barber and the customers in the sleeping </a:t>
            </a:r>
            <a:r>
              <a:rPr lang="en-AU">
                <a:solidFill>
                  <a:schemeClr val="tx1"/>
                </a:solidFill>
              </a:rPr>
              <a:t>barber problem</a:t>
            </a:r>
            <a:endParaRPr lang="en-AU" dirty="0">
              <a:solidFill>
                <a:schemeClr val="tx1"/>
              </a:solidFill>
            </a:endParaRPr>
          </a:p>
          <a:p>
            <a:pPr algn="l" rtl="0"/>
            <a:endParaRPr lang="en-AU" dirty="0"/>
          </a:p>
          <a:p>
            <a:pPr algn="l" rtl="0"/>
            <a:endParaRPr lang="he-IL" dirty="0"/>
          </a:p>
          <a:p>
            <a:pPr marL="914400" lvl="1" indent="-457200" algn="l" rtl="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980</Words>
  <Application>Microsoft Office PowerPoint</Application>
  <PresentationFormat>On-screen Show (16:10)</PresentationFormat>
  <Paragraphs>261</Paragraphs>
  <Slides>19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ערכת נושא Office</vt:lpstr>
      <vt:lpstr>Operating Systems 371-1-1631</vt:lpstr>
      <vt:lpstr>Motivation</vt:lpstr>
      <vt:lpstr>Monitor</vt:lpstr>
      <vt:lpstr>Condition Variables</vt:lpstr>
      <vt:lpstr>Condition Variables Vs semaphores</vt:lpstr>
      <vt:lpstr>Condition variable calls</vt:lpstr>
      <vt:lpstr>The Sleeping Barber problem</vt:lpstr>
      <vt:lpstr>The Sleeping Barber problem</vt:lpstr>
      <vt:lpstr>Q1</vt:lpstr>
      <vt:lpstr>Question 1 - Solution</vt:lpstr>
      <vt:lpstr>Question 1 - Solution</vt:lpstr>
      <vt:lpstr>Monitors’ limitations</vt:lpstr>
      <vt:lpstr>Monitor – Semaphore Example</vt:lpstr>
      <vt:lpstr>Message Passing</vt:lpstr>
      <vt:lpstr>Message Passing – implementation issues</vt:lpstr>
      <vt:lpstr>Question 2 : Message Passing</vt:lpstr>
      <vt:lpstr>Question 2 - Solution</vt:lpstr>
      <vt:lpstr>Question 2 - Solution</vt:lpstr>
      <vt:lpstr>Barriers: motivation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371-1-1631 Fall 2011</dc:title>
  <dc:creator>Yehiel</dc:creator>
  <cp:lastModifiedBy>איתמר כהן</cp:lastModifiedBy>
  <cp:revision>498</cp:revision>
  <dcterms:created xsi:type="dcterms:W3CDTF">2012-11-09T20:05:31Z</dcterms:created>
  <dcterms:modified xsi:type="dcterms:W3CDTF">2018-04-24T05:48:37Z</dcterms:modified>
</cp:coreProperties>
</file>