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
  </p:notesMasterIdLst>
  <p:sldIdLst>
    <p:sldId id="256" r:id="rId2"/>
    <p:sldId id="300" r:id="rId3"/>
    <p:sldId id="301" r:id="rId4"/>
    <p:sldId id="302" r:id="rId5"/>
    <p:sldId id="303" r:id="rId6"/>
    <p:sldId id="304" r:id="rId7"/>
    <p:sldId id="305" r:id="rId8"/>
    <p:sldId id="306" r:id="rId9"/>
    <p:sldId id="307" r:id="rId10"/>
    <p:sldId id="313" r:id="rId11"/>
    <p:sldId id="314" r:id="rId12"/>
    <p:sldId id="317" r:id="rId13"/>
    <p:sldId id="318" r:id="rId14"/>
    <p:sldId id="319" r:id="rId15"/>
    <p:sldId id="320" r:id="rId16"/>
    <p:sldId id="322" r:id="rId17"/>
    <p:sldId id="321" r:id="rId18"/>
  </p:sldIdLst>
  <p:sldSz cx="9144000" cy="5715000" type="screen16x1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741" autoAdjust="0"/>
    <p:restoredTop sz="73413" autoAdjust="0"/>
  </p:normalViewPr>
  <p:slideViewPr>
    <p:cSldViewPr>
      <p:cViewPr varScale="1">
        <p:scale>
          <a:sx n="57" d="100"/>
          <a:sy n="57" d="100"/>
        </p:scale>
        <p:origin x="1348" y="4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4433F0E-E777-4E59-9E32-E175B6E2DB5B}" type="datetimeFigureOut">
              <a:rPr lang="he-IL" smtClean="0"/>
              <a:pPr/>
              <a:t>כ"ד/אייר/תשע"ח</a:t>
            </a:fld>
            <a:endParaRPr lang="he-IL"/>
          </a:p>
        </p:txBody>
      </p:sp>
      <p:sp>
        <p:nvSpPr>
          <p:cNvPr id="4" name="מציין מיקום של תמונת שקופית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DA6A7A7-A596-4886-8851-D7A074031C2A}" type="slidenum">
              <a:rPr lang="he-IL" smtClean="0"/>
              <a:pPr/>
              <a:t>‹#›</a:t>
            </a:fld>
            <a:endParaRPr lang="he-IL"/>
          </a:p>
        </p:txBody>
      </p:sp>
    </p:spTree>
    <p:extLst>
      <p:ext uri="{BB962C8B-B14F-4D97-AF65-F5344CB8AC3E}">
        <p14:creationId xmlns:p14="http://schemas.microsoft.com/office/powerpoint/2010/main" val="332566848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AU" b="1" dirty="0" err="1"/>
              <a:t>Mutex</a:t>
            </a:r>
            <a:r>
              <a:rPr lang="en-AU" dirty="0"/>
              <a:t>: </a:t>
            </a:r>
            <a:r>
              <a:rPr lang="en-AU" dirty="0" err="1"/>
              <a:t>eg</a:t>
            </a:r>
            <a:r>
              <a:rPr lang="en-AU" dirty="0"/>
              <a:t>, use printer spooling (daemon);</a:t>
            </a:r>
            <a:r>
              <a:rPr lang="en-AU" baseline="0" dirty="0"/>
              <a:t> minimize the </a:t>
            </a:r>
            <a:r>
              <a:rPr lang="en-AU" baseline="0" dirty="0" err="1"/>
              <a:t>mutex</a:t>
            </a:r>
            <a:r>
              <a:rPr lang="en-AU" baseline="0" dirty="0"/>
              <a:t> code.</a:t>
            </a:r>
          </a:p>
          <a:p>
            <a:pPr algn="l" rtl="0"/>
            <a:r>
              <a:rPr lang="en-AU" b="1" baseline="0" dirty="0"/>
              <a:t>Hold &amp; wait: </a:t>
            </a:r>
          </a:p>
          <a:p>
            <a:pPr algn="l" rtl="0"/>
            <a:r>
              <a:rPr lang="en-AU" baseline="0" dirty="0"/>
              <a:t>* Let a proc run only after it declares, and </a:t>
            </a:r>
            <a:r>
              <a:rPr lang="en-AU" baseline="0" dirty="0" err="1"/>
              <a:t>rcvs</a:t>
            </a:r>
            <a:r>
              <a:rPr lang="en-AU" baseline="0" dirty="0"/>
              <a:t>, all the </a:t>
            </a:r>
            <a:r>
              <a:rPr lang="en-AU" baseline="0" dirty="0" err="1"/>
              <a:t>rsrcs</a:t>
            </a:r>
            <a:r>
              <a:rPr lang="en-AU" baseline="0" dirty="0"/>
              <a:t>. </a:t>
            </a:r>
            <a:r>
              <a:rPr lang="en-AU" baseline="0" dirty="0" err="1"/>
              <a:t>Prob</a:t>
            </a:r>
            <a:r>
              <a:rPr lang="en-AU" baseline="0" dirty="0"/>
              <a:t>’: </a:t>
            </a:r>
            <a:r>
              <a:rPr lang="en-AU" baseline="0" dirty="0" err="1"/>
              <a:t>rsrcs</a:t>
            </a:r>
            <a:r>
              <a:rPr lang="en-AU" baseline="0" dirty="0"/>
              <a:t> are not always known in advance. Another </a:t>
            </a:r>
            <a:r>
              <a:rPr lang="en-AU" baseline="0" dirty="0" err="1"/>
              <a:t>prob</a:t>
            </a:r>
            <a:r>
              <a:rPr lang="en-AU" baseline="0" dirty="0"/>
              <a:t>’: this isn’t optimal – it causes much more </a:t>
            </a:r>
            <a:r>
              <a:rPr lang="en-AU" baseline="0" dirty="0" err="1"/>
              <a:t>mutexes</a:t>
            </a:r>
            <a:r>
              <a:rPr lang="en-AU" baseline="0" dirty="0"/>
              <a:t>.</a:t>
            </a:r>
          </a:p>
          <a:p>
            <a:pPr algn="l" rtl="0"/>
            <a:r>
              <a:rPr lang="en-AU" baseline="0" dirty="0"/>
              <a:t>*reading from mem to printer, using (small) buff. </a:t>
            </a:r>
          </a:p>
          <a:p>
            <a:pPr algn="l" rtl="0"/>
            <a:r>
              <a:rPr lang="en-AU" b="1" dirty="0" err="1"/>
              <a:t>Preemption</a:t>
            </a:r>
            <a:r>
              <a:rPr lang="en-AU" b="1" dirty="0"/>
              <a:t>: </a:t>
            </a:r>
            <a:r>
              <a:rPr lang="en-AU" b="0" dirty="0"/>
              <a:t>virtualization.</a:t>
            </a:r>
            <a:r>
              <a:rPr lang="en-AU" b="0" baseline="0" dirty="0"/>
              <a:t> </a:t>
            </a:r>
            <a:r>
              <a:rPr lang="en-AU" b="0" baseline="0" dirty="0" err="1"/>
              <a:t>Eg</a:t>
            </a:r>
            <a:r>
              <a:rPr lang="en-AU" b="0" baseline="0" dirty="0"/>
              <a:t>, </a:t>
            </a:r>
            <a:r>
              <a:rPr lang="en-AU" b="0" dirty="0"/>
              <a:t>again, printer spooling over</a:t>
            </a:r>
            <a:r>
              <a:rPr lang="en-AU" b="0" baseline="0" dirty="0"/>
              <a:t> disk.</a:t>
            </a:r>
          </a:p>
          <a:p>
            <a:pPr algn="l" rtl="0"/>
            <a:r>
              <a:rPr lang="en-AU" b="1" baseline="0" dirty="0"/>
              <a:t>Circular wait: </a:t>
            </a:r>
            <a:r>
              <a:rPr lang="en-AU" b="0" baseline="0" dirty="0" err="1"/>
              <a:t>Eg</a:t>
            </a:r>
            <a:r>
              <a:rPr lang="en-AU" b="0" baseline="0" dirty="0"/>
              <a:t>, </a:t>
            </a:r>
            <a:r>
              <a:rPr lang="en-AU" b="1" baseline="0" dirty="0"/>
              <a:t>order</a:t>
            </a:r>
            <a:r>
              <a:rPr lang="en-AU" b="0" baseline="0" dirty="0"/>
              <a:t> the </a:t>
            </a:r>
            <a:r>
              <a:rPr lang="en-AU" b="0" baseline="0" dirty="0" err="1"/>
              <a:t>rsrcs</a:t>
            </a:r>
            <a:r>
              <a:rPr lang="en-AU" b="0" baseline="0" dirty="0"/>
              <a:t> / legitimate requests in some way. The problem: not always feasible for all processes – some processes may not be able to run at all.</a:t>
            </a:r>
            <a:endParaRPr lang="en-AU" b="1" dirty="0"/>
          </a:p>
          <a:p>
            <a:pPr algn="l" rtl="0"/>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11</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13</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14</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15</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16</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17</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4</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5</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6</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7</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8</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9</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10</a:t>
            </a:fld>
            <a:endParaRPr lang="he-IL"/>
          </a:p>
        </p:txBody>
      </p:sp>
    </p:spTree>
    <p:extLst>
      <p:ext uri="{BB962C8B-B14F-4D97-AF65-F5344CB8AC3E}">
        <p14:creationId xmlns:p14="http://schemas.microsoft.com/office/powerpoint/2010/main" val="2409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1775355"/>
            <a:ext cx="7772400" cy="1225021"/>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כ"ד/אייר/תשע"ח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48029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כ"ד/אייר/תשע"ח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03554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190500"/>
            <a:ext cx="2057400" cy="4064000"/>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190500"/>
            <a:ext cx="6019800" cy="40640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כ"ד/אייר/תשע"ח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25786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כ"ד/אייר/תשע"ח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28137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3672417"/>
            <a:ext cx="7772400" cy="1135063"/>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כ"ד/אייר/תשע"ח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8900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כ"ד/אייר/תשע"ח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237662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865"/>
            <a:ext cx="8229600" cy="952500"/>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942BD1CF-6084-4B59-B29E-C828BF9B2B6C}" type="datetimeFigureOut">
              <a:rPr lang="he-IL" smtClean="0"/>
              <a:pPr/>
              <a:t>כ"ד/אייר/תשע"ח</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86508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942BD1CF-6084-4B59-B29E-C828BF9B2B6C}" type="datetimeFigureOut">
              <a:rPr lang="he-IL" smtClean="0"/>
              <a:pPr/>
              <a:t>כ"ד/אייר/תשע"ח</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53647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942BD1CF-6084-4B59-B29E-C828BF9B2B6C}" type="datetimeFigureOut">
              <a:rPr lang="he-IL" smtClean="0"/>
              <a:pPr/>
              <a:t>כ"ד/אייר/תשע"ח</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74058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1" y="227542"/>
            <a:ext cx="3008313" cy="968375"/>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כ"ד/אייר/תשע"ח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88934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000500"/>
            <a:ext cx="5486400" cy="472282"/>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כ"ד/אייר/תשע"ח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10092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28865"/>
            <a:ext cx="8229600" cy="9525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333500"/>
            <a:ext cx="8229600" cy="3771636"/>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5296959"/>
            <a:ext cx="2133600" cy="304271"/>
          </a:xfrm>
          <a:prstGeom prst="rect">
            <a:avLst/>
          </a:prstGeom>
        </p:spPr>
        <p:txBody>
          <a:bodyPr vert="horz" lIns="91440" tIns="45720" rIns="91440" bIns="45720" rtlCol="1" anchor="ctr"/>
          <a:lstStyle>
            <a:lvl1pPr algn="r">
              <a:defRPr sz="1200">
                <a:solidFill>
                  <a:schemeClr val="tx1">
                    <a:tint val="75000"/>
                  </a:schemeClr>
                </a:solidFill>
              </a:defRPr>
            </a:lvl1pPr>
          </a:lstStyle>
          <a:p>
            <a:fld id="{942BD1CF-6084-4B59-B29E-C828BF9B2B6C}" type="datetimeFigureOut">
              <a:rPr lang="he-IL" smtClean="0"/>
              <a:pPr/>
              <a:t>כ"ד/אייר/תשע"ח</a:t>
            </a:fld>
            <a:endParaRPr lang="he-IL"/>
          </a:p>
        </p:txBody>
      </p:sp>
      <p:sp>
        <p:nvSpPr>
          <p:cNvPr id="5" name="מציין מיקום של כותרת תחתונה 4"/>
          <p:cNvSpPr>
            <a:spLocks noGrp="1"/>
          </p:cNvSpPr>
          <p:nvPr>
            <p:ph type="ftr" sz="quarter" idx="3"/>
          </p:nvPr>
        </p:nvSpPr>
        <p:spPr>
          <a:xfrm>
            <a:off x="3124200" y="5296959"/>
            <a:ext cx="2895600" cy="304271"/>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5296959"/>
            <a:ext cx="2133600" cy="304271"/>
          </a:xfrm>
          <a:prstGeom prst="rect">
            <a:avLst/>
          </a:prstGeom>
        </p:spPr>
        <p:txBody>
          <a:bodyPr vert="horz" lIns="91440" tIns="45720" rIns="91440" bIns="45720" rtlCol="1" anchor="ctr"/>
          <a:lstStyle>
            <a:lvl1pPr algn="l">
              <a:defRPr sz="1200">
                <a:solidFill>
                  <a:schemeClr val="tx1">
                    <a:tint val="75000"/>
                  </a:schemeClr>
                </a:solidFill>
              </a:defRPr>
            </a:lvl1pPr>
          </a:lstStyle>
          <a:p>
            <a:fld id="{12FA9DCD-E9BC-4DE3-B084-8F74FEBBCB12}" type="slidenum">
              <a:rPr lang="he-IL" smtClean="0"/>
              <a:pPr/>
              <a:t>‹#›</a:t>
            </a:fld>
            <a:endParaRPr lang="he-IL"/>
          </a:p>
        </p:txBody>
      </p:sp>
    </p:spTree>
    <p:extLst>
      <p:ext uri="{BB962C8B-B14F-4D97-AF65-F5344CB8AC3E}">
        <p14:creationId xmlns:p14="http://schemas.microsoft.com/office/powerpoint/2010/main" val="174888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0" y="889000"/>
            <a:ext cx="9144000" cy="1714500"/>
          </a:xfrm>
          <a:solidFill>
            <a:schemeClr val="bg1">
              <a:lumMod val="85000"/>
            </a:schemeClr>
          </a:solidFill>
        </p:spPr>
        <p:txBody>
          <a:bodyPr>
            <a:normAutofit/>
          </a:bodyPr>
          <a:lstStyle/>
          <a:p>
            <a:r>
              <a:rPr lang="en-US" dirty="0">
                <a:solidFill>
                  <a:srgbClr val="C00000"/>
                </a:solidFill>
              </a:rPr>
              <a:t>Operating Systems</a:t>
            </a:r>
            <a:br>
              <a:rPr lang="en-US" dirty="0">
                <a:solidFill>
                  <a:srgbClr val="C00000"/>
                </a:solidFill>
              </a:rPr>
            </a:br>
            <a:r>
              <a:rPr lang="en-US" dirty="0">
                <a:solidFill>
                  <a:srgbClr val="C00000"/>
                </a:solidFill>
              </a:rPr>
              <a:t>371-1-1631</a:t>
            </a:r>
            <a:endParaRPr lang="he-IL" dirty="0">
              <a:solidFill>
                <a:srgbClr val="C00000"/>
              </a:solidFill>
            </a:endParaRPr>
          </a:p>
        </p:txBody>
      </p:sp>
      <p:sp>
        <p:nvSpPr>
          <p:cNvPr id="3" name="כותרת משנה 2"/>
          <p:cNvSpPr>
            <a:spLocks noGrp="1"/>
          </p:cNvSpPr>
          <p:nvPr>
            <p:ph type="subTitle" idx="1"/>
          </p:nvPr>
        </p:nvSpPr>
        <p:spPr>
          <a:xfrm>
            <a:off x="0" y="3042213"/>
            <a:ext cx="9144000" cy="513788"/>
          </a:xfrm>
          <a:solidFill>
            <a:schemeClr val="bg1">
              <a:lumMod val="85000"/>
            </a:schemeClr>
          </a:solidFill>
        </p:spPr>
        <p:txBody>
          <a:bodyPr>
            <a:normAutofit fontScale="92500" lnSpcReduction="10000"/>
          </a:bodyPr>
          <a:lstStyle/>
          <a:p>
            <a:pPr rtl="0"/>
            <a:r>
              <a:rPr lang="en-US">
                <a:solidFill>
                  <a:schemeClr val="tx1"/>
                </a:solidFill>
              </a:rPr>
              <a:t>Tutorial 8 </a:t>
            </a:r>
            <a:r>
              <a:rPr lang="en-US" dirty="0">
                <a:solidFill>
                  <a:schemeClr val="tx1"/>
                </a:solidFill>
              </a:rPr>
              <a:t>– Deadlocks</a:t>
            </a:r>
          </a:p>
        </p:txBody>
      </p:sp>
      <p:pic>
        <p:nvPicPr>
          <p:cNvPr id="6" name="תמונה 5" descr="http://in.bgu.ac.il/engn/NewsIcons/BGUlogo.png"/>
          <p:cNvPicPr/>
          <p:nvPr/>
        </p:nvPicPr>
        <p:blipFill>
          <a:blip r:embed="rId2" cstate="print">
            <a:lum bright="18000"/>
          </a:blip>
          <a:srcRect/>
          <a:stretch>
            <a:fillRect/>
          </a:stretch>
        </p:blipFill>
        <p:spPr bwMode="auto">
          <a:xfrm>
            <a:off x="4073810" y="4175816"/>
            <a:ext cx="996380" cy="1066800"/>
          </a:xfrm>
          <a:prstGeom prst="rect">
            <a:avLst/>
          </a:prstGeom>
          <a:noFill/>
          <a:ln w="9525">
            <a:noFill/>
            <a:miter lim="800000"/>
            <a:headEnd/>
            <a:tailEnd/>
          </a:ln>
        </p:spPr>
      </p:pic>
      <p:sp>
        <p:nvSpPr>
          <p:cNvPr id="7" name="כותרת 1"/>
          <p:cNvSpPr txBox="1">
            <a:spLocks/>
          </p:cNvSpPr>
          <p:nvPr/>
        </p:nvSpPr>
        <p:spPr bwMode="auto">
          <a:xfrm>
            <a:off x="179512" y="5231730"/>
            <a:ext cx="8784976" cy="38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1400" i="1" dirty="0"/>
              <a:t>Ben-Gurion University of the Negev</a:t>
            </a:r>
            <a:br>
              <a:rPr lang="en-US" sz="1400" i="1" dirty="0"/>
            </a:br>
            <a:r>
              <a:rPr lang="en-US" sz="1400" i="1" dirty="0"/>
              <a:t>Communication Systems Engineering Department</a:t>
            </a:r>
            <a:br>
              <a:rPr lang="en-US" sz="1400" i="1" dirty="0"/>
            </a:br>
            <a:endParaRPr lang="en-US" sz="1600" i="1" dirty="0"/>
          </a:p>
        </p:txBody>
      </p:sp>
    </p:spTree>
    <p:extLst>
      <p:ext uri="{BB962C8B-B14F-4D97-AF65-F5344CB8AC3E}">
        <p14:creationId xmlns:p14="http://schemas.microsoft.com/office/powerpoint/2010/main" val="181958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The Banker’s Algorithm</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514350" indent="-514350" algn="l" rtl="0">
              <a:buFont typeface="+mj-lt"/>
              <a:buAutoNum type="arabicParenR"/>
            </a:pPr>
            <a:r>
              <a:rPr lang="en-US" sz="2800" dirty="0">
                <a:solidFill>
                  <a:schemeClr val="tx1"/>
                </a:solidFill>
              </a:rPr>
              <a:t>Look for a row in matrix </a:t>
            </a:r>
            <a:r>
              <a:rPr lang="en-US" sz="2800" dirty="0">
                <a:solidFill>
                  <a:srgbClr val="C00000"/>
                </a:solidFill>
              </a:rPr>
              <a:t>R</a:t>
            </a:r>
            <a:r>
              <a:rPr lang="en-US" sz="2800" dirty="0">
                <a:solidFill>
                  <a:schemeClr val="tx1"/>
                </a:solidFill>
              </a:rPr>
              <a:t> whose </a:t>
            </a:r>
            <a:r>
              <a:rPr lang="en-US" sz="2800" u="sng" dirty="0">
                <a:solidFill>
                  <a:schemeClr val="tx1"/>
                </a:solidFill>
              </a:rPr>
              <a:t>unmet</a:t>
            </a:r>
            <a:r>
              <a:rPr lang="en-US" sz="2800" dirty="0">
                <a:solidFill>
                  <a:schemeClr val="tx1"/>
                </a:solidFill>
              </a:rPr>
              <a:t> resource needs are all smaller than or equal to </a:t>
            </a:r>
            <a:r>
              <a:rPr lang="en-US" sz="2800" dirty="0">
                <a:solidFill>
                  <a:srgbClr val="C00000"/>
                </a:solidFill>
              </a:rPr>
              <a:t>A</a:t>
            </a:r>
            <a:r>
              <a:rPr lang="en-US" sz="2800" dirty="0">
                <a:solidFill>
                  <a:schemeClr val="tx1"/>
                </a:solidFill>
              </a:rPr>
              <a:t>. If no such row exists, the system may eventually deadlock.</a:t>
            </a:r>
          </a:p>
          <a:p>
            <a:pPr marL="514350" indent="-514350" algn="l" rtl="0">
              <a:buFont typeface="+mj-lt"/>
              <a:buAutoNum type="arabicParenR"/>
            </a:pPr>
            <a:r>
              <a:rPr lang="en-US" sz="2800" dirty="0">
                <a:solidFill>
                  <a:schemeClr val="tx1"/>
                </a:solidFill>
              </a:rPr>
              <a:t>Assume the process of the row chosen finishes (which is possible). Mark that process as terminated and add all its resources to the </a:t>
            </a:r>
            <a:r>
              <a:rPr lang="en-US" sz="2800" dirty="0">
                <a:solidFill>
                  <a:srgbClr val="C00000"/>
                </a:solidFill>
              </a:rPr>
              <a:t>A</a:t>
            </a:r>
            <a:r>
              <a:rPr lang="en-US" sz="2800" dirty="0">
                <a:solidFill>
                  <a:schemeClr val="tx1"/>
                </a:solidFill>
              </a:rPr>
              <a:t> vector.</a:t>
            </a:r>
          </a:p>
          <a:p>
            <a:pPr marL="514350" indent="-514350" algn="l" rtl="0">
              <a:buFont typeface="+mj-lt"/>
              <a:buAutoNum type="arabicParenR"/>
            </a:pPr>
            <a:r>
              <a:rPr lang="en-US" sz="2800" dirty="0">
                <a:solidFill>
                  <a:schemeClr val="tx1"/>
                </a:solidFill>
              </a:rPr>
              <a:t>Repeat steps </a:t>
            </a:r>
            <a:r>
              <a:rPr lang="en-US" sz="2800" dirty="0">
                <a:solidFill>
                  <a:srgbClr val="C00000"/>
                </a:solidFill>
              </a:rPr>
              <a:t>1</a:t>
            </a:r>
            <a:r>
              <a:rPr lang="en-US" sz="2800" dirty="0">
                <a:solidFill>
                  <a:schemeClr val="tx1"/>
                </a:solidFill>
              </a:rPr>
              <a:t> and </a:t>
            </a:r>
            <a:r>
              <a:rPr lang="en-US" sz="2800" dirty="0">
                <a:solidFill>
                  <a:srgbClr val="C00000"/>
                </a:solidFill>
              </a:rPr>
              <a:t>2</a:t>
            </a:r>
            <a:r>
              <a:rPr lang="en-US" sz="2800" dirty="0">
                <a:solidFill>
                  <a:schemeClr val="tx1"/>
                </a:solidFill>
              </a:rPr>
              <a:t> until either all processes are marked as terminated, which means the system is </a:t>
            </a:r>
            <a:r>
              <a:rPr lang="en-US" sz="2800" dirty="0">
                <a:solidFill>
                  <a:srgbClr val="C00000"/>
                </a:solidFill>
              </a:rPr>
              <a:t>safe</a:t>
            </a:r>
            <a:r>
              <a:rPr lang="en-US" sz="2800" dirty="0">
                <a:solidFill>
                  <a:schemeClr val="tx1"/>
                </a:solidFill>
              </a:rPr>
              <a:t>, or until a deadlock occurs, which means the system is </a:t>
            </a:r>
            <a:r>
              <a:rPr lang="en-US" sz="2800" dirty="0">
                <a:solidFill>
                  <a:srgbClr val="C00000"/>
                </a:solidFill>
              </a:rPr>
              <a:t>unsafe</a:t>
            </a:r>
            <a:r>
              <a:rPr lang="en-US" sz="2800" dirty="0">
                <a:solidFill>
                  <a:schemeClr val="tx1"/>
                </a:solidFill>
              </a:rPr>
              <a:t>.</a:t>
            </a:r>
          </a:p>
        </p:txBody>
      </p:sp>
    </p:spTree>
    <p:extLst>
      <p:ext uri="{BB962C8B-B14F-4D97-AF65-F5344CB8AC3E}">
        <p14:creationId xmlns:p14="http://schemas.microsoft.com/office/powerpoint/2010/main" val="3641241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2 : The Banker’s Algorithm</a:t>
            </a:r>
            <a:endParaRPr lang="he-IL" sz="3600" dirty="0">
              <a:solidFill>
                <a:srgbClr val="C00000"/>
              </a:solidFill>
            </a:endParaRPr>
          </a:p>
        </p:txBody>
      </p:sp>
      <mc:AlternateContent xmlns:mc="http://schemas.openxmlformats.org/markup-compatibility/2006" xmlns:a14="http://schemas.microsoft.com/office/drawing/2010/main">
        <mc:Choice Requires="a14">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Consider the following snapshot of a system with processes </a:t>
                </a:r>
                <a14:m>
                  <m:oMath xmlns:m="http://schemas.openxmlformats.org/officeDocument/2006/math">
                    <m:r>
                      <a:rPr lang="en-US" sz="2800" b="0" i="1" dirty="0" smtClean="0">
                        <a:solidFill>
                          <a:schemeClr val="tx1"/>
                        </a:solidFill>
                        <a:latin typeface="Cambria Math"/>
                      </a:rPr>
                      <m:t>𝑃</m:t>
                    </m:r>
                    <m:r>
                      <a:rPr lang="en-US" sz="2800" b="0" i="1" baseline="-25000" dirty="0" smtClean="0">
                        <a:solidFill>
                          <a:schemeClr val="tx1"/>
                        </a:solidFill>
                        <a:latin typeface="Cambria Math"/>
                      </a:rPr>
                      <m:t>1</m:t>
                    </m:r>
                    <m:r>
                      <a:rPr lang="en-US" sz="2800" b="0" i="1" dirty="0" smtClean="0">
                        <a:solidFill>
                          <a:schemeClr val="tx1"/>
                        </a:solidFill>
                        <a:latin typeface="Cambria Math"/>
                      </a:rPr>
                      <m:t>, …, </m:t>
                    </m:r>
                    <m:r>
                      <a:rPr lang="en-US" sz="2800" b="0" i="1" dirty="0" smtClean="0">
                        <a:solidFill>
                          <a:schemeClr val="tx1"/>
                        </a:solidFill>
                        <a:latin typeface="Cambria Math"/>
                      </a:rPr>
                      <m:t>𝑃</m:t>
                    </m:r>
                    <m:r>
                      <a:rPr lang="en-US" sz="2800" b="0" i="1" baseline="-25000" dirty="0" smtClean="0">
                        <a:solidFill>
                          <a:schemeClr val="tx1"/>
                        </a:solidFill>
                        <a:latin typeface="Cambria Math"/>
                      </a:rPr>
                      <m:t>5</m:t>
                    </m:r>
                  </m:oMath>
                </a14:m>
                <a:r>
                  <a:rPr lang="en-US" sz="2800" dirty="0">
                    <a:solidFill>
                      <a:schemeClr val="tx1"/>
                    </a:solidFill>
                  </a:rPr>
                  <a:t> and resources </a:t>
                </a:r>
                <a14:m>
                  <m:oMath xmlns:m="http://schemas.openxmlformats.org/officeDocument/2006/math">
                    <m:r>
                      <a:rPr lang="en-US" sz="2800" b="0" i="1" dirty="0" smtClean="0">
                        <a:solidFill>
                          <a:schemeClr val="tx1"/>
                        </a:solidFill>
                        <a:latin typeface="Cambria Math"/>
                      </a:rPr>
                      <m:t>𝑅</m:t>
                    </m:r>
                    <m:r>
                      <a:rPr lang="en-US" sz="2800" b="0" i="1" baseline="-25000" dirty="0" smtClean="0">
                        <a:solidFill>
                          <a:schemeClr val="tx1"/>
                        </a:solidFill>
                        <a:latin typeface="Cambria Math"/>
                      </a:rPr>
                      <m:t>1</m:t>
                    </m:r>
                    <m:r>
                      <a:rPr lang="en-US" sz="2800" b="0" i="1" dirty="0" smtClean="0">
                        <a:solidFill>
                          <a:schemeClr val="tx1"/>
                        </a:solidFill>
                        <a:latin typeface="Cambria Math"/>
                      </a:rPr>
                      <m:t>,…, </m:t>
                    </m:r>
                    <m:r>
                      <a:rPr lang="en-US" sz="2800" b="0" i="1" dirty="0" smtClean="0">
                        <a:solidFill>
                          <a:schemeClr val="tx1"/>
                        </a:solidFill>
                        <a:latin typeface="Cambria Math"/>
                      </a:rPr>
                      <m:t>𝑅</m:t>
                    </m:r>
                    <m:r>
                      <a:rPr lang="en-US" sz="2800" b="0" i="1" baseline="-25000" dirty="0" smtClean="0">
                        <a:solidFill>
                          <a:schemeClr val="tx1"/>
                        </a:solidFill>
                        <a:latin typeface="Cambria Math"/>
                      </a:rPr>
                      <m:t>4</m:t>
                    </m:r>
                  </m:oMath>
                </a14:m>
                <a:r>
                  <a:rPr lang="en-US" sz="2800" dirty="0">
                    <a:solidFill>
                      <a:schemeClr val="tx1"/>
                    </a:solidFill>
                  </a:rPr>
                  <a:t>.</a:t>
                </a:r>
              </a:p>
              <a:p>
                <a:pPr marL="457200" indent="-457200" algn="l" rtl="0">
                  <a:buFont typeface="Arial" pitchFamily="34" charset="0"/>
                  <a:buChar char="•"/>
                </a:pPr>
                <a:r>
                  <a:rPr lang="en-US" sz="2400" dirty="0">
                    <a:solidFill>
                      <a:schemeClr val="tx1"/>
                    </a:solidFill>
                  </a:rPr>
                  <a:t>A=			              </a:t>
                </a:r>
                <a:r>
                  <a:rPr lang="en-US" sz="2400" dirty="0">
                    <a:solidFill>
                      <a:srgbClr val="C00000"/>
                    </a:solidFill>
                  </a:rPr>
                  <a:t>Is this system currently deadlocked, 					may become deadlocked? </a:t>
                </a:r>
                <a:endParaRPr lang="en-US" sz="2400" dirty="0">
                  <a:solidFill>
                    <a:schemeClr val="tx1"/>
                  </a:solidFill>
                </a:endParaRPr>
              </a:p>
              <a:p>
                <a:pPr algn="l" rtl="0"/>
                <a:r>
                  <a:rPr lang="en-US" sz="2800" dirty="0">
                    <a:solidFill>
                      <a:schemeClr val="tx1"/>
                    </a:solidFill>
                  </a:rPr>
                  <a:t>		       </a:t>
                </a:r>
              </a:p>
            </p:txBody>
          </p:sp>
        </mc:Choice>
        <mc:Fallback xmlns="">
          <p:sp>
            <p:nvSpPr>
              <p:cNvPr id="3" name="כותרת משנה 2"/>
              <p:cNvSpPr>
                <a:spLocks noGrp="1" noRot="1" noChangeAspect="1" noMove="1" noResize="1" noEditPoints="1" noAdjustHandles="1" noChangeArrowheads="1" noChangeShapeType="1" noTextEdit="1"/>
              </p:cNvSpPr>
              <p:nvPr>
                <p:ph type="subTitle" idx="1"/>
              </p:nvPr>
            </p:nvSpPr>
            <p:spPr>
              <a:xfrm>
                <a:off x="107504" y="841276"/>
                <a:ext cx="8928992" cy="4752528"/>
              </a:xfrm>
              <a:blipFill rotWithShape="0">
                <a:blip r:embed="rId3"/>
                <a:stretch>
                  <a:fillRect l="-1230" t="-1154"/>
                </a:stretch>
              </a:blipFill>
            </p:spPr>
            <p:txBody>
              <a:bodyPr/>
              <a:lstStyle/>
              <a:p>
                <a:r>
                  <a:rPr lang="en-AU">
                    <a:noFill/>
                  </a:rPr>
                  <a:t> </a:t>
                </a:r>
              </a:p>
            </p:txBody>
          </p:sp>
        </mc:Fallback>
      </mc:AlternateContent>
      <p:graphicFrame>
        <p:nvGraphicFramePr>
          <p:cNvPr id="4" name="Group 128"/>
          <p:cNvGraphicFramePr>
            <a:graphicFrameLocks noGrp="1"/>
          </p:cNvGraphicFramePr>
          <p:nvPr>
            <p:extLst>
              <p:ext uri="{D42A27DB-BD31-4B8C-83A1-F6EECF244321}">
                <p14:modId xmlns:p14="http://schemas.microsoft.com/office/powerpoint/2010/main" val="3109770259"/>
              </p:ext>
            </p:extLst>
          </p:nvPr>
        </p:nvGraphicFramePr>
        <p:xfrm>
          <a:off x="1187624" y="1864309"/>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 name="Group 130"/>
          <p:cNvGraphicFramePr>
            <a:graphicFrameLocks/>
          </p:cNvGraphicFramePr>
          <p:nvPr>
            <p:extLst>
              <p:ext uri="{D42A27DB-BD31-4B8C-83A1-F6EECF244321}">
                <p14:modId xmlns:p14="http://schemas.microsoft.com/office/powerpoint/2010/main" val="1969670796"/>
              </p:ext>
            </p:extLst>
          </p:nvPr>
        </p:nvGraphicFramePr>
        <p:xfrm>
          <a:off x="1172666" y="2641476"/>
          <a:ext cx="7143750" cy="2360613"/>
        </p:xfrm>
        <a:graphic>
          <a:graphicData uri="http://schemas.openxmlformats.org/drawingml/2006/table">
            <a:tbl>
              <a:tblPr/>
              <a:tblGrid>
                <a:gridCol w="7493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1813">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1812">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1813">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current allocation</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max demand</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still needs</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mj-lt"/>
                          <a:cs typeface="Times New Roman" pitchFamily="18" charset="0"/>
                        </a:rPr>
                        <a:t>Process</a:t>
                      </a: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FF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9422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2 – Solution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rgbClr val="C00000"/>
                </a:solidFill>
              </a:rPr>
              <a:t>Is this system currently deadlocked, may become deadlocked? </a:t>
            </a:r>
            <a:endParaRPr lang="en-US" sz="2800" dirty="0">
              <a:solidFill>
                <a:schemeClr val="tx1"/>
              </a:solidFill>
            </a:endParaRP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p:txBody>
      </p:sp>
      <p:graphicFrame>
        <p:nvGraphicFramePr>
          <p:cNvPr id="4" name="Group 130"/>
          <p:cNvGraphicFramePr>
            <a:graphicFrameLocks/>
          </p:cNvGraphicFramePr>
          <p:nvPr>
            <p:extLst>
              <p:ext uri="{D42A27DB-BD31-4B8C-83A1-F6EECF244321}">
                <p14:modId xmlns:p14="http://schemas.microsoft.com/office/powerpoint/2010/main" val="3511576271"/>
              </p:ext>
            </p:extLst>
          </p:nvPr>
        </p:nvGraphicFramePr>
        <p:xfrm>
          <a:off x="1187624" y="3017167"/>
          <a:ext cx="7143750" cy="2360613"/>
        </p:xfrm>
        <a:graphic>
          <a:graphicData uri="http://schemas.openxmlformats.org/drawingml/2006/table">
            <a:tbl>
              <a:tblPr/>
              <a:tblGrid>
                <a:gridCol w="7493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1813">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1812">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1813">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current allocation</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max demand</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still needs</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mj-lt"/>
                          <a:cs typeface="Times New Roman" pitchFamily="18" charset="0"/>
                        </a:rPr>
                        <a:t>Process</a:t>
                      </a: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 name="Group 128"/>
          <p:cNvGraphicFramePr>
            <a:graphicFrameLocks noGrp="1"/>
          </p:cNvGraphicFramePr>
          <p:nvPr>
            <p:extLst>
              <p:ext uri="{D42A27DB-BD31-4B8C-83A1-F6EECF244321}">
                <p14:modId xmlns:p14="http://schemas.microsoft.com/office/powerpoint/2010/main" val="1271697296"/>
              </p:ext>
            </p:extLst>
          </p:nvPr>
        </p:nvGraphicFramePr>
        <p:xfrm>
          <a:off x="1187624" y="2281436"/>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2551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2 – Solution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20000"/>
          </a:bodyPr>
          <a:lstStyle/>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endParaRPr lang="en-US" sz="2400" dirty="0">
              <a:solidFill>
                <a:srgbClr val="C00000"/>
              </a:solidFill>
            </a:endParaRPr>
          </a:p>
        </p:txBody>
      </p:sp>
      <p:graphicFrame>
        <p:nvGraphicFramePr>
          <p:cNvPr id="6" name="Group 130"/>
          <p:cNvGraphicFramePr>
            <a:graphicFrameLocks/>
          </p:cNvGraphicFramePr>
          <p:nvPr>
            <p:extLst>
              <p:ext uri="{D42A27DB-BD31-4B8C-83A1-F6EECF244321}">
                <p14:modId xmlns:p14="http://schemas.microsoft.com/office/powerpoint/2010/main" val="4008237434"/>
              </p:ext>
            </p:extLst>
          </p:nvPr>
        </p:nvGraphicFramePr>
        <p:xfrm>
          <a:off x="3851920" y="1921396"/>
          <a:ext cx="5011738" cy="2360613"/>
        </p:xfrm>
        <a:graphic>
          <a:graphicData uri="http://schemas.openxmlformats.org/drawingml/2006/table">
            <a:tbl>
              <a:tblPr/>
              <a:tblGrid>
                <a:gridCol w="7493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1813">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1813">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current allocation</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still needs</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mj-lt"/>
                          <a:cs typeface="Times New Roman" pitchFamily="18" charset="0"/>
                        </a:rPr>
                        <a:t>Process</a:t>
                      </a: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7" name="Group 128"/>
          <p:cNvGraphicFramePr>
            <a:graphicFrameLocks noGrp="1"/>
          </p:cNvGraphicFramePr>
          <p:nvPr>
            <p:extLst>
              <p:ext uri="{D42A27DB-BD31-4B8C-83A1-F6EECF244321}">
                <p14:modId xmlns:p14="http://schemas.microsoft.com/office/powerpoint/2010/main" val="1146208075"/>
              </p:ext>
            </p:extLst>
          </p:nvPr>
        </p:nvGraphicFramePr>
        <p:xfrm>
          <a:off x="1115616" y="913284"/>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 name="Group 128"/>
          <p:cNvGraphicFramePr>
            <a:graphicFrameLocks noGrp="1"/>
          </p:cNvGraphicFramePr>
          <p:nvPr>
            <p:extLst>
              <p:ext uri="{D42A27DB-BD31-4B8C-83A1-F6EECF244321}">
                <p14:modId xmlns:p14="http://schemas.microsoft.com/office/powerpoint/2010/main" val="3458203744"/>
              </p:ext>
            </p:extLst>
          </p:nvPr>
        </p:nvGraphicFramePr>
        <p:xfrm>
          <a:off x="1115616" y="1690970"/>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Group 128"/>
          <p:cNvGraphicFramePr>
            <a:graphicFrameLocks noGrp="1"/>
          </p:cNvGraphicFramePr>
          <p:nvPr>
            <p:extLst>
              <p:ext uri="{D42A27DB-BD31-4B8C-83A1-F6EECF244321}">
                <p14:modId xmlns:p14="http://schemas.microsoft.com/office/powerpoint/2010/main" val="3959963628"/>
              </p:ext>
            </p:extLst>
          </p:nvPr>
        </p:nvGraphicFramePr>
        <p:xfrm>
          <a:off x="1115616" y="2468656"/>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128"/>
          <p:cNvGraphicFramePr>
            <a:graphicFrameLocks noGrp="1"/>
          </p:cNvGraphicFramePr>
          <p:nvPr>
            <p:extLst>
              <p:ext uri="{D42A27DB-BD31-4B8C-83A1-F6EECF244321}">
                <p14:modId xmlns:p14="http://schemas.microsoft.com/office/powerpoint/2010/main" val="2663859249"/>
              </p:ext>
            </p:extLst>
          </p:nvPr>
        </p:nvGraphicFramePr>
        <p:xfrm>
          <a:off x="1115616" y="3246342"/>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9</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Group 128"/>
          <p:cNvGraphicFramePr>
            <a:graphicFrameLocks noGrp="1"/>
          </p:cNvGraphicFramePr>
          <p:nvPr>
            <p:extLst>
              <p:ext uri="{D42A27DB-BD31-4B8C-83A1-F6EECF244321}">
                <p14:modId xmlns:p14="http://schemas.microsoft.com/office/powerpoint/2010/main" val="19841186"/>
              </p:ext>
            </p:extLst>
          </p:nvPr>
        </p:nvGraphicFramePr>
        <p:xfrm>
          <a:off x="1115616" y="4024028"/>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9</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2" name="Group 128"/>
          <p:cNvGraphicFramePr>
            <a:graphicFrameLocks noGrp="1"/>
          </p:cNvGraphicFramePr>
          <p:nvPr>
            <p:extLst>
              <p:ext uri="{D42A27DB-BD31-4B8C-83A1-F6EECF244321}">
                <p14:modId xmlns:p14="http://schemas.microsoft.com/office/powerpoint/2010/main" val="895726977"/>
              </p:ext>
            </p:extLst>
          </p:nvPr>
        </p:nvGraphicFramePr>
        <p:xfrm>
          <a:off x="1115616" y="4801716"/>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מלבן 12"/>
          <p:cNvSpPr/>
          <p:nvPr/>
        </p:nvSpPr>
        <p:spPr>
          <a:xfrm>
            <a:off x="3851920" y="260794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13"/>
          <p:cNvSpPr/>
          <p:nvPr/>
        </p:nvSpPr>
        <p:spPr>
          <a:xfrm>
            <a:off x="3851920" y="294036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14"/>
          <p:cNvSpPr/>
          <p:nvPr/>
        </p:nvSpPr>
        <p:spPr>
          <a:xfrm>
            <a:off x="3851920" y="327278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15"/>
          <p:cNvSpPr/>
          <p:nvPr/>
        </p:nvSpPr>
        <p:spPr>
          <a:xfrm>
            <a:off x="3851920" y="360520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16"/>
          <p:cNvSpPr/>
          <p:nvPr/>
        </p:nvSpPr>
        <p:spPr>
          <a:xfrm>
            <a:off x="3851920" y="393762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מלבן 17"/>
          <p:cNvSpPr/>
          <p:nvPr/>
        </p:nvSpPr>
        <p:spPr>
          <a:xfrm>
            <a:off x="1115616" y="913284"/>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18"/>
          <p:cNvSpPr/>
          <p:nvPr/>
        </p:nvSpPr>
        <p:spPr>
          <a:xfrm>
            <a:off x="1115616" y="1705372"/>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מלבן 19"/>
          <p:cNvSpPr/>
          <p:nvPr/>
        </p:nvSpPr>
        <p:spPr>
          <a:xfrm>
            <a:off x="1115616" y="2497460"/>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מלבן 20"/>
          <p:cNvSpPr/>
          <p:nvPr/>
        </p:nvSpPr>
        <p:spPr>
          <a:xfrm>
            <a:off x="1115616" y="3217540"/>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מלבן 21"/>
          <p:cNvSpPr/>
          <p:nvPr/>
        </p:nvSpPr>
        <p:spPr>
          <a:xfrm>
            <a:off x="1115616" y="4009628"/>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מלבן מעוגל 23"/>
          <p:cNvSpPr/>
          <p:nvPr/>
        </p:nvSpPr>
        <p:spPr>
          <a:xfrm>
            <a:off x="3563888" y="4801716"/>
            <a:ext cx="3600400" cy="576064"/>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dirty="0">
                <a:solidFill>
                  <a:schemeClr val="tx1"/>
                </a:solidFill>
                <a:latin typeface="Courier New" pitchFamily="49" charset="0"/>
                <a:cs typeface="Courier New" pitchFamily="49" charset="0"/>
              </a:rPr>
              <a:t>This is the total amount of resources of the system.</a:t>
            </a:r>
            <a:endParaRPr lang="he-IL" sz="16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09639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3</a:t>
            </a:r>
            <a:endParaRPr lang="he-IL" sz="3600" dirty="0">
              <a:solidFill>
                <a:srgbClr val="C00000"/>
              </a:solidFill>
            </a:endParaRPr>
          </a:p>
        </p:txBody>
      </p:sp>
      <mc:AlternateContent xmlns:mc="http://schemas.openxmlformats.org/markup-compatibility/2006">
        <mc:Choice xmlns:a14="http://schemas.microsoft.com/office/drawing/2010/main" Requires="a14">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If a request for (0, 1, 0, 0) arrives from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3</m:t>
                    </m:r>
                  </m:oMath>
                </a14:m>
                <a:r>
                  <a:rPr lang="en-US" sz="2800" dirty="0">
                    <a:solidFill>
                      <a:schemeClr val="tx1"/>
                    </a:solidFill>
                  </a:rPr>
                  <a:t>, can that request be safely granted immediately? In what state (deadlocked, safe, unsafe) would immediately granting the whole request leave the system? Which processes, if any, are or may become deadlocked if this whole request is granted immediately?</a:t>
                </a:r>
              </a:p>
              <a:p>
                <a:pPr marL="457200" indent="-457200" algn="l" rtl="0">
                  <a:buFont typeface="Arial" pitchFamily="34" charset="0"/>
                  <a:buChar char="•"/>
                </a:pPr>
                <a:endParaRPr lang="en-US" sz="2400" dirty="0">
                  <a:solidFill>
                    <a:srgbClr val="C00000"/>
                  </a:solidFill>
                </a:endParaRPr>
              </a:p>
            </p:txBody>
          </p:sp>
        </mc:Choice>
        <mc:Fallback>
          <p:sp>
            <p:nvSpPr>
              <p:cNvPr id="3" name="כותרת משנה 2"/>
              <p:cNvSpPr>
                <a:spLocks noGrp="1" noRot="1" noChangeAspect="1" noMove="1" noResize="1" noEditPoints="1" noAdjustHandles="1" noChangeArrowheads="1" noChangeShapeType="1" noTextEdit="1"/>
              </p:cNvSpPr>
              <p:nvPr>
                <p:ph type="subTitle" idx="1"/>
              </p:nvPr>
            </p:nvSpPr>
            <p:spPr>
              <a:xfrm>
                <a:off x="107504" y="841276"/>
                <a:ext cx="8928992" cy="4752528"/>
              </a:xfrm>
              <a:blipFill>
                <a:blip r:embed="rId3"/>
                <a:stretch>
                  <a:fillRect l="-1230" t="-1154" r="-1366"/>
                </a:stretch>
              </a:blipFill>
            </p:spPr>
            <p:txBody>
              <a:bodyPr/>
              <a:lstStyle/>
              <a:p>
                <a:r>
                  <a:rPr lang="he-IL">
                    <a:noFill/>
                  </a:rPr>
                  <a:t> </a:t>
                </a:r>
              </a:p>
            </p:txBody>
          </p:sp>
        </mc:Fallback>
      </mc:AlternateContent>
    </p:spTree>
    <p:extLst>
      <p:ext uri="{BB962C8B-B14F-4D97-AF65-F5344CB8AC3E}">
        <p14:creationId xmlns:p14="http://schemas.microsoft.com/office/powerpoint/2010/main" val="50314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3 – Solution</a:t>
            </a:r>
            <a:endParaRPr lang="he-IL" sz="3600" dirty="0">
              <a:solidFill>
                <a:srgbClr val="C00000"/>
              </a:solidFill>
            </a:endParaRPr>
          </a:p>
        </p:txBody>
      </p:sp>
      <mc:AlternateContent xmlns:mc="http://schemas.openxmlformats.org/markup-compatibility/2006" xmlns:a14="http://schemas.microsoft.com/office/drawing/2010/main">
        <mc:Choice Requires="a14">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Let’s see what may happen if the request of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3</m:t>
                    </m:r>
                    <m:r>
                      <a:rPr lang="en-US" sz="2800" i="1" dirty="0" smtClean="0">
                        <a:solidFill>
                          <a:schemeClr val="tx1"/>
                        </a:solidFill>
                        <a:latin typeface="Cambria Math"/>
                      </a:rPr>
                      <m:t> </m:t>
                    </m:r>
                  </m:oMath>
                </a14:m>
                <a:r>
                  <a:rPr lang="en-US" sz="2800" dirty="0">
                    <a:solidFill>
                      <a:schemeClr val="tx1"/>
                    </a:solidFill>
                  </a:rPr>
                  <a:t>would grant immediately:</a:t>
                </a:r>
              </a:p>
              <a:p>
                <a:pPr marL="457200" indent="-457200" algn="l" rtl="0">
                  <a:buFont typeface="Arial" pitchFamily="34" charset="0"/>
                  <a:buChar char="•"/>
                </a:pPr>
                <a:r>
                  <a:rPr lang="en-US" sz="2800" dirty="0">
                    <a:solidFill>
                      <a:schemeClr val="tx1"/>
                    </a:solidFill>
                  </a:rPr>
                  <a:t>A=</a:t>
                </a:r>
                <a:endParaRPr lang="en-US" sz="2400" dirty="0">
                  <a:solidFill>
                    <a:srgbClr val="C00000"/>
                  </a:solidFill>
                </a:endParaRPr>
              </a:p>
            </p:txBody>
          </p:sp>
        </mc:Choice>
        <mc:Fallback xmlns="">
          <p:sp>
            <p:nvSpPr>
              <p:cNvPr id="3" name="כותרת משנה 2"/>
              <p:cNvSpPr>
                <a:spLocks noGrp="1" noRot="1" noChangeAspect="1" noMove="1" noResize="1" noEditPoints="1" noAdjustHandles="1" noChangeArrowheads="1" noChangeShapeType="1" noTextEdit="1"/>
              </p:cNvSpPr>
              <p:nvPr>
                <p:ph type="subTitle" idx="1"/>
              </p:nvPr>
            </p:nvSpPr>
            <p:spPr>
              <a:xfrm>
                <a:off x="107504" y="841276"/>
                <a:ext cx="8928992" cy="4752528"/>
              </a:xfrm>
              <a:blipFill rotWithShape="1">
                <a:blip r:embed="rId3" cstate="print"/>
                <a:stretch>
                  <a:fillRect l="-1230" t="-1154"/>
                </a:stretch>
              </a:blipFill>
            </p:spPr>
            <p:txBody>
              <a:bodyPr/>
              <a:lstStyle/>
              <a:p>
                <a:r>
                  <a:rPr lang="he-IL">
                    <a:noFill/>
                  </a:rPr>
                  <a:t> </a:t>
                </a:r>
              </a:p>
            </p:txBody>
          </p:sp>
        </mc:Fallback>
      </mc:AlternateContent>
      <p:graphicFrame>
        <p:nvGraphicFramePr>
          <p:cNvPr id="4" name="Group 130"/>
          <p:cNvGraphicFramePr>
            <a:graphicFrameLocks/>
          </p:cNvGraphicFramePr>
          <p:nvPr>
            <p:extLst>
              <p:ext uri="{D42A27DB-BD31-4B8C-83A1-F6EECF244321}">
                <p14:modId xmlns:p14="http://schemas.microsoft.com/office/powerpoint/2010/main" val="1047901543"/>
              </p:ext>
            </p:extLst>
          </p:nvPr>
        </p:nvGraphicFramePr>
        <p:xfrm>
          <a:off x="1187624" y="2585119"/>
          <a:ext cx="7143750" cy="2360613"/>
        </p:xfrm>
        <a:graphic>
          <a:graphicData uri="http://schemas.openxmlformats.org/drawingml/2006/table">
            <a:tbl>
              <a:tblPr/>
              <a:tblGrid>
                <a:gridCol w="7493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1813">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1812">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1813">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current allocation</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max demand</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still needs</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mj-lt"/>
                          <a:cs typeface="Times New Roman" pitchFamily="18" charset="0"/>
                        </a:rPr>
                        <a:t>Process</a:t>
                      </a: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bg1"/>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 name="Group 128"/>
          <p:cNvGraphicFramePr>
            <a:graphicFrameLocks noGrp="1"/>
          </p:cNvGraphicFramePr>
          <p:nvPr>
            <p:extLst>
              <p:ext uri="{D42A27DB-BD31-4B8C-83A1-F6EECF244321}">
                <p14:modId xmlns:p14="http://schemas.microsoft.com/office/powerpoint/2010/main" val="3627570537"/>
              </p:ext>
            </p:extLst>
          </p:nvPr>
        </p:nvGraphicFramePr>
        <p:xfrm>
          <a:off x="1187624" y="1849388"/>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bg1"/>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39446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3 – Solution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20000"/>
          </a:bodyPr>
          <a:lstStyle/>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A=</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bg1"/>
                </a:solidFill>
              </a:rPr>
              <a:t>A=</a:t>
            </a:r>
          </a:p>
          <a:p>
            <a:pPr marL="457200" indent="-457200" algn="l" rtl="0">
              <a:buFont typeface="Arial" pitchFamily="34" charset="0"/>
              <a:buChar char="•"/>
            </a:pPr>
            <a:endParaRPr lang="en-US" sz="2800" dirty="0">
              <a:solidFill>
                <a:schemeClr val="bg1"/>
              </a:solidFill>
            </a:endParaRPr>
          </a:p>
          <a:p>
            <a:pPr marL="457200" indent="-457200" algn="l" rtl="0">
              <a:buFont typeface="Arial" pitchFamily="34" charset="0"/>
              <a:buChar char="•"/>
            </a:pPr>
            <a:r>
              <a:rPr lang="en-US" sz="2800" dirty="0">
                <a:solidFill>
                  <a:schemeClr val="bg1"/>
                </a:solidFill>
              </a:rPr>
              <a:t>A=</a:t>
            </a:r>
            <a:endParaRPr lang="en-US" sz="2400" dirty="0">
              <a:solidFill>
                <a:schemeClr val="bg1"/>
              </a:solidFill>
            </a:endParaRPr>
          </a:p>
        </p:txBody>
      </p:sp>
      <p:graphicFrame>
        <p:nvGraphicFramePr>
          <p:cNvPr id="6" name="Group 130"/>
          <p:cNvGraphicFramePr>
            <a:graphicFrameLocks/>
          </p:cNvGraphicFramePr>
          <p:nvPr>
            <p:extLst>
              <p:ext uri="{D42A27DB-BD31-4B8C-83A1-F6EECF244321}">
                <p14:modId xmlns:p14="http://schemas.microsoft.com/office/powerpoint/2010/main" val="4041181464"/>
              </p:ext>
            </p:extLst>
          </p:nvPr>
        </p:nvGraphicFramePr>
        <p:xfrm>
          <a:off x="3851920" y="1921396"/>
          <a:ext cx="5011738" cy="2360613"/>
        </p:xfrm>
        <a:graphic>
          <a:graphicData uri="http://schemas.openxmlformats.org/drawingml/2006/table">
            <a:tbl>
              <a:tblPr/>
              <a:tblGrid>
                <a:gridCol w="7493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531813">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1813">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current allocation</a:t>
                      </a:r>
                    </a:p>
                  </a:txBody>
                  <a:tcPr marL="68580" marR="68580" marT="0" marB="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still needs</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mj-lt"/>
                          <a:cs typeface="Times New Roman" pitchFamily="18" charset="0"/>
                        </a:rPr>
                        <a:t>Process</a:t>
                      </a:r>
                      <a:endParaRPr kumimoji="0" lang="en-US" sz="2000" b="0" i="0" u="none" strike="noStrike" cap="none" normalizeH="0" baseline="0" dirty="0">
                        <a:ln>
                          <a:noFill/>
                        </a:ln>
                        <a:solidFill>
                          <a:srgbClr val="000000"/>
                        </a:solidFill>
                        <a:effectLst/>
                        <a:latin typeface="+mj-lt"/>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6</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P</a:t>
                      </a:r>
                      <a:r>
                        <a:rPr kumimoji="0" lang="en-US" sz="2000" b="0" i="0" u="none" strike="noStrike" cap="none" normalizeH="0" baseline="-25000" dirty="0">
                          <a:ln>
                            <a:noFill/>
                          </a:ln>
                          <a:solidFill>
                            <a:srgbClr val="000000"/>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C00000"/>
                          </a:solidFill>
                          <a:effectLst/>
                          <a:latin typeface="+mj-lt"/>
                          <a:cs typeface="Times New Roman" pitchFamily="18" charset="0"/>
                        </a:rPr>
                        <a:t>0</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7" name="Group 128"/>
          <p:cNvGraphicFramePr>
            <a:graphicFrameLocks noGrp="1"/>
          </p:cNvGraphicFramePr>
          <p:nvPr>
            <p:extLst>
              <p:ext uri="{D42A27DB-BD31-4B8C-83A1-F6EECF244321}">
                <p14:modId xmlns:p14="http://schemas.microsoft.com/office/powerpoint/2010/main" val="1540989446"/>
              </p:ext>
            </p:extLst>
          </p:nvPr>
        </p:nvGraphicFramePr>
        <p:xfrm>
          <a:off x="1115616" y="913284"/>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 name="Group 128"/>
          <p:cNvGraphicFramePr>
            <a:graphicFrameLocks noGrp="1"/>
          </p:cNvGraphicFramePr>
          <p:nvPr>
            <p:extLst>
              <p:ext uri="{D42A27DB-BD31-4B8C-83A1-F6EECF244321}">
                <p14:modId xmlns:p14="http://schemas.microsoft.com/office/powerpoint/2010/main" val="3539578459"/>
              </p:ext>
            </p:extLst>
          </p:nvPr>
        </p:nvGraphicFramePr>
        <p:xfrm>
          <a:off x="1115616" y="1690970"/>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Group 128"/>
          <p:cNvGraphicFramePr>
            <a:graphicFrameLocks noGrp="1"/>
          </p:cNvGraphicFramePr>
          <p:nvPr>
            <p:extLst>
              <p:ext uri="{D42A27DB-BD31-4B8C-83A1-F6EECF244321}">
                <p14:modId xmlns:p14="http://schemas.microsoft.com/office/powerpoint/2010/main" val="3120986229"/>
              </p:ext>
            </p:extLst>
          </p:nvPr>
        </p:nvGraphicFramePr>
        <p:xfrm>
          <a:off x="1115616" y="2468656"/>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128"/>
          <p:cNvGraphicFramePr>
            <a:graphicFrameLocks noGrp="1"/>
          </p:cNvGraphicFramePr>
          <p:nvPr>
            <p:extLst>
              <p:ext uri="{D42A27DB-BD31-4B8C-83A1-F6EECF244321}">
                <p14:modId xmlns:p14="http://schemas.microsoft.com/office/powerpoint/2010/main" val="1908773471"/>
              </p:ext>
            </p:extLst>
          </p:nvPr>
        </p:nvGraphicFramePr>
        <p:xfrm>
          <a:off x="1115616" y="3246342"/>
          <a:ext cx="2205433" cy="640080"/>
        </p:xfrm>
        <a:graphic>
          <a:graphicData uri="http://schemas.openxmlformats.org/drawingml/2006/table">
            <a:tbl>
              <a:tblPr/>
              <a:tblGrid>
                <a:gridCol w="520336">
                  <a:extLst>
                    <a:ext uri="{9D8B030D-6E8A-4147-A177-3AD203B41FA5}">
                      <a16:colId xmlns:a16="http://schemas.microsoft.com/office/drawing/2014/main" val="20000"/>
                    </a:ext>
                  </a:extLst>
                </a:gridCol>
                <a:gridCol w="582903">
                  <a:extLst>
                    <a:ext uri="{9D8B030D-6E8A-4147-A177-3AD203B41FA5}">
                      <a16:colId xmlns:a16="http://schemas.microsoft.com/office/drawing/2014/main" val="20001"/>
                    </a:ext>
                  </a:extLst>
                </a:gridCol>
                <a:gridCol w="550576">
                  <a:extLst>
                    <a:ext uri="{9D8B030D-6E8A-4147-A177-3AD203B41FA5}">
                      <a16:colId xmlns:a16="http://schemas.microsoft.com/office/drawing/2014/main" val="20002"/>
                    </a:ext>
                  </a:extLst>
                </a:gridCol>
                <a:gridCol w="551618">
                  <a:extLst>
                    <a:ext uri="{9D8B030D-6E8A-4147-A177-3AD203B41FA5}">
                      <a16:colId xmlns:a16="http://schemas.microsoft.com/office/drawing/2014/main" val="20003"/>
                    </a:ext>
                  </a:extLst>
                </a:gridCol>
              </a:tblGrid>
              <a:tr h="30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Times New Roman" pitchFamily="18" charset="0"/>
                        </a:rPr>
                        <a:t>R</a:t>
                      </a:r>
                      <a:r>
                        <a:rPr kumimoji="0" lang="en-US" sz="2000" b="0" i="0" u="none" strike="noStrike" cap="none" normalizeH="0" baseline="-2500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6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9</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מלבן 12"/>
          <p:cNvSpPr/>
          <p:nvPr/>
        </p:nvSpPr>
        <p:spPr>
          <a:xfrm>
            <a:off x="3851920" y="260794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15"/>
          <p:cNvSpPr/>
          <p:nvPr/>
        </p:nvSpPr>
        <p:spPr>
          <a:xfrm>
            <a:off x="3851920" y="360520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16"/>
          <p:cNvSpPr/>
          <p:nvPr/>
        </p:nvSpPr>
        <p:spPr>
          <a:xfrm>
            <a:off x="3851920" y="3937620"/>
            <a:ext cx="4968552" cy="360040"/>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מלבן 17"/>
          <p:cNvSpPr/>
          <p:nvPr/>
        </p:nvSpPr>
        <p:spPr>
          <a:xfrm>
            <a:off x="1115616" y="913284"/>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מלבן 18"/>
          <p:cNvSpPr/>
          <p:nvPr/>
        </p:nvSpPr>
        <p:spPr>
          <a:xfrm>
            <a:off x="1115616" y="1705372"/>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מלבן 19"/>
          <p:cNvSpPr/>
          <p:nvPr/>
        </p:nvSpPr>
        <p:spPr>
          <a:xfrm>
            <a:off x="1115616" y="2497460"/>
            <a:ext cx="2160240" cy="648072"/>
          </a:xfrm>
          <a:prstGeom prst="rect">
            <a:avLst/>
          </a:prstGeom>
          <a:solidFill>
            <a:srgbClr val="C00000">
              <a:alpha val="57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930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P spid="18" grpId="0" animBg="1"/>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a:solidFill>
                  <a:srgbClr val="C00000"/>
                </a:solidFill>
              </a:rPr>
              <a:t>Question 3 </a:t>
            </a:r>
            <a:r>
              <a:rPr lang="en-US" sz="3600" dirty="0">
                <a:solidFill>
                  <a:srgbClr val="C00000"/>
                </a:solidFill>
              </a:rPr>
              <a:t>– Solution</a:t>
            </a:r>
            <a:endParaRPr lang="he-IL" sz="3600" dirty="0">
              <a:solidFill>
                <a:srgbClr val="C00000"/>
              </a:solidFill>
            </a:endParaRPr>
          </a:p>
        </p:txBody>
      </p:sp>
      <mc:AlternateContent xmlns:mc="http://schemas.openxmlformats.org/markup-compatibility/2006" xmlns:a14="http://schemas.microsoft.com/office/drawing/2010/main">
        <mc:Choice Requires="a14">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We’ve changed </a:t>
                </a:r>
                <a:r>
                  <a:rPr lang="en-US" sz="2800" dirty="0">
                    <a:solidFill>
                      <a:srgbClr val="C00000"/>
                    </a:solidFill>
                  </a:rPr>
                  <a:t>A</a:t>
                </a:r>
                <a:r>
                  <a:rPr lang="en-US" sz="2800" dirty="0">
                    <a:solidFill>
                      <a:schemeClr val="tx1"/>
                    </a:solidFill>
                  </a:rPr>
                  <a:t> to (2, 0, 0, 0) and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3</m:t>
                    </m:r>
                  </m:oMath>
                </a14:m>
                <a:r>
                  <a:rPr lang="en-US" sz="2800" dirty="0">
                    <a:solidFill>
                      <a:schemeClr val="tx1"/>
                    </a:solidFill>
                  </a:rPr>
                  <a:t>’s row of “still needs” to (6, 5, 2, 2). Now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1</m:t>
                    </m:r>
                  </m:oMath>
                </a14:m>
                <a:r>
                  <a:rPr lang="en-US" sz="2800" dirty="0">
                    <a:solidFill>
                      <a:schemeClr val="tx1"/>
                    </a:solidFill>
                  </a:rPr>
                  <a:t>,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4</m:t>
                    </m:r>
                  </m:oMath>
                </a14:m>
                <a:r>
                  <a:rPr lang="en-US" sz="2800" dirty="0">
                    <a:solidFill>
                      <a:schemeClr val="tx1"/>
                    </a:solidFill>
                  </a:rPr>
                  <a:t>, and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5</m:t>
                    </m:r>
                  </m:oMath>
                </a14:m>
                <a:r>
                  <a:rPr lang="en-US" sz="2800" dirty="0">
                    <a:solidFill>
                      <a:schemeClr val="tx1"/>
                    </a:solidFill>
                  </a:rPr>
                  <a:t> can finish. </a:t>
                </a:r>
              </a:p>
              <a:p>
                <a:pPr marL="457200" indent="-457200" algn="l" rtl="0">
                  <a:buFont typeface="Arial" pitchFamily="34" charset="0"/>
                  <a:buChar char="•"/>
                </a:pPr>
                <a:r>
                  <a:rPr lang="en-US" sz="2800" dirty="0">
                    <a:solidFill>
                      <a:schemeClr val="tx1"/>
                    </a:solidFill>
                  </a:rPr>
                  <a:t>Vector </a:t>
                </a:r>
                <a:r>
                  <a:rPr lang="en-US" sz="2800" dirty="0">
                    <a:solidFill>
                      <a:srgbClr val="C00000"/>
                    </a:solidFill>
                  </a:rPr>
                  <a:t>A</a:t>
                </a:r>
                <a:r>
                  <a:rPr lang="en-US" sz="2800" dirty="0">
                    <a:solidFill>
                      <a:schemeClr val="tx1"/>
                    </a:solidFill>
                  </a:rPr>
                  <a:t> will now become (4, 6, 9, 8), meaning that neither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2</m:t>
                    </m:r>
                  </m:oMath>
                </a14:m>
                <a:r>
                  <a:rPr lang="en-US" sz="2800" dirty="0">
                    <a:solidFill>
                      <a:schemeClr val="tx1"/>
                    </a:solidFill>
                  </a:rPr>
                  <a:t> nor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3</m:t>
                    </m:r>
                  </m:oMath>
                </a14:m>
                <a:r>
                  <a:rPr lang="en-US" sz="2800" dirty="0">
                    <a:solidFill>
                      <a:schemeClr val="tx1"/>
                    </a:solidFill>
                  </a:rPr>
                  <a:t>’s “still needs” can be satisfied.</a:t>
                </a:r>
              </a:p>
              <a:p>
                <a:pPr marL="457200" indent="-457200" algn="l" rtl="0">
                  <a:buFont typeface="Arial" pitchFamily="34" charset="0"/>
                  <a:buChar char="•"/>
                </a:pPr>
                <a:r>
                  <a:rPr lang="en-US" sz="2800" dirty="0">
                    <a:solidFill>
                      <a:schemeClr val="tx1"/>
                    </a:solidFill>
                  </a:rPr>
                  <a:t>So, it is not safe to grant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3</m:t>
                    </m:r>
                  </m:oMath>
                </a14:m>
                <a:r>
                  <a:rPr lang="en-US" sz="2800" dirty="0">
                    <a:solidFill>
                      <a:schemeClr val="tx1"/>
                    </a:solidFill>
                  </a:rPr>
                  <a:t>’s request.</a:t>
                </a:r>
              </a:p>
              <a:p>
                <a:pPr marL="457200" indent="-457200" algn="l" rtl="0">
                  <a:buFont typeface="Arial" pitchFamily="34" charset="0"/>
                  <a:buChar char="•"/>
                </a:pPr>
                <a:r>
                  <a:rPr lang="en-US" sz="2800" dirty="0">
                    <a:solidFill>
                      <a:schemeClr val="tx1"/>
                    </a:solidFill>
                  </a:rPr>
                  <a:t>Processes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2</m:t>
                    </m:r>
                  </m:oMath>
                </a14:m>
                <a:r>
                  <a:rPr lang="en-US" sz="2800" dirty="0">
                    <a:solidFill>
                      <a:schemeClr val="tx1"/>
                    </a:solidFill>
                  </a:rPr>
                  <a:t> and </a:t>
                </a:r>
                <a14:m>
                  <m:oMath xmlns:m="http://schemas.openxmlformats.org/officeDocument/2006/math">
                    <m:r>
                      <a:rPr lang="en-US" sz="2800" i="1" dirty="0">
                        <a:solidFill>
                          <a:schemeClr val="tx1"/>
                        </a:solidFill>
                        <a:latin typeface="Cambria Math"/>
                      </a:rPr>
                      <m:t>𝑃</m:t>
                    </m:r>
                    <m:r>
                      <a:rPr lang="en-US" sz="2800" b="0" i="1" baseline="-25000" dirty="0" smtClean="0">
                        <a:solidFill>
                          <a:schemeClr val="tx1"/>
                        </a:solidFill>
                        <a:latin typeface="Cambria Math"/>
                      </a:rPr>
                      <m:t>3</m:t>
                    </m:r>
                  </m:oMath>
                </a14:m>
                <a:r>
                  <a:rPr lang="en-US" sz="2800" dirty="0">
                    <a:solidFill>
                      <a:schemeClr val="tx1"/>
                    </a:solidFill>
                  </a:rPr>
                  <a:t> may deadlock.</a:t>
                </a:r>
              </a:p>
            </p:txBody>
          </p:sp>
        </mc:Choice>
        <mc:Fallback xmlns="">
          <p:sp>
            <p:nvSpPr>
              <p:cNvPr id="3" name="כותרת משנה 2"/>
              <p:cNvSpPr>
                <a:spLocks noGrp="1" noRot="1" noChangeAspect="1" noMove="1" noResize="1" noEditPoints="1" noAdjustHandles="1" noChangeArrowheads="1" noChangeShapeType="1" noTextEdit="1"/>
              </p:cNvSpPr>
              <p:nvPr>
                <p:ph type="subTitle" idx="1"/>
              </p:nvPr>
            </p:nvSpPr>
            <p:spPr>
              <a:xfrm>
                <a:off x="107504" y="841276"/>
                <a:ext cx="8928992" cy="4752528"/>
              </a:xfrm>
              <a:blipFill rotWithShape="1">
                <a:blip r:embed="rId3" cstate="print"/>
                <a:stretch>
                  <a:fillRect l="-1230" t="-1154"/>
                </a:stretch>
              </a:blipFill>
            </p:spPr>
            <p:txBody>
              <a:bodyPr/>
              <a:lstStyle/>
              <a:p>
                <a:r>
                  <a:rPr lang="he-IL">
                    <a:noFill/>
                  </a:rPr>
                  <a:t> </a:t>
                </a:r>
              </a:p>
            </p:txBody>
          </p:sp>
        </mc:Fallback>
      </mc:AlternateContent>
    </p:spTree>
    <p:extLst>
      <p:ext uri="{BB962C8B-B14F-4D97-AF65-F5344CB8AC3E}">
        <p14:creationId xmlns:p14="http://schemas.microsoft.com/office/powerpoint/2010/main" val="322711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200" dirty="0">
                <a:solidFill>
                  <a:srgbClr val="C00000"/>
                </a:solidFill>
              </a:rPr>
              <a:t>4 necessary conditions for deadlock</a:t>
            </a:r>
            <a:endParaRPr lang="he-IL" sz="32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rgbClr val="C00000"/>
                </a:solidFill>
              </a:rPr>
              <a:t>Mutual exclusion:</a:t>
            </a:r>
          </a:p>
          <a:p>
            <a:pPr lvl="1" algn="l" rtl="0"/>
            <a:r>
              <a:rPr lang="en-US" sz="2400" dirty="0">
                <a:solidFill>
                  <a:schemeClr val="tx1"/>
                </a:solidFill>
              </a:rPr>
              <a:t>Resource is used by only one process at any given time.</a:t>
            </a:r>
          </a:p>
          <a:p>
            <a:pPr marL="457200" indent="-457200" algn="l" rtl="0">
              <a:buFont typeface="Arial" pitchFamily="34" charset="0"/>
              <a:buChar char="•"/>
            </a:pPr>
            <a:r>
              <a:rPr lang="en-US" sz="2800" dirty="0">
                <a:solidFill>
                  <a:srgbClr val="C00000"/>
                </a:solidFill>
              </a:rPr>
              <a:t>Hold and wait:</a:t>
            </a:r>
          </a:p>
          <a:p>
            <a:pPr lvl="1" algn="l" rtl="0"/>
            <a:r>
              <a:rPr lang="en-US" sz="2400" dirty="0">
                <a:solidFill>
                  <a:schemeClr val="tx1"/>
                </a:solidFill>
              </a:rPr>
              <a:t>Process can request resource while holding another resource.</a:t>
            </a:r>
          </a:p>
          <a:p>
            <a:pPr marL="457200" indent="-457200" algn="l" rtl="0">
              <a:buFont typeface="Arial" pitchFamily="34" charset="0"/>
              <a:buChar char="•"/>
            </a:pPr>
            <a:r>
              <a:rPr lang="en-US" sz="2800" dirty="0">
                <a:solidFill>
                  <a:srgbClr val="C00000"/>
                </a:solidFill>
              </a:rPr>
              <a:t>No preemption:</a:t>
            </a:r>
          </a:p>
          <a:p>
            <a:pPr lvl="1" algn="l" rtl="0"/>
            <a:r>
              <a:rPr lang="en-US" sz="2400" dirty="0">
                <a:solidFill>
                  <a:schemeClr val="tx1"/>
                </a:solidFill>
              </a:rPr>
              <a:t>Only a process can release a resource it holds.</a:t>
            </a:r>
          </a:p>
          <a:p>
            <a:pPr marL="457200" indent="-457200" algn="l" rtl="0">
              <a:buFont typeface="Arial" pitchFamily="34" charset="0"/>
              <a:buChar char="•"/>
            </a:pPr>
            <a:r>
              <a:rPr lang="en-US" sz="2800" dirty="0">
                <a:solidFill>
                  <a:srgbClr val="C00000"/>
                </a:solidFill>
              </a:rPr>
              <a:t>Circular wait:</a:t>
            </a:r>
          </a:p>
          <a:p>
            <a:pPr lvl="1" algn="l" rtl="0"/>
            <a:r>
              <a:rPr lang="en-US" sz="2400" dirty="0">
                <a:solidFill>
                  <a:schemeClr val="tx1"/>
                </a:solidFill>
              </a:rPr>
              <a:t>Two or more processes waiting for resources held by other (waiting) processes.</a:t>
            </a:r>
          </a:p>
          <a:p>
            <a:pPr marL="457200" indent="-457200" algn="l" rtl="0">
              <a:buFont typeface="Arial" pitchFamily="34" charset="0"/>
              <a:buChar char="•"/>
            </a:pPr>
            <a:endParaRPr lang="en-US" sz="2400" dirty="0">
              <a:solidFill>
                <a:srgbClr val="C00000"/>
              </a:solidFill>
            </a:endParaRPr>
          </a:p>
        </p:txBody>
      </p:sp>
      <p:sp>
        <p:nvSpPr>
          <p:cNvPr id="4" name="מלבן מעוגל 3"/>
          <p:cNvSpPr/>
          <p:nvPr/>
        </p:nvSpPr>
        <p:spPr>
          <a:xfrm>
            <a:off x="1547664" y="5089748"/>
            <a:ext cx="6120680" cy="504056"/>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1600" dirty="0">
                <a:solidFill>
                  <a:schemeClr val="tx1"/>
                </a:solidFill>
                <a:latin typeface="Courier New" pitchFamily="49" charset="0"/>
                <a:cs typeface="Courier New" pitchFamily="49" charset="0"/>
              </a:rPr>
              <a:t>So, we can “easily” avoid deadlock by avoiding one of these conditions…</a:t>
            </a:r>
            <a:endParaRPr lang="he-IL" sz="1600" dirty="0">
              <a:solidFill>
                <a:schemeClr val="tx1"/>
              </a:solidFill>
              <a:latin typeface="Courier New" pitchFamily="49" charset="0"/>
              <a:cs typeface="Courier New" pitchFamily="49" charset="0"/>
            </a:endParaRPr>
          </a:p>
        </p:txBody>
      </p:sp>
      <p:sp>
        <p:nvSpPr>
          <p:cNvPr id="6" name="מלבן מעוגל 5"/>
          <p:cNvSpPr/>
          <p:nvPr/>
        </p:nvSpPr>
        <p:spPr>
          <a:xfrm>
            <a:off x="4211960" y="913284"/>
            <a:ext cx="4824536" cy="504056"/>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dirty="0">
                <a:solidFill>
                  <a:schemeClr val="tx1"/>
                </a:solidFill>
                <a:latin typeface="Courier New" pitchFamily="49" charset="0"/>
                <a:cs typeface="Courier New" pitchFamily="49" charset="0"/>
              </a:rPr>
              <a:t>Absence can cause loss of control of resources and harmful violations.</a:t>
            </a:r>
            <a:endParaRPr lang="he-IL" sz="1600" dirty="0">
              <a:solidFill>
                <a:schemeClr val="tx1"/>
              </a:solidFill>
              <a:latin typeface="Courier New" pitchFamily="49" charset="0"/>
              <a:cs typeface="Courier New" pitchFamily="49" charset="0"/>
            </a:endParaRPr>
          </a:p>
        </p:txBody>
      </p:sp>
      <p:sp>
        <p:nvSpPr>
          <p:cNvPr id="7" name="מלבן מעוגל 6"/>
          <p:cNvSpPr/>
          <p:nvPr/>
        </p:nvSpPr>
        <p:spPr>
          <a:xfrm>
            <a:off x="4211960" y="1849388"/>
            <a:ext cx="4824536" cy="504056"/>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dirty="0">
                <a:solidFill>
                  <a:schemeClr val="tx1"/>
                </a:solidFill>
                <a:latin typeface="Courier New" pitchFamily="49" charset="0"/>
                <a:cs typeface="Courier New" pitchFamily="49" charset="0"/>
              </a:rPr>
              <a:t>Absence can make programs run for longer times with more waiting time.</a:t>
            </a:r>
            <a:endParaRPr lang="he-IL" sz="1600" dirty="0">
              <a:solidFill>
                <a:schemeClr val="tx1"/>
              </a:solidFill>
              <a:latin typeface="Courier New" pitchFamily="49" charset="0"/>
              <a:cs typeface="Courier New" pitchFamily="49" charset="0"/>
            </a:endParaRPr>
          </a:p>
        </p:txBody>
      </p:sp>
      <p:sp>
        <p:nvSpPr>
          <p:cNvPr id="8" name="מלבן מעוגל 7"/>
          <p:cNvSpPr/>
          <p:nvPr/>
        </p:nvSpPr>
        <p:spPr>
          <a:xfrm>
            <a:off x="4211960" y="2785492"/>
            <a:ext cx="4824536" cy="504056"/>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dirty="0">
                <a:solidFill>
                  <a:schemeClr val="tx1"/>
                </a:solidFill>
                <a:latin typeface="Courier New" pitchFamily="49" charset="0"/>
                <a:cs typeface="Courier New" pitchFamily="49" charset="0"/>
              </a:rPr>
              <a:t>Absence can cause loss of important data that was not backed-up.</a:t>
            </a:r>
            <a:endParaRPr lang="he-IL" sz="1600" dirty="0">
              <a:solidFill>
                <a:schemeClr val="tx1"/>
              </a:solidFill>
              <a:latin typeface="Courier New" pitchFamily="49" charset="0"/>
              <a:cs typeface="Courier New" pitchFamily="49" charset="0"/>
            </a:endParaRPr>
          </a:p>
        </p:txBody>
      </p:sp>
      <p:sp>
        <p:nvSpPr>
          <p:cNvPr id="9" name="מלבן מעוגל 8"/>
          <p:cNvSpPr/>
          <p:nvPr/>
        </p:nvSpPr>
        <p:spPr>
          <a:xfrm>
            <a:off x="4211960" y="3793604"/>
            <a:ext cx="4824536" cy="504056"/>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dirty="0">
                <a:solidFill>
                  <a:schemeClr val="tx1"/>
                </a:solidFill>
                <a:latin typeface="Courier New" pitchFamily="49" charset="0"/>
                <a:cs typeface="Courier New" pitchFamily="49" charset="0"/>
              </a:rPr>
              <a:t>Almost impossible to implement, and if so, not scalable.</a:t>
            </a:r>
            <a:endParaRPr lang="he-IL" sz="16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28118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1+#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1+#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1+#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Solving Deadlock</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Autofit/>
          </a:bodyPr>
          <a:lstStyle/>
          <a:p>
            <a:pPr marL="457200" indent="-457200" algn="l" rtl="0">
              <a:buFont typeface="Arial" pitchFamily="34" charset="0"/>
              <a:buChar char="•"/>
            </a:pPr>
            <a:r>
              <a:rPr lang="en-US" sz="2000" dirty="0">
                <a:solidFill>
                  <a:srgbClr val="C00000"/>
                </a:solidFill>
              </a:rPr>
              <a:t>Prevent</a:t>
            </a:r>
          </a:p>
          <a:p>
            <a:pPr marL="914400" lvl="1" indent="-457200" algn="l" rtl="0">
              <a:buFont typeface="Arial" pitchFamily="34" charset="0"/>
              <a:buChar char="•"/>
            </a:pPr>
            <a:r>
              <a:rPr lang="en-US" sz="1800" dirty="0">
                <a:solidFill>
                  <a:schemeClr val="tx1"/>
                </a:solidFill>
              </a:rPr>
              <a:t>Ensure that always at least one of the four conditions for a deadlock is not satisfied</a:t>
            </a:r>
          </a:p>
          <a:p>
            <a:pPr marL="457200" indent="-457200" algn="l" rtl="0">
              <a:buFont typeface="Arial" pitchFamily="34" charset="0"/>
              <a:buChar char="•"/>
            </a:pPr>
            <a:r>
              <a:rPr lang="en-US" sz="2000" dirty="0">
                <a:solidFill>
                  <a:srgbClr val="C00000"/>
                </a:solidFill>
              </a:rPr>
              <a:t>Avoid</a:t>
            </a:r>
          </a:p>
          <a:p>
            <a:pPr marL="914400" lvl="1" indent="-457200" algn="l" rtl="0">
              <a:buFont typeface="Arial" pitchFamily="34" charset="0"/>
              <a:buChar char="•"/>
            </a:pPr>
            <a:r>
              <a:rPr lang="en-US" sz="1800" dirty="0">
                <a:solidFill>
                  <a:schemeClr val="tx1"/>
                </a:solidFill>
              </a:rPr>
              <a:t>Allocate resources only after assuring it is “safe”</a:t>
            </a:r>
          </a:p>
          <a:p>
            <a:pPr marL="1371600" lvl="2" indent="-457200" algn="l" rtl="0">
              <a:buFont typeface="Arial" pitchFamily="34" charset="0"/>
              <a:buChar char="•"/>
            </a:pPr>
            <a:r>
              <a:rPr lang="en-US" sz="1600" dirty="0">
                <a:solidFill>
                  <a:schemeClr val="tx1"/>
                </a:solidFill>
              </a:rPr>
              <a:t>Namely, cannot lead to a deadlock</a:t>
            </a:r>
          </a:p>
          <a:p>
            <a:pPr marL="457200" indent="-457200" algn="l" rtl="0">
              <a:buFont typeface="Arial" pitchFamily="34" charset="0"/>
              <a:buChar char="•"/>
            </a:pPr>
            <a:r>
              <a:rPr lang="en-US" sz="2000" dirty="0">
                <a:solidFill>
                  <a:srgbClr val="C00000"/>
                </a:solidFill>
              </a:rPr>
              <a:t>Detect &amp; recover</a:t>
            </a:r>
          </a:p>
          <a:p>
            <a:pPr marL="914400" lvl="1" indent="-457200" algn="l" rtl="0">
              <a:buFont typeface="Arial" pitchFamily="34" charset="0"/>
              <a:buChar char="•"/>
            </a:pPr>
            <a:r>
              <a:rPr lang="en-US" sz="1800" dirty="0">
                <a:solidFill>
                  <a:schemeClr val="tx1"/>
                </a:solidFill>
              </a:rPr>
              <a:t>Find a cyclic graph of processes and resources </a:t>
            </a:r>
          </a:p>
          <a:p>
            <a:pPr marL="914400" lvl="1" indent="-457200" algn="l" rtl="0">
              <a:buFont typeface="Arial" pitchFamily="34" charset="0"/>
              <a:buChar char="•"/>
            </a:pPr>
            <a:r>
              <a:rPr lang="en-US" sz="1800" dirty="0">
                <a:solidFill>
                  <a:schemeClr val="tx1"/>
                </a:solidFill>
              </a:rPr>
              <a:t>Recover, by either</a:t>
            </a:r>
          </a:p>
          <a:p>
            <a:pPr marL="1371600" lvl="2" indent="-457200" algn="l" rtl="0">
              <a:buFont typeface="Arial" pitchFamily="34" charset="0"/>
              <a:buChar char="•"/>
            </a:pPr>
            <a:r>
              <a:rPr lang="en-US" sz="1600" dirty="0">
                <a:solidFill>
                  <a:schemeClr val="tx1"/>
                </a:solidFill>
              </a:rPr>
              <a:t>Killing </a:t>
            </a:r>
          </a:p>
          <a:p>
            <a:pPr marL="1371600" lvl="2" indent="-457200" algn="l" rtl="0">
              <a:buFont typeface="Arial" pitchFamily="34" charset="0"/>
              <a:buChar char="•"/>
            </a:pPr>
            <a:r>
              <a:rPr lang="en-US" sz="1600" dirty="0">
                <a:solidFill>
                  <a:schemeClr val="tx1"/>
                </a:solidFill>
              </a:rPr>
              <a:t>Preempt a resource from a process</a:t>
            </a:r>
          </a:p>
          <a:p>
            <a:pPr marL="1371600" lvl="2" indent="-457200" algn="l" rtl="0">
              <a:buFont typeface="Arial" pitchFamily="34" charset="0"/>
              <a:buChar char="•"/>
            </a:pPr>
            <a:r>
              <a:rPr lang="en-US" sz="1600" dirty="0">
                <a:solidFill>
                  <a:schemeClr val="tx1"/>
                </a:solidFill>
              </a:rPr>
              <a:t>Restart / enroll a process to a stored checkpoint</a:t>
            </a:r>
          </a:p>
          <a:p>
            <a:pPr marL="457200" indent="-457200" algn="l" rtl="0">
              <a:buFont typeface="Arial" pitchFamily="34" charset="0"/>
              <a:buChar char="•"/>
            </a:pPr>
            <a:r>
              <a:rPr lang="en-US" sz="2000" dirty="0">
                <a:solidFill>
                  <a:srgbClr val="C00000"/>
                </a:solidFill>
              </a:rPr>
              <a:t>Ignore</a:t>
            </a:r>
          </a:p>
          <a:p>
            <a:pPr marL="914400" lvl="1" indent="-457200" algn="l" rtl="0">
              <a:buFont typeface="Arial" pitchFamily="34" charset="0"/>
              <a:buChar char="•"/>
            </a:pPr>
            <a:r>
              <a:rPr lang="en-US" sz="1800" dirty="0">
                <a:solidFill>
                  <a:schemeClr val="tx1"/>
                </a:solidFill>
              </a:rPr>
              <a:t>Probabilistic analysis (MTBF)</a:t>
            </a:r>
          </a:p>
          <a:p>
            <a:pPr marL="914400" lvl="1" indent="-457200" algn="l" rtl="0">
              <a:buFont typeface="Arial" pitchFamily="34" charset="0"/>
              <a:buChar char="•"/>
            </a:pPr>
            <a:r>
              <a:rPr lang="en-US" sz="1800" dirty="0">
                <a:solidFill>
                  <a:schemeClr val="tx1"/>
                </a:solidFill>
              </a:rPr>
              <a:t>Drivers</a:t>
            </a:r>
          </a:p>
          <a:p>
            <a:pPr marL="1371600" lvl="2" indent="-457200" algn="l" rtl="0">
              <a:buFont typeface="Arial" pitchFamily="34" charset="0"/>
              <a:buChar char="•"/>
            </a:pPr>
            <a:endParaRPr lang="en-US" sz="1600" dirty="0">
              <a:solidFill>
                <a:schemeClr val="tx1"/>
              </a:solidFill>
            </a:endParaRPr>
          </a:p>
        </p:txBody>
      </p:sp>
    </p:spTree>
    <p:extLst>
      <p:ext uri="{BB962C8B-B14F-4D97-AF65-F5344CB8AC3E}">
        <p14:creationId xmlns:p14="http://schemas.microsoft.com/office/powerpoint/2010/main" val="357492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1</a:t>
            </a:r>
            <a:endParaRPr lang="he-IL" sz="3600" dirty="0">
              <a:solidFill>
                <a:srgbClr val="C00000"/>
              </a:solidFill>
            </a:endParaRPr>
          </a:p>
        </p:txBody>
      </p:sp>
      <mc:AlternateContent xmlns:mc="http://schemas.openxmlformats.org/markup-compatibility/2006" xmlns:a14="http://schemas.microsoft.com/office/drawing/2010/main">
        <mc:Choice Requires="a14">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Assume that a system’s resources are ordered as:</a:t>
                </a:r>
              </a:p>
              <a:p>
                <a:pPr rtl="0"/>
                <a14:m>
                  <m:oMathPara xmlns:m="http://schemas.openxmlformats.org/officeDocument/2006/math">
                    <m:oMathParaPr>
                      <m:jc m:val="centerGroup"/>
                    </m:oMathParaPr>
                    <m:oMath xmlns:m="http://schemas.openxmlformats.org/officeDocument/2006/math">
                      <m:r>
                        <a:rPr lang="en-US" sz="2800" i="1" dirty="0" smtClean="0">
                          <a:solidFill>
                            <a:srgbClr val="C00000"/>
                          </a:solidFill>
                          <a:latin typeface="Cambria Math"/>
                        </a:rPr>
                        <m:t>𝑅</m:t>
                      </m:r>
                      <m:r>
                        <a:rPr lang="en-US" sz="2800" i="1" baseline="-25000" dirty="0" smtClean="0">
                          <a:solidFill>
                            <a:srgbClr val="C00000"/>
                          </a:solidFill>
                          <a:latin typeface="Cambria Math"/>
                        </a:rPr>
                        <m:t>1</m:t>
                      </m:r>
                      <m:r>
                        <a:rPr lang="en-US" sz="2800" i="1" dirty="0">
                          <a:solidFill>
                            <a:srgbClr val="C00000"/>
                          </a:solidFill>
                          <a:latin typeface="Cambria Math"/>
                        </a:rPr>
                        <m:t>, </m:t>
                      </m:r>
                      <m:r>
                        <a:rPr lang="en-US" sz="2800" i="1" dirty="0">
                          <a:solidFill>
                            <a:srgbClr val="C00000"/>
                          </a:solidFill>
                          <a:latin typeface="Cambria Math"/>
                        </a:rPr>
                        <m:t>𝑅</m:t>
                      </m:r>
                      <m:r>
                        <a:rPr lang="en-US" sz="2800" i="1" baseline="-25000" dirty="0">
                          <a:solidFill>
                            <a:srgbClr val="C00000"/>
                          </a:solidFill>
                          <a:latin typeface="Cambria Math"/>
                        </a:rPr>
                        <m:t>2</m:t>
                      </m:r>
                      <m:r>
                        <a:rPr lang="en-US" sz="2800" i="1" dirty="0" smtClean="0">
                          <a:solidFill>
                            <a:srgbClr val="C00000"/>
                          </a:solidFill>
                          <a:latin typeface="Cambria Math"/>
                        </a:rPr>
                        <m:t>, …, </m:t>
                      </m:r>
                      <m:r>
                        <a:rPr lang="en-US" sz="2800" i="1" dirty="0" smtClean="0">
                          <a:solidFill>
                            <a:srgbClr val="C00000"/>
                          </a:solidFill>
                          <a:latin typeface="Cambria Math"/>
                        </a:rPr>
                        <m:t>𝑅𝑛</m:t>
                      </m:r>
                    </m:oMath>
                  </m:oMathPara>
                </a14:m>
                <a:endParaRPr lang="en-US" sz="2800" dirty="0">
                  <a:solidFill>
                    <a:srgbClr val="C00000"/>
                  </a:solidFill>
                </a:endParaRPr>
              </a:p>
              <a:p>
                <a:pPr marL="457200" indent="-457200" algn="l" rtl="0">
                  <a:buFont typeface="Arial" pitchFamily="34" charset="0"/>
                  <a:buChar char="•"/>
                </a:pPr>
                <a:r>
                  <a:rPr lang="en-US" sz="2800" dirty="0">
                    <a:solidFill>
                      <a:schemeClr val="tx1"/>
                    </a:solidFill>
                  </a:rPr>
                  <a:t>Assume that the resources are unique – only one instance of any resource.</a:t>
                </a:r>
              </a:p>
              <a:p>
                <a:pPr marL="457200" indent="-457200" algn="l" rtl="0">
                  <a:buFont typeface="Arial" pitchFamily="34" charset="0"/>
                  <a:buChar char="•"/>
                </a:pPr>
                <a:r>
                  <a:rPr lang="en-US" sz="2800" dirty="0">
                    <a:solidFill>
                      <a:srgbClr val="C00000"/>
                    </a:solidFill>
                  </a:rPr>
                  <a:t>Prove (by negation) that if processes are allowed to request resources only by their order, then a deadlock is impossible.</a:t>
                </a:r>
              </a:p>
              <a:p>
                <a:pPr marL="457200" indent="-457200" algn="l" rtl="0">
                  <a:buFont typeface="Arial" pitchFamily="34" charset="0"/>
                  <a:buChar char="•"/>
                </a:pPr>
                <a:r>
                  <a:rPr lang="en-US" sz="2800" dirty="0">
                    <a:solidFill>
                      <a:schemeClr val="tx1"/>
                    </a:solidFill>
                  </a:rPr>
                  <a:t>Request by order:</a:t>
                </a:r>
              </a:p>
              <a:p>
                <a:pPr lvl="1" algn="l" rtl="0"/>
                <a:r>
                  <a:rPr lang="en-US" sz="2400" dirty="0">
                    <a:solidFill>
                      <a:schemeClr val="tx1"/>
                    </a:solidFill>
                  </a:rPr>
                  <a:t>Process </a:t>
                </a:r>
                <a14:m>
                  <m:oMath xmlns:m="http://schemas.openxmlformats.org/officeDocument/2006/math">
                    <m:r>
                      <a:rPr lang="en-US" sz="2400" i="1" dirty="0">
                        <a:solidFill>
                          <a:schemeClr val="tx1"/>
                        </a:solidFill>
                        <a:latin typeface="Cambria Math"/>
                      </a:rPr>
                      <m:t>𝑃</m:t>
                    </m:r>
                  </m:oMath>
                </a14:m>
                <a:r>
                  <a:rPr lang="en-US" sz="2400" dirty="0">
                    <a:solidFill>
                      <a:schemeClr val="tx1"/>
                    </a:solidFill>
                  </a:rPr>
                  <a:t> can ask for </a:t>
                </a:r>
                <a14:m>
                  <m:oMath xmlns:m="http://schemas.openxmlformats.org/officeDocument/2006/math">
                    <m:r>
                      <a:rPr lang="en-US" sz="2400" i="1" dirty="0" smtClean="0">
                        <a:solidFill>
                          <a:srgbClr val="C00000"/>
                        </a:solidFill>
                        <a:latin typeface="Cambria Math"/>
                      </a:rPr>
                      <m:t>𝑅</m:t>
                    </m:r>
                    <m:r>
                      <a:rPr lang="en-US" sz="2400" i="1" baseline="-25000" dirty="0" err="1">
                        <a:solidFill>
                          <a:srgbClr val="C00000"/>
                        </a:solidFill>
                        <a:latin typeface="Cambria Math"/>
                      </a:rPr>
                      <m:t>𝑏</m:t>
                    </m:r>
                  </m:oMath>
                </a14:m>
                <a:r>
                  <a:rPr lang="en-US" sz="2400" dirty="0">
                    <a:solidFill>
                      <a:srgbClr val="C00000"/>
                    </a:solidFill>
                  </a:rPr>
                  <a:t> </a:t>
                </a:r>
                <a:r>
                  <a:rPr lang="en-US" sz="2400" dirty="0">
                    <a:solidFill>
                      <a:schemeClr val="tx1"/>
                    </a:solidFill>
                  </a:rPr>
                  <a:t>while it already holds </a:t>
                </a:r>
                <a14:m>
                  <m:oMath xmlns:m="http://schemas.openxmlformats.org/officeDocument/2006/math">
                    <m:r>
                      <a:rPr lang="en-US" sz="2400" i="1" dirty="0" smtClean="0">
                        <a:solidFill>
                          <a:srgbClr val="C00000"/>
                        </a:solidFill>
                        <a:latin typeface="Cambria Math"/>
                      </a:rPr>
                      <m:t>𝑅</m:t>
                    </m:r>
                    <m:r>
                      <a:rPr lang="en-US" sz="2400" i="1" baseline="-25000" dirty="0">
                        <a:solidFill>
                          <a:srgbClr val="C00000"/>
                        </a:solidFill>
                        <a:latin typeface="Cambria Math"/>
                      </a:rPr>
                      <m:t>𝑎</m:t>
                    </m:r>
                  </m:oMath>
                </a14:m>
                <a:r>
                  <a:rPr lang="en-US" sz="2400" dirty="0">
                    <a:solidFill>
                      <a:schemeClr val="tx1"/>
                    </a:solidFill>
                  </a:rPr>
                  <a:t>, only if </a:t>
                </a:r>
                <a14:m>
                  <m:oMath xmlns:m="http://schemas.openxmlformats.org/officeDocument/2006/math">
                    <m:r>
                      <a:rPr lang="en-US" sz="2400" i="1" dirty="0">
                        <a:solidFill>
                          <a:schemeClr val="tx1"/>
                        </a:solidFill>
                        <a:latin typeface="Cambria Math"/>
                      </a:rPr>
                      <m:t>𝑏</m:t>
                    </m:r>
                    <m:r>
                      <a:rPr lang="en-US" sz="2400" i="1" dirty="0">
                        <a:solidFill>
                          <a:schemeClr val="tx1"/>
                        </a:solidFill>
                        <a:latin typeface="Cambria Math"/>
                      </a:rPr>
                      <m:t>&gt;</m:t>
                    </m:r>
                    <m:r>
                      <a:rPr lang="en-US" sz="2400" i="1" dirty="0">
                        <a:solidFill>
                          <a:schemeClr val="tx1"/>
                        </a:solidFill>
                        <a:latin typeface="Cambria Math"/>
                      </a:rPr>
                      <m:t>𝑎</m:t>
                    </m:r>
                  </m:oMath>
                </a14:m>
                <a:r>
                  <a:rPr lang="en-US" sz="2400" dirty="0">
                    <a:solidFill>
                      <a:schemeClr val="tx1"/>
                    </a:solidFill>
                  </a:rPr>
                  <a:t>.</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endParaRPr lang="en-US" sz="2400" dirty="0">
                  <a:solidFill>
                    <a:srgbClr val="C00000"/>
                  </a:solidFill>
                </a:endParaRPr>
              </a:p>
            </p:txBody>
          </p:sp>
        </mc:Choice>
        <mc:Fallback xmlns="">
          <p:sp>
            <p:nvSpPr>
              <p:cNvPr id="3" name="כותרת משנה 2"/>
              <p:cNvSpPr>
                <a:spLocks noGrp="1" noRot="1" noChangeAspect="1" noMove="1" noResize="1" noEditPoints="1" noAdjustHandles="1" noChangeArrowheads="1" noChangeShapeType="1" noTextEdit="1"/>
              </p:cNvSpPr>
              <p:nvPr>
                <p:ph type="subTitle" idx="1"/>
              </p:nvPr>
            </p:nvSpPr>
            <p:spPr>
              <a:xfrm>
                <a:off x="107504" y="841276"/>
                <a:ext cx="8928992" cy="4752528"/>
              </a:xfrm>
              <a:blipFill rotWithShape="1">
                <a:blip r:embed="rId3" cstate="print"/>
                <a:stretch>
                  <a:fillRect l="-1230" t="-1154" r="-68"/>
                </a:stretch>
              </a:blipFill>
            </p:spPr>
            <p:txBody>
              <a:bodyPr/>
              <a:lstStyle/>
              <a:p>
                <a:r>
                  <a:rPr lang="he-IL">
                    <a:noFill/>
                  </a:rPr>
                  <a:t> </a:t>
                </a:r>
              </a:p>
            </p:txBody>
          </p:sp>
        </mc:Fallback>
      </mc:AlternateContent>
    </p:spTree>
    <p:extLst>
      <p:ext uri="{BB962C8B-B14F-4D97-AF65-F5344CB8AC3E}">
        <p14:creationId xmlns:p14="http://schemas.microsoft.com/office/powerpoint/2010/main" val="373070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1 – Intuitive Solution</a:t>
            </a:r>
            <a:endParaRPr lang="he-IL" sz="3600" dirty="0">
              <a:solidFill>
                <a:srgbClr val="C00000"/>
              </a:solidFill>
            </a:endParaRPr>
          </a:p>
        </p:txBody>
      </p:sp>
      <mc:AlternateContent xmlns:mc="http://schemas.openxmlformats.org/markup-compatibility/2006" xmlns:a14="http://schemas.microsoft.com/office/drawing/2010/main">
        <mc:Choice Requires="a14">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Assume there is a system that has:</a:t>
                </a:r>
              </a:p>
              <a:p>
                <a:pPr marL="914400" lvl="1" indent="-457200" algn="l" rtl="0">
                  <a:buFont typeface="Arial" pitchFamily="34" charset="0"/>
                  <a:buChar char="•"/>
                </a:pPr>
                <a:r>
                  <a:rPr lang="en-US" sz="2400" dirty="0">
                    <a:solidFill>
                      <a:schemeClr val="tx1"/>
                    </a:solidFill>
                  </a:rPr>
                  <a:t>Processes </a:t>
                </a:r>
                <a14:m>
                  <m:oMath xmlns:m="http://schemas.openxmlformats.org/officeDocument/2006/math">
                    <m:r>
                      <a:rPr lang="en-US" sz="2400" i="1" dirty="0" smtClean="0">
                        <a:solidFill>
                          <a:schemeClr val="tx1"/>
                        </a:solidFill>
                        <a:latin typeface="Cambria Math"/>
                      </a:rPr>
                      <m:t>𝑃</m:t>
                    </m:r>
                    <m:r>
                      <a:rPr lang="en-US" sz="2400" i="1" baseline="-25000" dirty="0" smtClean="0">
                        <a:solidFill>
                          <a:schemeClr val="tx1"/>
                        </a:solidFill>
                        <a:latin typeface="Cambria Math"/>
                      </a:rPr>
                      <m:t>1</m:t>
                    </m:r>
                  </m:oMath>
                </a14:m>
                <a:r>
                  <a:rPr lang="en-US" sz="2400" dirty="0">
                    <a:solidFill>
                      <a:schemeClr val="tx1"/>
                    </a:solidFill>
                  </a:rPr>
                  <a:t> and </a:t>
                </a:r>
                <a14:m>
                  <m:oMath xmlns:m="http://schemas.openxmlformats.org/officeDocument/2006/math">
                    <m:r>
                      <a:rPr lang="en-US" sz="2400" i="1" dirty="0" smtClean="0">
                        <a:solidFill>
                          <a:schemeClr val="tx1"/>
                        </a:solidFill>
                        <a:latin typeface="Cambria Math"/>
                      </a:rPr>
                      <m:t>𝑃</m:t>
                    </m:r>
                    <m:r>
                      <a:rPr lang="en-US" sz="2400" i="1" baseline="-25000" dirty="0" smtClean="0">
                        <a:solidFill>
                          <a:schemeClr val="tx1"/>
                        </a:solidFill>
                        <a:latin typeface="Cambria Math"/>
                      </a:rPr>
                      <m:t>2</m:t>
                    </m:r>
                  </m:oMath>
                </a14:m>
                <a:r>
                  <a:rPr lang="en-US" sz="2400" dirty="0">
                    <a:solidFill>
                      <a:schemeClr val="tx1"/>
                    </a:solidFill>
                  </a:rPr>
                  <a:t>.</a:t>
                </a:r>
              </a:p>
              <a:p>
                <a:pPr marL="914400" lvl="1" indent="-457200" algn="l" rtl="0">
                  <a:buFont typeface="Arial" pitchFamily="34" charset="0"/>
                  <a:buChar char="•"/>
                </a:pPr>
                <a:r>
                  <a:rPr lang="en-US" sz="2400" dirty="0">
                    <a:solidFill>
                      <a:schemeClr val="tx1"/>
                    </a:solidFill>
                  </a:rPr>
                  <a:t>Resources </a:t>
                </a:r>
                <a14:m>
                  <m:oMath xmlns:m="http://schemas.openxmlformats.org/officeDocument/2006/math">
                    <m:r>
                      <a:rPr lang="en-US" sz="2400" i="1" dirty="0" smtClean="0">
                        <a:solidFill>
                          <a:srgbClr val="C00000"/>
                        </a:solidFill>
                        <a:latin typeface="Cambria Math"/>
                      </a:rPr>
                      <m:t>𝑅</m:t>
                    </m:r>
                    <m:r>
                      <a:rPr lang="en-US" sz="2400" i="1" baseline="-25000" dirty="0" smtClean="0">
                        <a:solidFill>
                          <a:srgbClr val="C00000"/>
                        </a:solidFill>
                        <a:latin typeface="Cambria Math"/>
                      </a:rPr>
                      <m:t>1</m:t>
                    </m:r>
                  </m:oMath>
                </a14:m>
                <a:r>
                  <a:rPr lang="en-US" sz="2400" dirty="0">
                    <a:solidFill>
                      <a:schemeClr val="tx1"/>
                    </a:solidFill>
                  </a:rPr>
                  <a:t> and </a:t>
                </a:r>
                <a14:m>
                  <m:oMath xmlns:m="http://schemas.openxmlformats.org/officeDocument/2006/math">
                    <m:r>
                      <a:rPr lang="en-US" sz="2400" i="1" dirty="0" smtClean="0">
                        <a:solidFill>
                          <a:srgbClr val="C00000"/>
                        </a:solidFill>
                        <a:latin typeface="Cambria Math"/>
                      </a:rPr>
                      <m:t>𝑅</m:t>
                    </m:r>
                    <m:r>
                      <a:rPr lang="en-US" sz="2400" i="1" baseline="-25000" dirty="0" smtClean="0">
                        <a:solidFill>
                          <a:srgbClr val="C00000"/>
                        </a:solidFill>
                        <a:latin typeface="Cambria Math"/>
                      </a:rPr>
                      <m:t>2</m:t>
                    </m:r>
                  </m:oMath>
                </a14:m>
                <a:r>
                  <a:rPr lang="en-US" sz="2400" dirty="0">
                    <a:solidFill>
                      <a:schemeClr val="tx1"/>
                    </a:solidFill>
                  </a:rPr>
                  <a:t>.</a:t>
                </a:r>
              </a:p>
              <a:p>
                <a:pPr marL="457200" indent="-457200" algn="l" rtl="0">
                  <a:buFont typeface="Arial" pitchFamily="34" charset="0"/>
                  <a:buChar char="•"/>
                </a:pPr>
                <a:r>
                  <a:rPr lang="en-US" sz="2800" dirty="0">
                    <a:solidFill>
                      <a:schemeClr val="tx1"/>
                    </a:solidFill>
                  </a:rPr>
                  <a:t>Assume that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1</m:t>
                    </m:r>
                  </m:oMath>
                </a14:m>
                <a:r>
                  <a:rPr lang="en-US" sz="2800" dirty="0">
                    <a:solidFill>
                      <a:schemeClr val="tx1"/>
                    </a:solidFill>
                  </a:rPr>
                  <a:t> holds </a:t>
                </a:r>
                <a14:m>
                  <m:oMath xmlns:m="http://schemas.openxmlformats.org/officeDocument/2006/math">
                    <m:r>
                      <a:rPr lang="en-US" sz="2800" i="1" dirty="0" smtClean="0">
                        <a:solidFill>
                          <a:srgbClr val="C00000"/>
                        </a:solidFill>
                        <a:latin typeface="Cambria Math"/>
                      </a:rPr>
                      <m:t>𝑅</m:t>
                    </m:r>
                    <m:r>
                      <a:rPr lang="en-US" sz="2800" i="1" baseline="-25000" dirty="0" smtClean="0">
                        <a:solidFill>
                          <a:srgbClr val="C00000"/>
                        </a:solidFill>
                        <a:latin typeface="Cambria Math"/>
                      </a:rPr>
                      <m:t>1</m:t>
                    </m:r>
                  </m:oMath>
                </a14:m>
                <a:r>
                  <a:rPr lang="en-US" sz="2800" dirty="0">
                    <a:solidFill>
                      <a:schemeClr val="tx1"/>
                    </a:solidFill>
                  </a:rPr>
                  <a:t> and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2</m:t>
                    </m:r>
                  </m:oMath>
                </a14:m>
                <a:r>
                  <a:rPr lang="en-US" sz="2800" dirty="0">
                    <a:solidFill>
                      <a:schemeClr val="tx1"/>
                    </a:solidFill>
                  </a:rPr>
                  <a:t> holds </a:t>
                </a:r>
                <a14:m>
                  <m:oMath xmlns:m="http://schemas.openxmlformats.org/officeDocument/2006/math">
                    <m:r>
                      <a:rPr lang="en-US" sz="2800" i="1" dirty="0" smtClean="0">
                        <a:solidFill>
                          <a:srgbClr val="C00000"/>
                        </a:solidFill>
                        <a:latin typeface="Cambria Math"/>
                      </a:rPr>
                      <m:t>𝑅</m:t>
                    </m:r>
                    <m:r>
                      <a:rPr lang="en-US" sz="2800" i="1" baseline="-25000" dirty="0" smtClean="0">
                        <a:solidFill>
                          <a:srgbClr val="C00000"/>
                        </a:solidFill>
                        <a:latin typeface="Cambria Math"/>
                      </a:rPr>
                      <m:t>2</m:t>
                    </m:r>
                  </m:oMath>
                </a14:m>
                <a:r>
                  <a:rPr lang="en-US" sz="2800" dirty="0">
                    <a:solidFill>
                      <a:schemeClr val="tx1"/>
                    </a:solidFill>
                  </a:rPr>
                  <a:t>. Now,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1</m:t>
                    </m:r>
                  </m:oMath>
                </a14:m>
                <a:r>
                  <a:rPr lang="en-US" sz="2800" dirty="0">
                    <a:solidFill>
                      <a:schemeClr val="tx1"/>
                    </a:solidFill>
                  </a:rPr>
                  <a:t> requests </a:t>
                </a:r>
                <a14:m>
                  <m:oMath xmlns:m="http://schemas.openxmlformats.org/officeDocument/2006/math">
                    <m:r>
                      <a:rPr lang="en-US" sz="2800" i="1" dirty="0" smtClean="0">
                        <a:solidFill>
                          <a:srgbClr val="C00000"/>
                        </a:solidFill>
                        <a:latin typeface="Cambria Math"/>
                      </a:rPr>
                      <m:t>𝑅</m:t>
                    </m:r>
                    <m:r>
                      <a:rPr lang="en-US" sz="2800" i="1" baseline="-25000" dirty="0" smtClean="0">
                        <a:solidFill>
                          <a:srgbClr val="C00000"/>
                        </a:solidFill>
                        <a:latin typeface="Cambria Math"/>
                      </a:rPr>
                      <m:t>2</m:t>
                    </m:r>
                  </m:oMath>
                </a14:m>
                <a:r>
                  <a:rPr lang="en-US" sz="2800" dirty="0">
                    <a:solidFill>
                      <a:schemeClr val="tx1"/>
                    </a:solidFill>
                  </a:rPr>
                  <a:t> and is now waiting for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2</m:t>
                    </m:r>
                  </m:oMath>
                </a14:m>
                <a:r>
                  <a:rPr lang="en-US" sz="2800" dirty="0">
                    <a:solidFill>
                      <a:schemeClr val="tx1"/>
                    </a:solidFill>
                  </a:rPr>
                  <a:t> to release it.</a:t>
                </a:r>
              </a:p>
              <a:p>
                <a:pPr marL="457200" indent="-457200" algn="l" rtl="0">
                  <a:buFont typeface="Arial" pitchFamily="34" charset="0"/>
                  <a:buChar char="•"/>
                </a:pPr>
                <a:r>
                  <a:rPr lang="en-US" sz="2800" dirty="0">
                    <a:solidFill>
                      <a:schemeClr val="tx1"/>
                    </a:solidFill>
                  </a:rPr>
                  <a:t>In order to have a deadlock in the system,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2</m:t>
                    </m:r>
                  </m:oMath>
                </a14:m>
                <a:r>
                  <a:rPr lang="en-US" sz="2800" dirty="0">
                    <a:solidFill>
                      <a:schemeClr val="tx1"/>
                    </a:solidFill>
                  </a:rPr>
                  <a:t> needs to ask for </a:t>
                </a:r>
                <a14:m>
                  <m:oMath xmlns:m="http://schemas.openxmlformats.org/officeDocument/2006/math">
                    <m:r>
                      <a:rPr lang="en-US" sz="2800" i="1" dirty="0" smtClean="0">
                        <a:solidFill>
                          <a:srgbClr val="C00000"/>
                        </a:solidFill>
                        <a:latin typeface="Cambria Math"/>
                      </a:rPr>
                      <m:t>𝑅</m:t>
                    </m:r>
                    <m:r>
                      <a:rPr lang="en-US" sz="2800" i="1" baseline="-25000" dirty="0" smtClean="0">
                        <a:solidFill>
                          <a:srgbClr val="C00000"/>
                        </a:solidFill>
                        <a:latin typeface="Cambria Math"/>
                      </a:rPr>
                      <m:t>1</m:t>
                    </m:r>
                  </m:oMath>
                </a14:m>
                <a:r>
                  <a:rPr lang="en-US" sz="2800" dirty="0">
                    <a:solidFill>
                      <a:schemeClr val="tx1"/>
                    </a:solidFill>
                  </a:rPr>
                  <a:t>. However, this contrasts the assumption that resources can only be requested in ascending order.</a:t>
                </a:r>
              </a:p>
            </p:txBody>
          </p:sp>
        </mc:Choice>
        <mc:Fallback xmlns="">
          <p:sp>
            <p:nvSpPr>
              <p:cNvPr id="3" name="כותרת משנה 2"/>
              <p:cNvSpPr>
                <a:spLocks noGrp="1" noRot="1" noChangeAspect="1" noMove="1" noResize="1" noEditPoints="1" noAdjustHandles="1" noChangeArrowheads="1" noChangeShapeType="1" noTextEdit="1"/>
              </p:cNvSpPr>
              <p:nvPr>
                <p:ph type="subTitle" idx="1"/>
              </p:nvPr>
            </p:nvSpPr>
            <p:spPr>
              <a:xfrm>
                <a:off x="107504" y="841276"/>
                <a:ext cx="8928992" cy="4752528"/>
              </a:xfrm>
              <a:blipFill rotWithShape="0">
                <a:blip r:embed="rId3"/>
                <a:stretch>
                  <a:fillRect l="-1230" t="-1154"/>
                </a:stretch>
              </a:blipFill>
            </p:spPr>
            <p:txBody>
              <a:bodyPr/>
              <a:lstStyle/>
              <a:p>
                <a:r>
                  <a:rPr lang="en-AU">
                    <a:noFill/>
                  </a:rPr>
                  <a:t> </a:t>
                </a:r>
              </a:p>
            </p:txBody>
          </p:sp>
        </mc:Fallback>
      </mc:AlternateContent>
      <p:sp>
        <p:nvSpPr>
          <p:cNvPr id="4" name="מלבן מעוגל 3"/>
          <p:cNvSpPr/>
          <p:nvPr/>
        </p:nvSpPr>
        <p:spPr>
          <a:xfrm>
            <a:off x="1851820" y="4729708"/>
            <a:ext cx="5256584" cy="576064"/>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1600" dirty="0">
                <a:solidFill>
                  <a:schemeClr val="tx1"/>
                </a:solidFill>
                <a:latin typeface="Courier New" pitchFamily="49" charset="0"/>
                <a:cs typeface="Courier New" pitchFamily="49" charset="0"/>
              </a:rPr>
              <a:t>Which one of the conditions is prevented?</a:t>
            </a:r>
          </a:p>
          <a:p>
            <a:pPr algn="ctr" rtl="0"/>
            <a:r>
              <a:rPr lang="en-US" sz="1600" b="1" dirty="0">
                <a:solidFill>
                  <a:schemeClr val="tx1"/>
                </a:solidFill>
                <a:latin typeface="Courier New" pitchFamily="49" charset="0"/>
                <a:cs typeface="Courier New" pitchFamily="49" charset="0"/>
              </a:rPr>
              <a:t>Condition 4 : Circular Wait</a:t>
            </a:r>
            <a:endParaRPr lang="he-IL" sz="16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11507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1 – Formal Solution</a:t>
            </a:r>
            <a:endParaRPr lang="he-IL" sz="3600" dirty="0">
              <a:solidFill>
                <a:srgbClr val="C00000"/>
              </a:solidFill>
            </a:endParaRPr>
          </a:p>
        </p:txBody>
      </p:sp>
      <mc:AlternateContent xmlns:mc="http://schemas.openxmlformats.org/markup-compatibility/2006" xmlns:a14="http://schemas.microsoft.com/office/drawing/2010/main">
        <mc:Choice Requires="a14">
          <p:sp>
            <p:nvSpPr>
              <p:cNvPr id="3" name="כותרת משנה 2"/>
              <p:cNvSpPr>
                <a:spLocks noGrp="1"/>
              </p:cNvSpPr>
              <p:nvPr>
                <p:ph type="subTitle" idx="1"/>
              </p:nvPr>
            </p:nvSpPr>
            <p:spPr>
              <a:xfrm>
                <a:off x="107504" y="841276"/>
                <a:ext cx="8928992" cy="4752528"/>
              </a:xfrm>
            </p:spPr>
            <p:txBody>
              <a:bodyPr>
                <a:normAutofit lnSpcReduction="10000"/>
              </a:bodyPr>
              <a:lstStyle/>
              <a:p>
                <a:pPr marL="457200" indent="-457200" algn="l" rtl="0">
                  <a:buFont typeface="Arial" pitchFamily="34" charset="0"/>
                  <a:buChar char="•"/>
                </a:pPr>
                <a:r>
                  <a:rPr lang="en-US" sz="2800" dirty="0">
                    <a:solidFill>
                      <a:schemeClr val="tx1"/>
                    </a:solidFill>
                  </a:rPr>
                  <a:t>Suppose that our system is prone to deadlocks and its processes are marked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1</m:t>
                    </m:r>
                    <m:r>
                      <a:rPr lang="en-US" sz="2800" i="1" dirty="0" smtClean="0">
                        <a:solidFill>
                          <a:schemeClr val="tx1"/>
                        </a:solidFill>
                        <a:latin typeface="Cambria Math"/>
                      </a:rPr>
                      <m:t>,</m:t>
                    </m:r>
                    <m:r>
                      <a:rPr lang="en-US" sz="2800" b="0" i="1" dirty="0" smtClean="0">
                        <a:solidFill>
                          <a:schemeClr val="tx1"/>
                        </a:solidFill>
                        <a:latin typeface="Cambria Math"/>
                      </a:rPr>
                      <m:t>𝑃</m:t>
                    </m:r>
                    <m:r>
                      <a:rPr lang="en-US" sz="2800" b="0" i="1" baseline="-25000" dirty="0" smtClean="0">
                        <a:solidFill>
                          <a:schemeClr val="tx1"/>
                        </a:solidFill>
                        <a:latin typeface="Cambria Math"/>
                      </a:rPr>
                      <m:t>2</m:t>
                    </m:r>
                    <m:r>
                      <a:rPr lang="en-US" sz="2800" i="1" dirty="0" smtClean="0">
                        <a:solidFill>
                          <a:schemeClr val="tx1"/>
                        </a:solidFill>
                        <a:latin typeface="Cambria Math"/>
                      </a:rPr>
                      <m:t>,</m:t>
                    </m:r>
                    <m:r>
                      <a:rPr lang="en-US" sz="2800" b="0" i="1" dirty="0" smtClean="0">
                        <a:solidFill>
                          <a:schemeClr val="tx1"/>
                        </a:solidFill>
                        <a:latin typeface="Cambria Math"/>
                      </a:rPr>
                      <m:t>…,</m:t>
                    </m:r>
                    <m:r>
                      <a:rPr lang="en-US" sz="2800" i="1" dirty="0" err="1">
                        <a:solidFill>
                          <a:schemeClr val="tx1"/>
                        </a:solidFill>
                        <a:latin typeface="Cambria Math"/>
                      </a:rPr>
                      <m:t>𝑃</m:t>
                    </m:r>
                    <m:r>
                      <a:rPr lang="en-US" sz="2800" i="1" baseline="-25000" dirty="0" err="1">
                        <a:solidFill>
                          <a:schemeClr val="tx1"/>
                        </a:solidFill>
                        <a:latin typeface="Cambria Math"/>
                      </a:rPr>
                      <m:t>𝑛</m:t>
                    </m:r>
                  </m:oMath>
                </a14:m>
                <a:r>
                  <a:rPr lang="en-US" sz="2800" dirty="0">
                    <a:solidFill>
                      <a:schemeClr val="tx1"/>
                    </a:solidFill>
                  </a:rPr>
                  <a:t>.  </a:t>
                </a:r>
              </a:p>
              <a:p>
                <a:pPr marL="457200" indent="-457200" algn="l" rtl="0">
                  <a:buFont typeface="Arial" pitchFamily="34" charset="0"/>
                  <a:buChar char="•"/>
                </a:pPr>
                <a:r>
                  <a:rPr lang="en-US" sz="2800" dirty="0">
                    <a:solidFill>
                      <a:schemeClr val="tx1"/>
                    </a:solidFill>
                  </a:rPr>
                  <a:t>Consider the 4</a:t>
                </a:r>
                <a:r>
                  <a:rPr lang="en-US" sz="2800" baseline="30000" dirty="0">
                    <a:solidFill>
                      <a:schemeClr val="tx1"/>
                    </a:solidFill>
                  </a:rPr>
                  <a:t>th</a:t>
                </a:r>
                <a:r>
                  <a:rPr lang="en-US" sz="2800" dirty="0">
                    <a:solidFill>
                      <a:schemeClr val="tx1"/>
                    </a:solidFill>
                  </a:rPr>
                  <a:t> condition that’s required for a deadlock  to happen (Circular wait).</a:t>
                </a:r>
              </a:p>
              <a:p>
                <a:pPr marL="457200" indent="-457200" algn="l" rtl="0">
                  <a:buFont typeface="Arial" pitchFamily="34" charset="0"/>
                  <a:buChar char="•"/>
                </a:pPr>
                <a:r>
                  <a:rPr lang="en-US" sz="2800" dirty="0">
                    <a:solidFill>
                      <a:schemeClr val="tx1"/>
                    </a:solidFill>
                  </a:rPr>
                  <a:t>Denote </a:t>
                </a:r>
                <a14:m>
                  <m:oMath xmlns:m="http://schemas.openxmlformats.org/officeDocument/2006/math">
                    <m:sSub>
                      <m:sSubPr>
                        <m:ctrlPr>
                          <a:rPr lang="en-US" sz="2800" i="1" dirty="0" smtClean="0">
                            <a:solidFill>
                              <a:schemeClr val="tx1"/>
                            </a:solidFill>
                            <a:latin typeface="Cambria Math" panose="02040503050406030204" pitchFamily="18" charset="0"/>
                          </a:rPr>
                        </m:ctrlPr>
                      </m:sSubPr>
                      <m:e>
                        <m:r>
                          <a:rPr lang="en-US" sz="2800" b="0" i="1" dirty="0" smtClean="0">
                            <a:solidFill>
                              <a:schemeClr val="tx1"/>
                            </a:solidFill>
                            <a:latin typeface="Cambria Math"/>
                          </a:rPr>
                          <m:t>𝑃</m:t>
                        </m:r>
                      </m:e>
                      <m:sub>
                        <m:r>
                          <a:rPr lang="en-US" sz="2800" b="0" i="1" dirty="0" smtClean="0">
                            <a:solidFill>
                              <a:schemeClr val="tx1"/>
                            </a:solidFill>
                            <a:latin typeface="Cambria Math"/>
                          </a:rPr>
                          <m:t>𝑖</m:t>
                        </m:r>
                      </m:sub>
                    </m:sSub>
                    <m:r>
                      <a:rPr lang="en-US" sz="2800" b="0" i="1" dirty="0" smtClean="0">
                        <a:solidFill>
                          <a:schemeClr val="tx1"/>
                        </a:solidFill>
                        <a:latin typeface="Cambria Math"/>
                      </a:rPr>
                      <m:t>−</m:t>
                    </m:r>
                    <m:r>
                      <a:rPr lang="en-US" sz="2800" i="1" dirty="0" smtClean="0">
                        <a:solidFill>
                          <a:srgbClr val="C00000"/>
                        </a:solidFill>
                        <a:latin typeface="Cambria Math"/>
                      </a:rPr>
                      <m:t>𝑅</m:t>
                    </m:r>
                    <m:r>
                      <a:rPr lang="en-US" sz="2800" i="1" baseline="-25000" dirty="0" err="1">
                        <a:solidFill>
                          <a:srgbClr val="C00000"/>
                        </a:solidFill>
                        <a:latin typeface="Cambria Math"/>
                      </a:rPr>
                      <m:t>𝑘</m:t>
                    </m:r>
                    <m:r>
                      <a:rPr lang="en-US" sz="2800" i="1" dirty="0" smtClean="0">
                        <a:solidFill>
                          <a:schemeClr val="tx1"/>
                        </a:solidFill>
                        <a:latin typeface="Cambria Math"/>
                        <a:ea typeface="Cambria Math"/>
                      </a:rPr>
                      <m:t>→</m:t>
                    </m:r>
                    <m:r>
                      <a:rPr lang="en-US" sz="2800" i="1" dirty="0" err="1">
                        <a:solidFill>
                          <a:schemeClr val="tx1"/>
                        </a:solidFill>
                        <a:latin typeface="Cambria Math"/>
                      </a:rPr>
                      <m:t>𝑃</m:t>
                    </m:r>
                    <m:r>
                      <a:rPr lang="en-US" sz="2800" i="1" baseline="-25000" dirty="0" err="1">
                        <a:solidFill>
                          <a:schemeClr val="tx1"/>
                        </a:solidFill>
                        <a:latin typeface="Cambria Math"/>
                      </a:rPr>
                      <m:t>𝑗</m:t>
                    </m:r>
                  </m:oMath>
                </a14:m>
                <a:r>
                  <a:rPr lang="en-US" sz="2800" dirty="0">
                    <a:solidFill>
                      <a:schemeClr val="tx1"/>
                    </a:solidFill>
                  </a:rPr>
                  <a:t>  as the situation where process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𝑖</m:t>
                    </m:r>
                  </m:oMath>
                </a14:m>
                <a:r>
                  <a:rPr lang="en-US" sz="2800" dirty="0">
                    <a:solidFill>
                      <a:schemeClr val="tx1"/>
                    </a:solidFill>
                  </a:rPr>
                  <a:t> asks for resource </a:t>
                </a:r>
                <a14:m>
                  <m:oMath xmlns:m="http://schemas.openxmlformats.org/officeDocument/2006/math">
                    <m:r>
                      <a:rPr lang="en-US" sz="2800" i="1" dirty="0" smtClean="0">
                        <a:solidFill>
                          <a:schemeClr val="tx1"/>
                        </a:solidFill>
                        <a:latin typeface="Cambria Math"/>
                      </a:rPr>
                      <m:t>𝑅</m:t>
                    </m:r>
                    <m:r>
                      <a:rPr lang="en-US" sz="2800" i="1" baseline="-25000" dirty="0" smtClean="0">
                        <a:solidFill>
                          <a:schemeClr val="tx1"/>
                        </a:solidFill>
                        <a:latin typeface="Cambria Math"/>
                      </a:rPr>
                      <m:t>𝑘</m:t>
                    </m:r>
                  </m:oMath>
                </a14:m>
                <a:r>
                  <a:rPr lang="en-US" sz="2800" dirty="0">
                    <a:solidFill>
                      <a:schemeClr val="tx1"/>
                    </a:solidFill>
                  </a:rPr>
                  <a:t> that’s held by </a:t>
                </a:r>
                <a14:m>
                  <m:oMath xmlns:m="http://schemas.openxmlformats.org/officeDocument/2006/math">
                    <m:r>
                      <a:rPr lang="en-US" sz="2800" i="1" dirty="0" smtClean="0">
                        <a:solidFill>
                          <a:schemeClr val="tx1"/>
                        </a:solidFill>
                        <a:latin typeface="Cambria Math"/>
                      </a:rPr>
                      <m:t>𝑃</m:t>
                    </m:r>
                    <m:r>
                      <a:rPr lang="en-US" sz="2800" i="1" baseline="-25000" dirty="0" smtClean="0">
                        <a:solidFill>
                          <a:schemeClr val="tx1"/>
                        </a:solidFill>
                        <a:latin typeface="Cambria Math"/>
                      </a:rPr>
                      <m:t>𝑗</m:t>
                    </m:r>
                  </m:oMath>
                </a14:m>
                <a:r>
                  <a:rPr lang="en-US" sz="2800" dirty="0">
                    <a:solidFill>
                      <a:schemeClr val="tx1"/>
                    </a:solidFill>
                  </a:rPr>
                  <a:t>.</a:t>
                </a:r>
              </a:p>
              <a:p>
                <a:pPr marL="457200" indent="-457200" algn="l" rtl="0">
                  <a:buFont typeface="Arial" pitchFamily="34" charset="0"/>
                  <a:buChar char="•"/>
                </a:pPr>
                <a:r>
                  <a:rPr lang="en-US" sz="2800" dirty="0">
                    <a:solidFill>
                      <a:schemeClr val="tx1"/>
                    </a:solidFill>
                  </a:rPr>
                  <a:t>For a deadlock to occur, a subset</a:t>
                </a:r>
              </a:p>
              <a:p>
                <a:pPr rtl="0"/>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a:rPr>
                          <m:t>𝑃</m:t>
                        </m:r>
                      </m:e>
                      <m:sub>
                        <m:r>
                          <a:rPr lang="en-US" sz="2800" b="0" i="1" smtClean="0">
                            <a:solidFill>
                              <a:schemeClr val="tx1"/>
                            </a:solidFill>
                            <a:latin typeface="Cambria Math"/>
                          </a:rPr>
                          <m:t>𝑖</m:t>
                        </m:r>
                        <m:r>
                          <a:rPr lang="en-US" sz="2800" b="0" i="1" baseline="-25000" smtClean="0">
                            <a:solidFill>
                              <a:schemeClr val="tx1"/>
                            </a:solidFill>
                            <a:latin typeface="Cambria Math"/>
                          </a:rPr>
                          <m:t>1</m:t>
                        </m:r>
                      </m:sub>
                    </m:sSub>
                    <m:r>
                      <a:rPr lang="en-US" sz="2800" b="0" i="1" smtClean="0">
                        <a:solidFill>
                          <a:schemeClr val="tx1"/>
                        </a:solidFill>
                        <a:latin typeface="Cambria Math"/>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𝑃</m:t>
                        </m:r>
                      </m:e>
                      <m:sub>
                        <m:r>
                          <a:rPr lang="en-US" sz="2800" i="1">
                            <a:solidFill>
                              <a:schemeClr val="tx1"/>
                            </a:solidFill>
                            <a:latin typeface="Cambria Math"/>
                          </a:rPr>
                          <m:t>𝑖</m:t>
                        </m:r>
                        <m:r>
                          <a:rPr lang="en-US" sz="2800" b="0" i="1" baseline="-25000" smtClean="0">
                            <a:solidFill>
                              <a:schemeClr val="tx1"/>
                            </a:solidFill>
                            <a:latin typeface="Cambria Math"/>
                          </a:rPr>
                          <m:t>2</m:t>
                        </m:r>
                      </m:sub>
                    </m:sSub>
                    <m:r>
                      <a:rPr lang="en-US" sz="2800" b="0" i="1" smtClean="0">
                        <a:solidFill>
                          <a:schemeClr val="tx1"/>
                        </a:solidFill>
                        <a:latin typeface="Cambria Math"/>
                      </a:rPr>
                      <m:t>, …,</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𝑃</m:t>
                        </m:r>
                      </m:e>
                      <m:sub>
                        <m:r>
                          <a:rPr lang="en-US" sz="2800" i="1">
                            <a:solidFill>
                              <a:schemeClr val="tx1"/>
                            </a:solidFill>
                            <a:latin typeface="Cambria Math"/>
                          </a:rPr>
                          <m:t>𝑖</m:t>
                        </m:r>
                        <m:r>
                          <a:rPr lang="en-US" sz="2800" b="0" i="1" baseline="-25000" smtClean="0">
                            <a:solidFill>
                              <a:schemeClr val="tx1"/>
                            </a:solidFill>
                            <a:latin typeface="Cambria Math"/>
                          </a:rPr>
                          <m:t>𝑚</m:t>
                        </m:r>
                      </m:sub>
                    </m:sSub>
                  </m:oMath>
                </a14:m>
                <a:r>
                  <a:rPr lang="en-US" sz="2800" dirty="0">
                    <a:solidFill>
                      <a:schemeClr val="tx1"/>
                    </a:solidFill>
                  </a:rPr>
                  <a:t>of </a:t>
                </a:r>
                <a14:m>
                  <m:oMath xmlns:m="http://schemas.openxmlformats.org/officeDocument/2006/math">
                    <m:r>
                      <a:rPr lang="en-US" sz="2800" i="1" dirty="0" smtClean="0">
                        <a:solidFill>
                          <a:schemeClr val="tx1"/>
                        </a:solidFill>
                        <a:latin typeface="Cambria Math"/>
                      </a:rPr>
                      <m:t>{</m:t>
                    </m:r>
                    <m:r>
                      <a:rPr lang="en-US" sz="2800" i="1" dirty="0" smtClean="0">
                        <a:solidFill>
                          <a:schemeClr val="tx1"/>
                        </a:solidFill>
                        <a:latin typeface="Cambria Math"/>
                      </a:rPr>
                      <m:t>𝑃</m:t>
                    </m:r>
                    <m:r>
                      <a:rPr lang="en-US" sz="2800" i="1" baseline="-25000" dirty="0" smtClean="0">
                        <a:solidFill>
                          <a:schemeClr val="tx1"/>
                        </a:solidFill>
                        <a:latin typeface="Cambria Math"/>
                      </a:rPr>
                      <m:t>1</m:t>
                    </m:r>
                    <m:r>
                      <a:rPr lang="en-US" sz="2800" i="1" dirty="0" smtClean="0">
                        <a:solidFill>
                          <a:schemeClr val="tx1"/>
                        </a:solidFill>
                        <a:latin typeface="Cambria Math"/>
                      </a:rPr>
                      <m:t>,…,</m:t>
                    </m:r>
                    <m:r>
                      <a:rPr lang="en-US" sz="2800" b="0" i="1" dirty="0" smtClean="0">
                        <a:solidFill>
                          <a:schemeClr val="tx1"/>
                        </a:solidFill>
                        <a:latin typeface="Cambria Math"/>
                      </a:rPr>
                      <m:t> </m:t>
                    </m:r>
                    <m:r>
                      <a:rPr lang="en-US" sz="2800" i="1" dirty="0" err="1">
                        <a:solidFill>
                          <a:schemeClr val="tx1"/>
                        </a:solidFill>
                        <a:latin typeface="Cambria Math"/>
                      </a:rPr>
                      <m:t>𝑃</m:t>
                    </m:r>
                    <m:r>
                      <a:rPr lang="en-US" sz="2800" i="1" baseline="-25000" dirty="0" err="1">
                        <a:solidFill>
                          <a:schemeClr val="tx1"/>
                        </a:solidFill>
                        <a:latin typeface="Cambria Math"/>
                      </a:rPr>
                      <m:t>𝑛</m:t>
                    </m:r>
                    <m:r>
                      <a:rPr lang="en-US" sz="2800" i="1" dirty="0">
                        <a:solidFill>
                          <a:schemeClr val="tx1"/>
                        </a:solidFill>
                        <a:latin typeface="Cambria Math"/>
                      </a:rPr>
                      <m:t>}</m:t>
                    </m:r>
                  </m:oMath>
                </a14:m>
                <a:endParaRPr lang="en-US" sz="2800" dirty="0">
                  <a:solidFill>
                    <a:schemeClr val="tx1"/>
                  </a:solidFill>
                </a:endParaRPr>
              </a:p>
              <a:p>
                <a:pPr lvl="1" algn="l" rtl="0"/>
                <a:r>
                  <a:rPr lang="en-US" dirty="0">
                    <a:solidFill>
                      <a:schemeClr val="tx1"/>
                    </a:solidFill>
                  </a:rPr>
                  <a:t>which satisfies the following condition </a:t>
                </a:r>
                <a:r>
                  <a:rPr lang="en-US" i="1" u="sng" dirty="0">
                    <a:solidFill>
                      <a:schemeClr val="tx1"/>
                    </a:solidFill>
                  </a:rPr>
                  <a:t>must exist</a:t>
                </a:r>
                <a:r>
                  <a:rPr lang="en-US" dirty="0">
                    <a:solidFill>
                      <a:schemeClr val="tx1"/>
                    </a:solidFill>
                  </a:rPr>
                  <a:t>: </a:t>
                </a:r>
              </a:p>
              <a:p>
                <a:pPr rtl="0"/>
                <a:r>
                  <a:rPr lang="en-US" sz="2800" b="1" dirty="0">
                    <a:solidFill>
                      <a:srgbClr val="C00000"/>
                    </a:solidFill>
                  </a:rPr>
                  <a:t>(</a:t>
                </a:r>
                <a14:m>
                  <m:oMath xmlns:m="http://schemas.openxmlformats.org/officeDocument/2006/math">
                    <m:r>
                      <a:rPr lang="en-US" sz="2800" b="1" i="1" dirty="0" smtClean="0">
                        <a:solidFill>
                          <a:srgbClr val="C00000"/>
                        </a:solidFill>
                        <a:latin typeface="Cambria Math"/>
                      </a:rPr>
                      <m:t>∗</m:t>
                    </m:r>
                  </m:oMath>
                </a14:m>
                <a:r>
                  <a:rPr lang="en-US" sz="2800" b="1" dirty="0">
                    <a:solidFill>
                      <a:srgbClr val="C00000"/>
                    </a:solidFill>
                  </a:rPr>
                  <a:t>)</a:t>
                </a:r>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𝑃</m:t>
                        </m:r>
                      </m:e>
                      <m:sub>
                        <m:r>
                          <a:rPr lang="en-US" sz="2800" i="1">
                            <a:solidFill>
                              <a:schemeClr val="tx1"/>
                            </a:solidFill>
                            <a:latin typeface="Cambria Math"/>
                          </a:rPr>
                          <m:t>𝑖</m:t>
                        </m:r>
                        <m:r>
                          <a:rPr lang="en-US" sz="2800" i="1" baseline="-25000">
                            <a:solidFill>
                              <a:schemeClr val="tx1"/>
                            </a:solidFill>
                            <a:latin typeface="Cambria Math"/>
                          </a:rPr>
                          <m:t>1</m:t>
                        </m:r>
                      </m:sub>
                    </m:sSub>
                    <m:r>
                      <a:rPr lang="en-US" sz="2800" i="1" dirty="0">
                        <a:solidFill>
                          <a:schemeClr val="tx1"/>
                        </a:solidFill>
                        <a:latin typeface="Cambria Math"/>
                      </a:rPr>
                      <m:t>−</m:t>
                    </m:r>
                    <m:sSub>
                      <m:sSubPr>
                        <m:ctrlPr>
                          <a:rPr lang="en-US" sz="2800" i="1" smtClean="0">
                            <a:solidFill>
                              <a:srgbClr val="C00000"/>
                            </a:solidFill>
                            <a:latin typeface="Cambria Math" panose="02040503050406030204" pitchFamily="18" charset="0"/>
                          </a:rPr>
                        </m:ctrlPr>
                      </m:sSubPr>
                      <m:e>
                        <m:r>
                          <a:rPr lang="en-US" sz="2800" b="0" i="1" smtClean="0">
                            <a:solidFill>
                              <a:srgbClr val="C00000"/>
                            </a:solidFill>
                            <a:latin typeface="Cambria Math"/>
                          </a:rPr>
                          <m:t>𝑅</m:t>
                        </m:r>
                      </m:e>
                      <m:sub>
                        <m:r>
                          <a:rPr lang="en-US" sz="2800" b="0" i="1" smtClean="0">
                            <a:solidFill>
                              <a:srgbClr val="C00000"/>
                            </a:solidFill>
                            <a:latin typeface="Cambria Math"/>
                          </a:rPr>
                          <m:t>𝑗</m:t>
                        </m:r>
                        <m:r>
                          <a:rPr lang="en-US" sz="2800" i="1" baseline="-25000">
                            <a:solidFill>
                              <a:srgbClr val="C00000"/>
                            </a:solidFill>
                            <a:latin typeface="Cambria Math"/>
                          </a:rPr>
                          <m:t>1</m:t>
                        </m:r>
                      </m:sub>
                    </m:sSub>
                    <m:r>
                      <a:rPr lang="en-US" sz="2800" i="1" dirty="0" smtClean="0">
                        <a:solidFill>
                          <a:schemeClr val="tx1"/>
                        </a:solidFill>
                        <a:latin typeface="Cambria Math"/>
                        <a:ea typeface="Cambria Math"/>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𝑃</m:t>
                        </m:r>
                      </m:e>
                      <m:sub>
                        <m:r>
                          <a:rPr lang="en-US" sz="2800" i="1">
                            <a:solidFill>
                              <a:schemeClr val="tx1"/>
                            </a:solidFill>
                            <a:latin typeface="Cambria Math"/>
                          </a:rPr>
                          <m:t>𝑖</m:t>
                        </m:r>
                        <m:r>
                          <a:rPr lang="en-US" sz="2800" b="0" i="1" baseline="-25000" smtClean="0">
                            <a:solidFill>
                              <a:schemeClr val="tx1"/>
                            </a:solidFill>
                            <a:latin typeface="Cambria Math"/>
                          </a:rPr>
                          <m:t>2</m:t>
                        </m:r>
                      </m:sub>
                    </m:sSub>
                    <m:r>
                      <a:rPr lang="en-US" sz="2800" i="1" dirty="0">
                        <a:solidFill>
                          <a:schemeClr val="tx1"/>
                        </a:solidFill>
                        <a:latin typeface="Cambria Math"/>
                      </a:rPr>
                      <m:t>−</m:t>
                    </m:r>
                    <m:sSub>
                      <m:sSubPr>
                        <m:ctrlPr>
                          <a:rPr lang="en-US" sz="2800" i="1" smtClean="0">
                            <a:solidFill>
                              <a:srgbClr val="C00000"/>
                            </a:solidFill>
                            <a:latin typeface="Cambria Math" panose="02040503050406030204" pitchFamily="18" charset="0"/>
                          </a:rPr>
                        </m:ctrlPr>
                      </m:sSubPr>
                      <m:e>
                        <m:r>
                          <a:rPr lang="en-US" sz="2800" b="0" i="1" smtClean="0">
                            <a:solidFill>
                              <a:srgbClr val="C00000"/>
                            </a:solidFill>
                            <a:latin typeface="Cambria Math"/>
                          </a:rPr>
                          <m:t>𝑅</m:t>
                        </m:r>
                      </m:e>
                      <m:sub>
                        <m:r>
                          <a:rPr lang="en-US" sz="2800" b="0" i="1" smtClean="0">
                            <a:solidFill>
                              <a:srgbClr val="C00000"/>
                            </a:solidFill>
                            <a:latin typeface="Cambria Math"/>
                          </a:rPr>
                          <m:t>𝑗</m:t>
                        </m:r>
                        <m:r>
                          <a:rPr lang="en-US" sz="2800" b="0" i="1" baseline="-25000" smtClean="0">
                            <a:solidFill>
                              <a:srgbClr val="C00000"/>
                            </a:solidFill>
                            <a:latin typeface="Cambria Math"/>
                          </a:rPr>
                          <m:t>2</m:t>
                        </m:r>
                      </m:sub>
                    </m:sSub>
                    <m:r>
                      <a:rPr lang="en-US" sz="2800" i="1" dirty="0" smtClean="0">
                        <a:solidFill>
                          <a:schemeClr val="tx1"/>
                        </a:solidFill>
                        <a:latin typeface="Cambria Math"/>
                        <a:ea typeface="Cambria Math"/>
                      </a:rPr>
                      <m:t>→</m:t>
                    </m:r>
                    <m:r>
                      <a:rPr lang="en-US" sz="2800" b="0" i="1" dirty="0" smtClean="0">
                        <a:solidFill>
                          <a:schemeClr val="tx1"/>
                        </a:solidFill>
                        <a:latin typeface="Cambria Math"/>
                        <a:ea typeface="Cambria Math"/>
                      </a:rPr>
                      <m:t>…</m:t>
                    </m:r>
                    <m:sSub>
                      <m:sSubPr>
                        <m:ctrlPr>
                          <a:rPr lang="en-US" sz="2800" i="1" smtClean="0">
                            <a:solidFill>
                              <a:srgbClr val="C00000"/>
                            </a:solidFill>
                            <a:latin typeface="Cambria Math" panose="02040503050406030204" pitchFamily="18" charset="0"/>
                          </a:rPr>
                        </m:ctrlPr>
                      </m:sSubPr>
                      <m:e>
                        <m:r>
                          <a:rPr lang="en-US" sz="2800" b="0" i="1" smtClean="0">
                            <a:solidFill>
                              <a:srgbClr val="C00000"/>
                            </a:solidFill>
                            <a:latin typeface="Cambria Math"/>
                          </a:rPr>
                          <m:t>𝑅</m:t>
                        </m:r>
                      </m:e>
                      <m:sub>
                        <m:r>
                          <a:rPr lang="en-US" sz="2800" b="0" i="1" smtClean="0">
                            <a:solidFill>
                              <a:srgbClr val="C00000"/>
                            </a:solidFill>
                            <a:latin typeface="Cambria Math"/>
                          </a:rPr>
                          <m:t>𝑗</m:t>
                        </m:r>
                        <m:r>
                          <a:rPr lang="en-US" sz="2800" b="0" i="1" baseline="-25000" smtClean="0">
                            <a:solidFill>
                              <a:srgbClr val="C00000"/>
                            </a:solidFill>
                            <a:latin typeface="Cambria Math"/>
                          </a:rPr>
                          <m:t>𝑚</m:t>
                        </m:r>
                        <m:r>
                          <a:rPr lang="en-US" sz="2800" b="0" i="1" smtClean="0">
                            <a:solidFill>
                              <a:srgbClr val="C00000"/>
                            </a:solidFill>
                            <a:latin typeface="Cambria Math"/>
                            <a:ea typeface="Cambria Math"/>
                          </a:rPr>
                          <m:t>_</m:t>
                        </m:r>
                        <m:r>
                          <a:rPr lang="en-US" sz="2800" b="0" i="1" baseline="-25000" smtClean="0">
                            <a:solidFill>
                              <a:srgbClr val="C00000"/>
                            </a:solidFill>
                            <a:latin typeface="Cambria Math"/>
                          </a:rPr>
                          <m:t>1</m:t>
                        </m:r>
                      </m:sub>
                    </m:sSub>
                    <m:r>
                      <a:rPr lang="en-US" sz="2800" i="1" dirty="0" smtClean="0">
                        <a:solidFill>
                          <a:schemeClr val="tx1"/>
                        </a:solidFill>
                        <a:latin typeface="Cambria Math"/>
                        <a:ea typeface="Cambria Math"/>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𝑃</m:t>
                        </m:r>
                      </m:e>
                      <m:sub>
                        <m:r>
                          <a:rPr lang="en-US" sz="2800" i="1">
                            <a:solidFill>
                              <a:schemeClr val="tx1"/>
                            </a:solidFill>
                            <a:latin typeface="Cambria Math"/>
                          </a:rPr>
                          <m:t>𝑖</m:t>
                        </m:r>
                        <m:r>
                          <a:rPr lang="en-US" sz="2800" b="0" i="1" baseline="-25000" smtClean="0">
                            <a:solidFill>
                              <a:schemeClr val="tx1"/>
                            </a:solidFill>
                            <a:latin typeface="Cambria Math"/>
                          </a:rPr>
                          <m:t>𝑚</m:t>
                        </m:r>
                      </m:sub>
                    </m:sSub>
                    <m:r>
                      <a:rPr lang="en-US" sz="2800" i="1" dirty="0">
                        <a:solidFill>
                          <a:schemeClr val="tx1"/>
                        </a:solidFill>
                        <a:latin typeface="Cambria Math"/>
                      </a:rPr>
                      <m:t>−</m:t>
                    </m:r>
                    <m:sSub>
                      <m:sSubPr>
                        <m:ctrlPr>
                          <a:rPr lang="en-US" sz="2800" i="1" smtClean="0">
                            <a:solidFill>
                              <a:srgbClr val="C00000"/>
                            </a:solidFill>
                            <a:latin typeface="Cambria Math" panose="02040503050406030204" pitchFamily="18" charset="0"/>
                          </a:rPr>
                        </m:ctrlPr>
                      </m:sSubPr>
                      <m:e>
                        <m:r>
                          <a:rPr lang="en-US" sz="2800" b="0" i="1" smtClean="0">
                            <a:solidFill>
                              <a:srgbClr val="C00000"/>
                            </a:solidFill>
                            <a:latin typeface="Cambria Math"/>
                          </a:rPr>
                          <m:t>𝑅</m:t>
                        </m:r>
                      </m:e>
                      <m:sub>
                        <m:r>
                          <a:rPr lang="en-US" sz="2800" b="0" i="1" smtClean="0">
                            <a:solidFill>
                              <a:srgbClr val="C00000"/>
                            </a:solidFill>
                            <a:latin typeface="Cambria Math"/>
                          </a:rPr>
                          <m:t>𝑗</m:t>
                        </m:r>
                        <m:r>
                          <a:rPr lang="en-US" sz="2800" b="0" i="1" baseline="-25000" smtClean="0">
                            <a:solidFill>
                              <a:srgbClr val="C00000"/>
                            </a:solidFill>
                            <a:latin typeface="Cambria Math"/>
                          </a:rPr>
                          <m:t>𝑚</m:t>
                        </m:r>
                      </m:sub>
                    </m:sSub>
                    <m:r>
                      <a:rPr lang="en-US" sz="2800" i="1" dirty="0">
                        <a:solidFill>
                          <a:schemeClr val="tx1"/>
                        </a:solidFill>
                        <a:latin typeface="Cambria Math"/>
                        <a:ea typeface="Cambria Math"/>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𝑃</m:t>
                        </m:r>
                      </m:e>
                      <m:sub>
                        <m:r>
                          <a:rPr lang="en-US" sz="2800" i="1">
                            <a:solidFill>
                              <a:schemeClr val="tx1"/>
                            </a:solidFill>
                            <a:latin typeface="Cambria Math"/>
                          </a:rPr>
                          <m:t>𝑖</m:t>
                        </m:r>
                        <m:r>
                          <a:rPr lang="en-US" sz="2800" i="1" baseline="-25000">
                            <a:solidFill>
                              <a:schemeClr val="tx1"/>
                            </a:solidFill>
                            <a:latin typeface="Cambria Math"/>
                          </a:rPr>
                          <m:t>1</m:t>
                        </m:r>
                      </m:sub>
                    </m:sSub>
                  </m:oMath>
                </a14:m>
                <a:endParaRPr lang="en-US" sz="2800" dirty="0">
                  <a:solidFill>
                    <a:schemeClr val="tx1"/>
                  </a:solidFill>
                </a:endParaRPr>
              </a:p>
            </p:txBody>
          </p:sp>
        </mc:Choice>
        <mc:Fallback xmlns="">
          <p:sp>
            <p:nvSpPr>
              <p:cNvPr id="3" name="כותרת משנה 2"/>
              <p:cNvSpPr>
                <a:spLocks noGrp="1" noRot="1" noChangeAspect="1" noMove="1" noResize="1" noEditPoints="1" noAdjustHandles="1" noChangeArrowheads="1" noChangeShapeType="1" noTextEdit="1"/>
              </p:cNvSpPr>
              <p:nvPr>
                <p:ph type="subTitle" idx="1"/>
              </p:nvPr>
            </p:nvSpPr>
            <p:spPr>
              <a:xfrm>
                <a:off x="107504" y="841276"/>
                <a:ext cx="8928992" cy="4752528"/>
              </a:xfrm>
              <a:blipFill rotWithShape="1">
                <a:blip r:embed="rId3" cstate="print"/>
                <a:stretch>
                  <a:fillRect l="-1230" t="-2051"/>
                </a:stretch>
              </a:blipFill>
            </p:spPr>
            <p:txBody>
              <a:bodyPr/>
              <a:lstStyle/>
              <a:p>
                <a:r>
                  <a:rPr lang="he-IL">
                    <a:noFill/>
                  </a:rPr>
                  <a:t> </a:t>
                </a:r>
              </a:p>
            </p:txBody>
          </p:sp>
        </mc:Fallback>
      </mc:AlternateContent>
    </p:spTree>
    <p:extLst>
      <p:ext uri="{BB962C8B-B14F-4D97-AF65-F5344CB8AC3E}">
        <p14:creationId xmlns:p14="http://schemas.microsoft.com/office/powerpoint/2010/main" val="402849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Question 1 – Formal Solution</a:t>
            </a:r>
            <a:endParaRPr lang="he-IL" sz="3600" dirty="0">
              <a:solidFill>
                <a:srgbClr val="C00000"/>
              </a:solidFill>
            </a:endParaRPr>
          </a:p>
        </p:txBody>
      </p:sp>
      <mc:AlternateContent xmlns:mc="http://schemas.openxmlformats.org/markup-compatibility/2006" xmlns:a14="http://schemas.microsoft.com/office/drawing/2010/main">
        <mc:Choice Requires="a14">
          <p:sp>
            <p:nvSpPr>
              <p:cNvPr id="3" name="כותרת משנה 2"/>
              <p:cNvSpPr>
                <a:spLocks noGrp="1"/>
              </p:cNvSpPr>
              <p:nvPr>
                <p:ph type="subTitle" idx="1"/>
              </p:nvPr>
            </p:nvSpPr>
            <p:spPr>
              <a:xfrm>
                <a:off x="107504" y="841276"/>
                <a:ext cx="8928992" cy="4752528"/>
              </a:xfrm>
            </p:spPr>
            <p:txBody>
              <a:bodyPr>
                <a:normAutofit lnSpcReduction="10000"/>
              </a:bodyPr>
              <a:lstStyle/>
              <a:p>
                <a:pPr marL="457200" indent="-457200" algn="l" rtl="0">
                  <a:buFont typeface="Arial" pitchFamily="34" charset="0"/>
                  <a:buChar char="•"/>
                </a:pPr>
                <a:r>
                  <a:rPr lang="en-US" sz="2800" dirty="0">
                    <a:solidFill>
                      <a:schemeClr val="tx1"/>
                    </a:solidFill>
                  </a:rPr>
                  <a:t>For each process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𝑃</m:t>
                        </m:r>
                      </m:e>
                      <m:sub>
                        <m:r>
                          <a:rPr lang="en-US" sz="2800" i="1">
                            <a:solidFill>
                              <a:schemeClr val="tx1"/>
                            </a:solidFill>
                            <a:latin typeface="Cambria Math"/>
                          </a:rPr>
                          <m:t>𝑖</m:t>
                        </m:r>
                        <m:r>
                          <a:rPr lang="en-US" sz="2800" b="0" i="1" baseline="-25000" smtClean="0">
                            <a:solidFill>
                              <a:schemeClr val="tx1"/>
                            </a:solidFill>
                            <a:latin typeface="Cambria Math"/>
                          </a:rPr>
                          <m:t>𝑠</m:t>
                        </m:r>
                      </m:sub>
                    </m:sSub>
                  </m:oMath>
                </a14:m>
                <a:r>
                  <a:rPr lang="en-US" sz="2800" dirty="0">
                    <a:solidFill>
                      <a:schemeClr val="tx1"/>
                    </a:solidFill>
                  </a:rPr>
                  <a:t> where </a:t>
                </a:r>
                <a14:m>
                  <m:oMath xmlns:m="http://schemas.openxmlformats.org/officeDocument/2006/math">
                    <m:r>
                      <a:rPr lang="en-US" sz="2800" i="1" dirty="0" smtClean="0">
                        <a:solidFill>
                          <a:schemeClr val="tx1"/>
                        </a:solidFill>
                        <a:latin typeface="Cambria Math"/>
                      </a:rPr>
                      <m:t>𝑠</m:t>
                    </m:r>
                    <m:r>
                      <a:rPr lang="en-US" sz="2800" i="1" dirty="0" smtClean="0">
                        <a:solidFill>
                          <a:schemeClr val="tx1"/>
                        </a:solidFill>
                        <a:latin typeface="Cambria Math"/>
                      </a:rPr>
                      <m:t>≠</m:t>
                    </m:r>
                    <m:r>
                      <a:rPr lang="en-US" sz="2800" i="1" dirty="0" smtClean="0">
                        <a:solidFill>
                          <a:schemeClr val="tx1"/>
                        </a:solidFill>
                        <a:latin typeface="Cambria Math"/>
                      </a:rPr>
                      <m:t>1</m:t>
                    </m:r>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a:rPr>
                          <m:t>𝑃</m:t>
                        </m:r>
                      </m:e>
                      <m:sub>
                        <m:r>
                          <a:rPr lang="en-US" sz="2800" i="1">
                            <a:solidFill>
                              <a:schemeClr val="tx1"/>
                            </a:solidFill>
                            <a:latin typeface="Cambria Math"/>
                          </a:rPr>
                          <m:t>𝑖</m:t>
                        </m:r>
                        <m:r>
                          <a:rPr lang="en-US" sz="2800" b="0" i="1" baseline="-25000" smtClean="0">
                            <a:solidFill>
                              <a:schemeClr val="tx1"/>
                            </a:solidFill>
                            <a:latin typeface="Cambria Math"/>
                          </a:rPr>
                          <m:t>𝑠</m:t>
                        </m:r>
                      </m:sub>
                    </m:sSub>
                  </m:oMath>
                </a14:m>
                <a:r>
                  <a:rPr lang="en-US" sz="2800" dirty="0">
                    <a:solidFill>
                      <a:schemeClr val="tx1"/>
                    </a:solidFill>
                  </a:rPr>
                  <a:t> </a:t>
                </a:r>
                <a:r>
                  <a:rPr lang="en-US" sz="2800" dirty="0">
                    <a:solidFill>
                      <a:srgbClr val="C00000"/>
                    </a:solidFill>
                  </a:rPr>
                  <a:t>holds </a:t>
                </a:r>
                <a:r>
                  <a:rPr lang="en-US" sz="2800" dirty="0">
                    <a:solidFill>
                      <a:schemeClr val="tx1"/>
                    </a:solidFill>
                  </a:rPr>
                  <a:t>a resource </a:t>
                </a:r>
                <a14:m>
                  <m:oMath xmlns:m="http://schemas.openxmlformats.org/officeDocument/2006/math">
                    <m:sSub>
                      <m:sSubPr>
                        <m:ctrlPr>
                          <a:rPr lang="en-US" sz="2800" i="1" smtClean="0">
                            <a:solidFill>
                              <a:srgbClr val="C00000"/>
                            </a:solidFill>
                            <a:latin typeface="Cambria Math" panose="02040503050406030204" pitchFamily="18" charset="0"/>
                          </a:rPr>
                        </m:ctrlPr>
                      </m:sSubPr>
                      <m:e>
                        <m:r>
                          <a:rPr lang="en-US" sz="2800" b="0" i="1" smtClean="0">
                            <a:solidFill>
                              <a:srgbClr val="C00000"/>
                            </a:solidFill>
                            <a:latin typeface="Cambria Math"/>
                          </a:rPr>
                          <m:t>𝑅</m:t>
                        </m:r>
                      </m:e>
                      <m:sub>
                        <m:r>
                          <a:rPr lang="en-US" sz="2800" b="0" i="1" smtClean="0">
                            <a:solidFill>
                              <a:srgbClr val="C00000"/>
                            </a:solidFill>
                            <a:latin typeface="Cambria Math"/>
                          </a:rPr>
                          <m:t>𝑗</m:t>
                        </m:r>
                        <m:r>
                          <a:rPr lang="en-US" sz="2800" b="0" i="1" baseline="-25000" smtClean="0">
                            <a:solidFill>
                              <a:srgbClr val="C00000"/>
                            </a:solidFill>
                            <a:latin typeface="Cambria Math"/>
                          </a:rPr>
                          <m:t>𝑠</m:t>
                        </m:r>
                        <m:r>
                          <a:rPr lang="en-US" sz="2800" b="0" i="1" smtClean="0">
                            <a:solidFill>
                              <a:srgbClr val="C00000"/>
                            </a:solidFill>
                            <a:latin typeface="Cambria Math"/>
                          </a:rPr>
                          <m:t>_</m:t>
                        </m:r>
                        <m:r>
                          <a:rPr lang="en-US" sz="2800" b="0" i="1" baseline="-25000" smtClean="0">
                            <a:solidFill>
                              <a:srgbClr val="C00000"/>
                            </a:solidFill>
                            <a:latin typeface="Cambria Math"/>
                          </a:rPr>
                          <m:t>1</m:t>
                        </m:r>
                      </m:sub>
                    </m:sSub>
                  </m:oMath>
                </a14:m>
                <a:r>
                  <a:rPr lang="en-US" sz="2800" dirty="0">
                    <a:solidFill>
                      <a:schemeClr val="tx1"/>
                    </a:solidFill>
                  </a:rPr>
                  <a:t> and </a:t>
                </a:r>
                <a:r>
                  <a:rPr lang="en-US" sz="2800" dirty="0">
                    <a:solidFill>
                      <a:srgbClr val="C00000"/>
                    </a:solidFill>
                  </a:rPr>
                  <a:t>asks for </a:t>
                </a:r>
                <a:r>
                  <a:rPr lang="en-US" sz="2800" dirty="0">
                    <a:solidFill>
                      <a:schemeClr val="tx1"/>
                    </a:solidFill>
                  </a:rPr>
                  <a:t>resource </a:t>
                </a:r>
                <a14:m>
                  <m:oMath xmlns:m="http://schemas.openxmlformats.org/officeDocument/2006/math">
                    <m:sSub>
                      <m:sSubPr>
                        <m:ctrlPr>
                          <a:rPr lang="en-US" sz="2800" i="1" smtClean="0">
                            <a:solidFill>
                              <a:srgbClr val="C00000"/>
                            </a:solidFill>
                            <a:latin typeface="Cambria Math" panose="02040503050406030204" pitchFamily="18" charset="0"/>
                          </a:rPr>
                        </m:ctrlPr>
                      </m:sSubPr>
                      <m:e>
                        <m:r>
                          <a:rPr lang="en-US" sz="2800" b="0" i="1" smtClean="0">
                            <a:solidFill>
                              <a:srgbClr val="C00000"/>
                            </a:solidFill>
                            <a:latin typeface="Cambria Math"/>
                          </a:rPr>
                          <m:t>𝑅</m:t>
                        </m:r>
                      </m:e>
                      <m:sub>
                        <m:r>
                          <a:rPr lang="en-US" sz="2800" b="0" i="1" smtClean="0">
                            <a:solidFill>
                              <a:srgbClr val="C00000"/>
                            </a:solidFill>
                            <a:latin typeface="Cambria Math"/>
                          </a:rPr>
                          <m:t>𝑗</m:t>
                        </m:r>
                        <m:r>
                          <a:rPr lang="en-US" sz="2800" b="0" i="1" baseline="-25000" smtClean="0">
                            <a:solidFill>
                              <a:srgbClr val="C00000"/>
                            </a:solidFill>
                            <a:latin typeface="Cambria Math"/>
                          </a:rPr>
                          <m:t>𝑠</m:t>
                        </m:r>
                      </m:sub>
                    </m:sSub>
                  </m:oMath>
                </a14:m>
                <a:r>
                  <a:rPr lang="en-US" sz="2800" dirty="0">
                    <a:solidFill>
                      <a:schemeClr val="tx1"/>
                    </a:solidFill>
                  </a:rPr>
                  <a:t>.</a:t>
                </a:r>
              </a:p>
              <a:p>
                <a:pPr marL="457200" indent="-457200" algn="l" rtl="0">
                  <a:buFont typeface="Arial" pitchFamily="34" charset="0"/>
                  <a:buChar char="•"/>
                </a:pPr>
                <a:r>
                  <a:rPr lang="en-US" sz="2800" dirty="0">
                    <a:solidFill>
                      <a:schemeClr val="tx1"/>
                    </a:solidFill>
                  </a:rPr>
                  <a:t>This means that </a:t>
                </a:r>
                <a14:m>
                  <m:oMath xmlns:m="http://schemas.openxmlformats.org/officeDocument/2006/math">
                    <m:r>
                      <a:rPr lang="en-US" sz="2800" b="0" i="1" smtClean="0">
                        <a:solidFill>
                          <a:schemeClr val="tx1"/>
                        </a:solidFill>
                        <a:latin typeface="Cambria Math"/>
                      </a:rPr>
                      <m:t>𝑗</m:t>
                    </m:r>
                    <m:r>
                      <a:rPr lang="en-US" sz="2800" b="0" i="1" baseline="-25000" smtClean="0">
                        <a:solidFill>
                          <a:schemeClr val="tx1"/>
                        </a:solidFill>
                        <a:latin typeface="Cambria Math"/>
                      </a:rPr>
                      <m:t>𝑠</m:t>
                    </m:r>
                    <m:r>
                      <a:rPr lang="en-US" sz="2800" b="0" i="1" smtClean="0">
                        <a:solidFill>
                          <a:schemeClr val="tx1"/>
                        </a:solidFill>
                        <a:latin typeface="Cambria Math"/>
                      </a:rPr>
                      <m:t>_</m:t>
                    </m:r>
                    <m:r>
                      <a:rPr lang="en-US" sz="2800" b="0" i="1" baseline="-25000" smtClean="0">
                        <a:solidFill>
                          <a:schemeClr val="tx1"/>
                        </a:solidFill>
                        <a:latin typeface="Cambria Math"/>
                      </a:rPr>
                      <m:t>1</m:t>
                    </m:r>
                    <m:r>
                      <a:rPr lang="en-US" sz="2800" b="0" i="1" smtClean="0">
                        <a:solidFill>
                          <a:schemeClr val="tx1"/>
                        </a:solidFill>
                        <a:latin typeface="Cambria Math"/>
                      </a:rPr>
                      <m:t>&lt;</m:t>
                    </m:r>
                    <m:r>
                      <a:rPr lang="en-US" sz="2800" b="0" i="1" smtClean="0">
                        <a:solidFill>
                          <a:schemeClr val="tx1"/>
                        </a:solidFill>
                        <a:latin typeface="Cambria Math"/>
                      </a:rPr>
                      <m:t>𝑗𝑠</m:t>
                    </m:r>
                  </m:oMath>
                </a14:m>
                <a:r>
                  <a:rPr lang="en-US" sz="2800" dirty="0">
                    <a:solidFill>
                      <a:schemeClr val="tx1"/>
                    </a:solidFill>
                  </a:rPr>
                  <a:t> for any </a:t>
                </a:r>
                <a14:m>
                  <m:oMath xmlns:m="http://schemas.openxmlformats.org/officeDocument/2006/math">
                    <m:r>
                      <a:rPr lang="en-US" sz="2800" i="1" dirty="0" smtClean="0">
                        <a:solidFill>
                          <a:schemeClr val="tx1"/>
                        </a:solidFill>
                        <a:latin typeface="Cambria Math"/>
                      </a:rPr>
                      <m:t>𝑠</m:t>
                    </m:r>
                  </m:oMath>
                </a14:m>
                <a:r>
                  <a:rPr lang="en-US" sz="2800" dirty="0">
                    <a:solidFill>
                      <a:schemeClr val="tx1"/>
                    </a:solidFill>
                  </a:rPr>
                  <a:t>, since the resources are numbered and requested in an ascending order.</a:t>
                </a:r>
              </a:p>
              <a:p>
                <a:pPr marL="457200" indent="-457200" algn="l" rtl="0">
                  <a:buFont typeface="Arial" pitchFamily="34" charset="0"/>
                  <a:buChar char="•"/>
                </a:pPr>
                <a:r>
                  <a:rPr lang="en-US" sz="2800" dirty="0">
                    <a:solidFill>
                      <a:schemeClr val="tx1"/>
                    </a:solidFill>
                  </a:rPr>
                  <a:t>Thus, we get that </a:t>
                </a:r>
                <a14:m>
                  <m:oMath xmlns:m="http://schemas.openxmlformats.org/officeDocument/2006/math">
                    <m:r>
                      <a:rPr lang="en-US" sz="2800" b="0" i="1" dirty="0" smtClean="0">
                        <a:solidFill>
                          <a:schemeClr val="tx1"/>
                        </a:solidFill>
                        <a:latin typeface="Cambria Math"/>
                      </a:rPr>
                      <m:t>𝑗</m:t>
                    </m:r>
                    <m:r>
                      <a:rPr lang="en-US" sz="2800" b="0" i="1" baseline="-25000" dirty="0" smtClean="0">
                        <a:solidFill>
                          <a:schemeClr val="tx1"/>
                        </a:solidFill>
                        <a:latin typeface="Cambria Math"/>
                      </a:rPr>
                      <m:t>1</m:t>
                    </m:r>
                    <m:r>
                      <a:rPr lang="en-US" sz="2800" b="0" i="1" dirty="0" smtClean="0">
                        <a:solidFill>
                          <a:schemeClr val="tx1"/>
                        </a:solidFill>
                        <a:latin typeface="Cambria Math"/>
                      </a:rPr>
                      <m:t>&lt;</m:t>
                    </m:r>
                    <m:r>
                      <a:rPr lang="en-US" sz="2800" b="0" i="1" dirty="0" smtClean="0">
                        <a:solidFill>
                          <a:schemeClr val="tx1"/>
                        </a:solidFill>
                        <a:latin typeface="Cambria Math"/>
                      </a:rPr>
                      <m:t>𝑗</m:t>
                    </m:r>
                    <m:r>
                      <a:rPr lang="en-US" sz="2800" b="0" i="1" baseline="-25000" dirty="0" smtClean="0">
                        <a:solidFill>
                          <a:schemeClr val="tx1"/>
                        </a:solidFill>
                        <a:latin typeface="Cambria Math"/>
                      </a:rPr>
                      <m:t>2</m:t>
                    </m:r>
                    <m:r>
                      <a:rPr lang="en-US" sz="2800" b="0" i="1" dirty="0" smtClean="0">
                        <a:solidFill>
                          <a:schemeClr val="tx1"/>
                        </a:solidFill>
                        <a:latin typeface="Cambria Math"/>
                      </a:rPr>
                      <m:t>&lt;…&lt;</m:t>
                    </m:r>
                    <m:r>
                      <a:rPr lang="en-US" sz="2800" b="0" i="1" dirty="0" smtClean="0">
                        <a:solidFill>
                          <a:schemeClr val="tx1"/>
                        </a:solidFill>
                        <a:latin typeface="Cambria Math"/>
                      </a:rPr>
                      <m:t>𝑗𝑚</m:t>
                    </m:r>
                  </m:oMath>
                </a14:m>
                <a:r>
                  <a:rPr lang="en-US" sz="2800" dirty="0">
                    <a:solidFill>
                      <a:schemeClr val="tx1"/>
                    </a:solidFill>
                  </a:rPr>
                  <a:t>.</a:t>
                </a:r>
              </a:p>
              <a:p>
                <a:pPr marL="457200" indent="-457200" algn="l" rtl="0">
                  <a:buFont typeface="Arial" pitchFamily="34" charset="0"/>
                  <a:buChar char="•"/>
                </a:pPr>
                <a:r>
                  <a:rPr lang="en-US" sz="2800" dirty="0">
                    <a:solidFill>
                      <a:schemeClr val="tx1"/>
                    </a:solidFill>
                  </a:rPr>
                  <a:t>In a deadlock, we conclude from </a:t>
                </a:r>
                <a:r>
                  <a:rPr lang="en-US" sz="2800" b="1" dirty="0">
                    <a:solidFill>
                      <a:srgbClr val="C00000"/>
                    </a:solidFill>
                  </a:rPr>
                  <a:t>(</a:t>
                </a:r>
                <a14:m>
                  <m:oMath xmlns:m="http://schemas.openxmlformats.org/officeDocument/2006/math">
                    <m:r>
                      <a:rPr lang="en-US" sz="2800" b="1" i="1" dirty="0" smtClean="0">
                        <a:solidFill>
                          <a:srgbClr val="C00000"/>
                        </a:solidFill>
                        <a:latin typeface="Cambria Math"/>
                      </a:rPr>
                      <m:t>∗</m:t>
                    </m:r>
                  </m:oMath>
                </a14:m>
                <a:r>
                  <a:rPr lang="en-US" sz="2800" b="1" dirty="0">
                    <a:solidFill>
                      <a:srgbClr val="C00000"/>
                    </a:solidFill>
                  </a:rPr>
                  <a:t>)</a:t>
                </a:r>
                <a:r>
                  <a:rPr lang="en-US" sz="2800" dirty="0">
                    <a:solidFill>
                      <a:schemeClr val="tx1"/>
                    </a:solidFill>
                  </a:rPr>
                  <a:t> that </a:t>
                </a:r>
                <a14:m>
                  <m:oMath xmlns:m="http://schemas.openxmlformats.org/officeDocument/2006/math">
                    <m:r>
                      <a:rPr lang="en-US" sz="2800" b="0" i="1" dirty="0" smtClean="0">
                        <a:solidFill>
                          <a:schemeClr val="tx1"/>
                        </a:solidFill>
                        <a:latin typeface="Cambria Math"/>
                      </a:rPr>
                      <m:t>𝑗</m:t>
                    </m:r>
                    <m:r>
                      <a:rPr lang="en-US" sz="2800" b="0" i="1" baseline="-25000" dirty="0" smtClean="0">
                        <a:solidFill>
                          <a:schemeClr val="tx1"/>
                        </a:solidFill>
                        <a:latin typeface="Cambria Math"/>
                      </a:rPr>
                      <m:t>𝑚</m:t>
                    </m:r>
                    <m:r>
                      <a:rPr lang="en-US" sz="2800" b="0" i="1" dirty="0" smtClean="0">
                        <a:solidFill>
                          <a:schemeClr val="tx1"/>
                        </a:solidFill>
                        <a:latin typeface="Cambria Math"/>
                      </a:rPr>
                      <m:t>&lt;</m:t>
                    </m:r>
                    <m:r>
                      <a:rPr lang="en-US" sz="2800" b="0" i="1" dirty="0" smtClean="0">
                        <a:solidFill>
                          <a:schemeClr val="tx1"/>
                        </a:solidFill>
                        <a:latin typeface="Cambria Math"/>
                      </a:rPr>
                      <m:t>𝑗</m:t>
                    </m:r>
                    <m:r>
                      <a:rPr lang="en-US" sz="2800" b="0" i="1" baseline="-25000" dirty="0" smtClean="0">
                        <a:solidFill>
                          <a:schemeClr val="tx1"/>
                        </a:solidFill>
                        <a:latin typeface="Cambria Math"/>
                      </a:rPr>
                      <m:t>1</m:t>
                    </m:r>
                  </m:oMath>
                </a14:m>
                <a:r>
                  <a:rPr lang="en-US" sz="2800" dirty="0">
                    <a:solidFill>
                      <a:schemeClr val="tx1"/>
                    </a:solidFill>
                  </a:rPr>
                  <a:t>.</a:t>
                </a:r>
              </a:p>
              <a:p>
                <a:pPr marL="457200" indent="-457200" algn="l" rtl="0">
                  <a:buFont typeface="Arial" pitchFamily="34" charset="0"/>
                  <a:buChar char="•"/>
                </a:pPr>
                <a:endParaRPr lang="en-US" sz="2800" dirty="0">
                  <a:solidFill>
                    <a:schemeClr val="tx1"/>
                  </a:solidFill>
                </a:endParaRPr>
              </a:p>
              <a:p>
                <a:pPr marL="457200" indent="-457200" algn="l" rtl="0">
                  <a:buFont typeface="Arial" pitchFamily="34" charset="0"/>
                  <a:buChar char="•"/>
                </a:pPr>
                <a:r>
                  <a:rPr lang="en-US" sz="2800" dirty="0">
                    <a:solidFill>
                      <a:schemeClr val="tx1"/>
                    </a:solidFill>
                  </a:rPr>
                  <a:t>We’ve received that </a:t>
                </a:r>
                <a14:m>
                  <m:oMath xmlns:m="http://schemas.openxmlformats.org/officeDocument/2006/math">
                    <m:r>
                      <a:rPr lang="en-US" sz="2800" b="0" i="1" dirty="0" smtClean="0">
                        <a:solidFill>
                          <a:schemeClr val="tx1"/>
                        </a:solidFill>
                        <a:latin typeface="Cambria Math"/>
                      </a:rPr>
                      <m:t>𝑗</m:t>
                    </m:r>
                    <m:r>
                      <a:rPr lang="en-US" sz="2800" b="0" i="1" baseline="-25000" dirty="0" smtClean="0">
                        <a:solidFill>
                          <a:schemeClr val="tx1"/>
                        </a:solidFill>
                        <a:latin typeface="Cambria Math"/>
                      </a:rPr>
                      <m:t>1</m:t>
                    </m:r>
                    <m:r>
                      <a:rPr lang="en-US" sz="2800" b="0" i="1" dirty="0" smtClean="0">
                        <a:solidFill>
                          <a:schemeClr val="tx1"/>
                        </a:solidFill>
                        <a:latin typeface="Cambria Math"/>
                      </a:rPr>
                      <m:t>&lt;</m:t>
                    </m:r>
                    <m:r>
                      <a:rPr lang="en-US" sz="2800" b="0" i="1" dirty="0" smtClean="0">
                        <a:solidFill>
                          <a:schemeClr val="tx1"/>
                        </a:solidFill>
                        <a:latin typeface="Cambria Math"/>
                      </a:rPr>
                      <m:t>𝑗𝑚</m:t>
                    </m:r>
                  </m:oMath>
                </a14:m>
                <a:r>
                  <a:rPr lang="en-US" sz="2800" dirty="0">
                    <a:solidFill>
                      <a:schemeClr val="tx1"/>
                    </a:solidFill>
                  </a:rPr>
                  <a:t> and </a:t>
                </a:r>
                <a14:m>
                  <m:oMath xmlns:m="http://schemas.openxmlformats.org/officeDocument/2006/math">
                    <m:r>
                      <a:rPr lang="en-US" sz="2800" i="1" dirty="0">
                        <a:solidFill>
                          <a:schemeClr val="tx1"/>
                        </a:solidFill>
                        <a:latin typeface="Cambria Math"/>
                      </a:rPr>
                      <m:t>𝑗</m:t>
                    </m:r>
                    <m:r>
                      <a:rPr lang="en-US" sz="2800" b="0" i="1" baseline="-25000" dirty="0" smtClean="0">
                        <a:solidFill>
                          <a:schemeClr val="tx1"/>
                        </a:solidFill>
                        <a:latin typeface="Cambria Math"/>
                      </a:rPr>
                      <m:t>1</m:t>
                    </m:r>
                    <m:r>
                      <a:rPr lang="en-US" sz="2800" b="0" i="1" dirty="0" smtClean="0">
                        <a:solidFill>
                          <a:schemeClr val="tx1"/>
                        </a:solidFill>
                        <a:latin typeface="Cambria Math"/>
                      </a:rPr>
                      <m:t>&gt;</m:t>
                    </m:r>
                    <m:r>
                      <a:rPr lang="en-US" sz="2800" i="1" dirty="0">
                        <a:solidFill>
                          <a:schemeClr val="tx1"/>
                        </a:solidFill>
                        <a:latin typeface="Cambria Math"/>
                      </a:rPr>
                      <m:t>𝑗</m:t>
                    </m:r>
                    <m:r>
                      <a:rPr lang="en-US" sz="2800" b="0" i="1" baseline="-25000" dirty="0" smtClean="0">
                        <a:solidFill>
                          <a:schemeClr val="tx1"/>
                        </a:solidFill>
                        <a:latin typeface="Cambria Math"/>
                      </a:rPr>
                      <m:t>𝑚</m:t>
                    </m:r>
                  </m:oMath>
                </a14:m>
                <a:r>
                  <a:rPr lang="en-US" sz="2800" dirty="0">
                    <a:solidFill>
                      <a:schemeClr val="tx1"/>
                    </a:solidFill>
                  </a:rPr>
                  <a:t> must hold for a circular wait, but since it’s impossible, a circular wait will not occur, and the system is deadlock-free.</a:t>
                </a:r>
              </a:p>
              <a:p>
                <a:pPr marL="457200" indent="-457200" algn="l" rtl="0">
                  <a:buFont typeface="Arial" pitchFamily="34" charset="0"/>
                  <a:buChar char="•"/>
                </a:pPr>
                <a:endParaRPr lang="en-US" sz="2400" dirty="0">
                  <a:solidFill>
                    <a:srgbClr val="C00000"/>
                  </a:solidFill>
                </a:endParaRPr>
              </a:p>
            </p:txBody>
          </p:sp>
        </mc:Choice>
        <mc:Fallback xmlns="">
          <p:sp>
            <p:nvSpPr>
              <p:cNvPr id="3" name="כותרת משנה 2"/>
              <p:cNvSpPr>
                <a:spLocks noGrp="1" noRot="1" noChangeAspect="1" noMove="1" noResize="1" noEditPoints="1" noAdjustHandles="1" noChangeArrowheads="1" noChangeShapeType="1" noTextEdit="1"/>
              </p:cNvSpPr>
              <p:nvPr>
                <p:ph type="subTitle" idx="1"/>
              </p:nvPr>
            </p:nvSpPr>
            <p:spPr>
              <a:xfrm>
                <a:off x="107504" y="841276"/>
                <a:ext cx="8928992" cy="4752528"/>
              </a:xfrm>
              <a:blipFill rotWithShape="1">
                <a:blip r:embed="rId3" cstate="print"/>
                <a:stretch>
                  <a:fillRect l="-1230" t="-2051" r="-546"/>
                </a:stretch>
              </a:blipFill>
            </p:spPr>
            <p:txBody>
              <a:bodyPr/>
              <a:lstStyle/>
              <a:p>
                <a:r>
                  <a:rPr lang="en-US">
                    <a:noFill/>
                  </a:rPr>
                  <a:t> </a:t>
                </a:r>
              </a:p>
            </p:txBody>
          </p:sp>
        </mc:Fallback>
      </mc:AlternateContent>
    </p:spTree>
    <p:extLst>
      <p:ext uri="{BB962C8B-B14F-4D97-AF65-F5344CB8AC3E}">
        <p14:creationId xmlns:p14="http://schemas.microsoft.com/office/powerpoint/2010/main" val="250250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The Banker’s Algorithm</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A </a:t>
            </a:r>
            <a:r>
              <a:rPr lang="en-US" sz="2800" i="1" dirty="0">
                <a:solidFill>
                  <a:schemeClr val="tx1"/>
                </a:solidFill>
              </a:rPr>
              <a:t>deadlock avoidance</a:t>
            </a:r>
            <a:r>
              <a:rPr lang="en-US" sz="2800" dirty="0">
                <a:solidFill>
                  <a:schemeClr val="tx1"/>
                </a:solidFill>
              </a:rPr>
              <a:t> algorithm</a:t>
            </a:r>
          </a:p>
          <a:p>
            <a:pPr marL="457200" indent="-457200" algn="l" rtl="0">
              <a:buFont typeface="Arial" pitchFamily="34" charset="0"/>
              <a:buChar char="•"/>
            </a:pPr>
            <a:r>
              <a:rPr lang="en-US" sz="2800" dirty="0">
                <a:solidFill>
                  <a:schemeClr val="tx1"/>
                </a:solidFill>
              </a:rPr>
              <a:t>The system state </a:t>
            </a:r>
            <a:r>
              <a:rPr lang="en-US" sz="2800">
                <a:solidFill>
                  <a:schemeClr val="tx1"/>
                </a:solidFill>
              </a:rPr>
              <a:t>is either:</a:t>
            </a:r>
            <a:endParaRPr lang="en-US" sz="2800" dirty="0">
              <a:solidFill>
                <a:schemeClr val="tx1"/>
              </a:solidFill>
            </a:endParaRPr>
          </a:p>
          <a:p>
            <a:pPr marL="914400" lvl="1" indent="-457200" algn="l" rtl="0">
              <a:buFont typeface="Arial" pitchFamily="34" charset="0"/>
              <a:buChar char="•"/>
            </a:pPr>
            <a:r>
              <a:rPr lang="en-US" sz="2400" dirty="0">
                <a:solidFill>
                  <a:srgbClr val="C00000"/>
                </a:solidFill>
              </a:rPr>
              <a:t>Safe</a:t>
            </a:r>
          </a:p>
          <a:p>
            <a:pPr marL="1371600" lvl="2" indent="-457200" algn="l" rtl="0">
              <a:buFont typeface="Arial" pitchFamily="34" charset="0"/>
              <a:buChar char="•"/>
            </a:pPr>
            <a:r>
              <a:rPr lang="en-US" sz="2000" dirty="0">
                <a:solidFill>
                  <a:schemeClr val="tx1"/>
                </a:solidFill>
              </a:rPr>
              <a:t>Not deadlocked.</a:t>
            </a:r>
          </a:p>
          <a:p>
            <a:pPr marL="1371600" lvl="2" indent="-457200" algn="l" rtl="0">
              <a:buFont typeface="Arial" pitchFamily="34" charset="0"/>
              <a:buChar char="•"/>
            </a:pPr>
            <a:r>
              <a:rPr lang="en-US" sz="2000" dirty="0">
                <a:solidFill>
                  <a:schemeClr val="tx1"/>
                </a:solidFill>
              </a:rPr>
              <a:t>There is some scheduling order in which every process can run to completion, even if all of them suddenly request their maximum number of resources immediately.</a:t>
            </a:r>
          </a:p>
          <a:p>
            <a:pPr marL="914400" lvl="1" indent="-457200" algn="l" rtl="0">
              <a:buFont typeface="Arial" pitchFamily="34" charset="0"/>
              <a:buChar char="•"/>
            </a:pPr>
            <a:r>
              <a:rPr lang="en-US" sz="2400" dirty="0">
                <a:solidFill>
                  <a:srgbClr val="C00000"/>
                </a:solidFill>
              </a:rPr>
              <a:t>Unsafe</a:t>
            </a:r>
          </a:p>
        </p:txBody>
      </p:sp>
    </p:spTree>
    <p:extLst>
      <p:ext uri="{BB962C8B-B14F-4D97-AF65-F5344CB8AC3E}">
        <p14:creationId xmlns:p14="http://schemas.microsoft.com/office/powerpoint/2010/main" val="39172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The Banker’s Algorithm</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Resources:</a:t>
            </a:r>
          </a:p>
          <a:p>
            <a:pPr lvl="1" algn="l" rtl="0"/>
            <a:r>
              <a:rPr lang="en-US" sz="2400" dirty="0">
                <a:solidFill>
                  <a:schemeClr val="tx1"/>
                </a:solidFill>
              </a:rPr>
              <a:t>Vectors:</a:t>
            </a:r>
          </a:p>
          <a:p>
            <a:pPr marL="914400" lvl="1" indent="-457200" algn="l" rtl="0">
              <a:buFont typeface="Arial" pitchFamily="34" charset="0"/>
              <a:buChar char="•"/>
            </a:pPr>
            <a:r>
              <a:rPr lang="en-US" sz="2400" dirty="0">
                <a:solidFill>
                  <a:srgbClr val="C00000"/>
                </a:solidFill>
              </a:rPr>
              <a:t>E</a:t>
            </a:r>
            <a:r>
              <a:rPr lang="en-US" sz="2400" dirty="0">
                <a:solidFill>
                  <a:schemeClr val="tx1"/>
                </a:solidFill>
              </a:rPr>
              <a:t>	Number of </a:t>
            </a:r>
            <a:r>
              <a:rPr lang="en-US" sz="2400" u="sng" dirty="0">
                <a:solidFill>
                  <a:schemeClr val="tx1"/>
                </a:solidFill>
              </a:rPr>
              <a:t>Existing</a:t>
            </a:r>
            <a:r>
              <a:rPr lang="en-US" sz="2400" dirty="0">
                <a:solidFill>
                  <a:schemeClr val="tx1"/>
                </a:solidFill>
              </a:rPr>
              <a:t> resources of each type.</a:t>
            </a:r>
          </a:p>
          <a:p>
            <a:pPr marL="914400" lvl="1" indent="-457200" algn="l" rtl="0">
              <a:buFont typeface="Arial" pitchFamily="34" charset="0"/>
              <a:buChar char="•"/>
            </a:pPr>
            <a:r>
              <a:rPr lang="en-US" sz="2400" dirty="0">
                <a:solidFill>
                  <a:srgbClr val="C00000"/>
                </a:solidFill>
              </a:rPr>
              <a:t>P</a:t>
            </a:r>
            <a:r>
              <a:rPr lang="en-US" sz="2400" dirty="0">
                <a:solidFill>
                  <a:schemeClr val="tx1"/>
                </a:solidFill>
              </a:rPr>
              <a:t>	Number of resources of each type </a:t>
            </a:r>
            <a:r>
              <a:rPr lang="en-US" sz="2400" u="sng" dirty="0">
                <a:solidFill>
                  <a:schemeClr val="tx1"/>
                </a:solidFill>
              </a:rPr>
              <a:t>in Possession</a:t>
            </a:r>
            <a:r>
              <a:rPr lang="en-US" sz="2400" dirty="0">
                <a:solidFill>
                  <a:schemeClr val="tx1"/>
                </a:solidFill>
              </a:rPr>
              <a:t> by the 	processes.</a:t>
            </a:r>
          </a:p>
          <a:p>
            <a:pPr marL="914400" lvl="1" indent="-457200" algn="l" rtl="0">
              <a:buFont typeface="Arial" pitchFamily="34" charset="0"/>
              <a:buChar char="•"/>
            </a:pPr>
            <a:r>
              <a:rPr lang="en-US" sz="2400" dirty="0">
                <a:solidFill>
                  <a:srgbClr val="C00000"/>
                </a:solidFill>
              </a:rPr>
              <a:t>A</a:t>
            </a:r>
            <a:r>
              <a:rPr lang="en-US" sz="2400" dirty="0">
                <a:solidFill>
                  <a:schemeClr val="tx1"/>
                </a:solidFill>
              </a:rPr>
              <a:t>	Number of </a:t>
            </a:r>
            <a:r>
              <a:rPr lang="en-US" sz="2400" u="sng" dirty="0">
                <a:solidFill>
                  <a:schemeClr val="tx1"/>
                </a:solidFill>
              </a:rPr>
              <a:t>Available</a:t>
            </a:r>
            <a:r>
              <a:rPr lang="en-US" sz="2400" dirty="0">
                <a:solidFill>
                  <a:schemeClr val="tx1"/>
                </a:solidFill>
              </a:rPr>
              <a:t> resources of each type.</a:t>
            </a:r>
          </a:p>
          <a:p>
            <a:pPr lvl="1" algn="l" rtl="0"/>
            <a:r>
              <a:rPr lang="en-US" sz="2400" dirty="0">
                <a:solidFill>
                  <a:schemeClr val="tx1"/>
                </a:solidFill>
              </a:rPr>
              <a:t>Matrices (rows-processes, columns-resources):</a:t>
            </a:r>
          </a:p>
          <a:p>
            <a:pPr marL="914400" lvl="1" indent="-457200" algn="l" rtl="0">
              <a:buFont typeface="Arial" pitchFamily="34" charset="0"/>
              <a:buChar char="•"/>
            </a:pPr>
            <a:r>
              <a:rPr lang="en-US" sz="2400" dirty="0">
                <a:solidFill>
                  <a:srgbClr val="C00000"/>
                </a:solidFill>
              </a:rPr>
              <a:t>C</a:t>
            </a:r>
            <a:r>
              <a:rPr lang="en-US" sz="2400" dirty="0">
                <a:solidFill>
                  <a:schemeClr val="tx1"/>
                </a:solidFill>
              </a:rPr>
              <a:t>	Current allocation matrix.</a:t>
            </a:r>
          </a:p>
          <a:p>
            <a:pPr marL="914400" lvl="1" indent="-457200" algn="l" rtl="0">
              <a:buFont typeface="Arial" pitchFamily="34" charset="0"/>
              <a:buChar char="•"/>
            </a:pPr>
            <a:r>
              <a:rPr lang="en-US" sz="2400" dirty="0">
                <a:solidFill>
                  <a:srgbClr val="C00000"/>
                </a:solidFill>
              </a:rPr>
              <a:t>R</a:t>
            </a:r>
            <a:r>
              <a:rPr lang="en-US" sz="2400" dirty="0">
                <a:solidFill>
                  <a:schemeClr val="tx1"/>
                </a:solidFill>
              </a:rPr>
              <a:t>	Request matrix.</a:t>
            </a:r>
          </a:p>
          <a:p>
            <a:pPr marL="457200" indent="-457200" algn="l" rtl="0">
              <a:buFont typeface="Arial" pitchFamily="34" charset="0"/>
              <a:buChar char="•"/>
            </a:pPr>
            <a:endParaRPr lang="en-US" sz="2400" dirty="0">
              <a:solidFill>
                <a:srgbClr val="C00000"/>
              </a:solidFill>
            </a:endParaRPr>
          </a:p>
        </p:txBody>
      </p:sp>
    </p:spTree>
    <p:extLst>
      <p:ext uri="{BB962C8B-B14F-4D97-AF65-F5344CB8AC3E}">
        <p14:creationId xmlns:p14="http://schemas.microsoft.com/office/powerpoint/2010/main" val="390435970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1644</Words>
  <Application>Microsoft Office PowerPoint</Application>
  <PresentationFormat>On-screen Show (16:10)</PresentationFormat>
  <Paragraphs>586</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Courier New</vt:lpstr>
      <vt:lpstr>Times New Roman</vt:lpstr>
      <vt:lpstr>ערכת נושא Office</vt:lpstr>
      <vt:lpstr>Operating Systems 371-1-1631</vt:lpstr>
      <vt:lpstr>4 necessary conditions for deadlock</vt:lpstr>
      <vt:lpstr>Solving Deadlock</vt:lpstr>
      <vt:lpstr>Question 1</vt:lpstr>
      <vt:lpstr>Question 1 – Intuitive Solution</vt:lpstr>
      <vt:lpstr>Question 1 – Formal Solution</vt:lpstr>
      <vt:lpstr>Question 1 – Formal Solution</vt:lpstr>
      <vt:lpstr>The Banker’s Algorithm</vt:lpstr>
      <vt:lpstr>The Banker’s Algorithm</vt:lpstr>
      <vt:lpstr>The Banker’s Algorithm</vt:lpstr>
      <vt:lpstr>Question 2 : The Banker’s Algorithm</vt:lpstr>
      <vt:lpstr>Question 2 – Solution</vt:lpstr>
      <vt:lpstr>Question 2 – Solution</vt:lpstr>
      <vt:lpstr>Question 3</vt:lpstr>
      <vt:lpstr>Question 3 – Solution</vt:lpstr>
      <vt:lpstr>Question 3 – Solution</vt:lpstr>
      <vt:lpstr>Question 3 –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371-1-1631 Fall 2011</dc:title>
  <dc:creator>Yehiel</dc:creator>
  <cp:lastModifiedBy>itamar</cp:lastModifiedBy>
  <cp:revision>170</cp:revision>
  <dcterms:created xsi:type="dcterms:W3CDTF">2012-11-09T20:05:31Z</dcterms:created>
  <dcterms:modified xsi:type="dcterms:W3CDTF">2018-05-09T07:20:08Z</dcterms:modified>
</cp:coreProperties>
</file>