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58" r:id="rId4"/>
    <p:sldId id="300" r:id="rId5"/>
    <p:sldId id="328" r:id="rId6"/>
    <p:sldId id="363" r:id="rId7"/>
    <p:sldId id="366" r:id="rId8"/>
    <p:sldId id="353" r:id="rId9"/>
    <p:sldId id="362" r:id="rId10"/>
    <p:sldId id="373" r:id="rId11"/>
    <p:sldId id="355" r:id="rId12"/>
    <p:sldId id="367" r:id="rId13"/>
    <p:sldId id="361" r:id="rId14"/>
    <p:sldId id="329" r:id="rId15"/>
    <p:sldId id="364" r:id="rId16"/>
    <p:sldId id="371" r:id="rId17"/>
    <p:sldId id="372" r:id="rId18"/>
    <p:sldId id="370" r:id="rId19"/>
    <p:sldId id="356" r:id="rId20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53" autoAdjust="0"/>
    <p:restoredTop sz="66061" autoAdjust="0"/>
  </p:normalViewPr>
  <p:slideViewPr>
    <p:cSldViewPr>
      <p:cViewPr varScale="1">
        <p:scale>
          <a:sx n="53" d="100"/>
          <a:sy n="53" d="100"/>
        </p:scale>
        <p:origin x="1904" y="68"/>
      </p:cViewPr>
      <p:guideLst>
        <p:guide orient="horz" pos="180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2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8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We’ve 4GB / 4KB = 2^20 physical pages.</a:t>
            </a:r>
          </a:p>
          <a:p>
            <a:pPr algn="l" rtl="0"/>
            <a:r>
              <a:rPr lang="en-US" dirty="0"/>
              <a:t>Each page should have a 52-bit</a:t>
            </a:r>
            <a:r>
              <a:rPr lang="en-US" baseline="0" dirty="0"/>
              <a:t> entry for its disc location + 6 ctrl bits.</a:t>
            </a:r>
          </a:p>
          <a:p>
            <a:pPr algn="l" rtl="0"/>
            <a:r>
              <a:rPr lang="en-US" baseline="0" dirty="0"/>
              <a:t>Total: 58*2^20 &lt;&lt; 26*2^52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Imp’ directly: associative</a:t>
            </a:r>
            <a:r>
              <a:rPr lang="en-US" baseline="0" dirty="0"/>
              <a:t> memory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A more scalable solution: hash tables</a:t>
            </a:r>
          </a:p>
          <a:p>
            <a:pPr algn="l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913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A) Denote</a:t>
            </a:r>
            <a:r>
              <a:rPr lang="en-US" baseline="0" dirty="0"/>
              <a:t> the page’s size by x Bytes. The number of entries in x is x/4, because each entry takes 4 B.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would like this single page to map all possible pages in the system.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number of pages in the system is 2^32 /x.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Therefore we have 2^32/x = x/4 </a:t>
            </a:r>
            <a:r>
              <a:rPr lang="en-US" baseline="0" dirty="0">
                <a:sym typeface="Wingdings" pitchFamily="2" charset="2"/>
              </a:rPr>
              <a:t> x = 2^17.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A process of 1KB</a:t>
            </a:r>
            <a:r>
              <a:rPr lang="en-US" baseline="0" dirty="0"/>
              <a:t> requires 1 data page + 1 page table page </a:t>
            </a:r>
            <a:r>
              <a:rPr lang="en-US" baseline="0" dirty="0">
                <a:sym typeface="Wingdings" pitchFamily="2" charset="2"/>
              </a:rPr>
              <a:t> 2x = 2^18B.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itchFamily="2" charset="2"/>
              </a:rPr>
              <a:t>C) Assuming that upon starting the process only its single page is copied to the memory (no pre-fetching of additional pages), the process may consume only x=2^17 B. Above it, a page fault </a:t>
            </a:r>
            <a:r>
              <a:rPr lang="en-US" baseline="0">
                <a:sym typeface="Wingdings" pitchFamily="2" charset="2"/>
              </a:rPr>
              <a:t>occurs.</a:t>
            </a: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76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117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7010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Disc</a:t>
            </a:r>
            <a:r>
              <a:rPr lang="en-US" baseline="0" dirty="0"/>
              <a:t> search time is not linear (even if SSD).</a:t>
            </a:r>
          </a:p>
          <a:p>
            <a:pPr algn="l" rtl="0"/>
            <a:r>
              <a:rPr lang="en-US" baseline="0" dirty="0"/>
              <a:t>Larger page </a:t>
            </a:r>
            <a:r>
              <a:rPr lang="en-US" baseline="0" dirty="0">
                <a:sym typeface="Wingdings" pitchFamily="2" charset="2"/>
              </a:rPr>
              <a:t> Higher </a:t>
            </a:r>
            <a:r>
              <a:rPr lang="en-US" baseline="0" dirty="0" err="1">
                <a:sym typeface="Wingdings" pitchFamily="2" charset="2"/>
              </a:rPr>
              <a:t>prob</a:t>
            </a:r>
            <a:r>
              <a:rPr lang="en-US" baseline="0">
                <a:sym typeface="Wingdings" pitchFamily="2" charset="2"/>
              </a:rPr>
              <a:t>’ of dirty</a:t>
            </a:r>
            <a:r>
              <a:rPr lang="en-US" baseline="0" dirty="0">
                <a:sym typeface="Wingdings" pitchFamily="2" charset="2"/>
              </a:rPr>
              <a:t>.</a:t>
            </a:r>
            <a:endParaRPr lang="en-US" baseline="0" dirty="0"/>
          </a:p>
          <a:p>
            <a:pPr algn="l" rtl="0"/>
            <a:endParaRPr lang="en-US" baseline="0" dirty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Base &amp; Limit</a:t>
            </a:r>
            <a:r>
              <a:rPr lang="en-US" baseline="0" dirty="0"/>
              <a:t> problems: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Need to re-calculate locations in </a:t>
            </a:r>
            <a:r>
              <a:rPr lang="en-US" baseline="0" dirty="0" err="1"/>
              <a:t>mem</a:t>
            </a:r>
            <a:r>
              <a:rPr lang="en-US" baseline="0" dirty="0"/>
              <a:t> (</a:t>
            </a:r>
            <a:r>
              <a:rPr lang="en-US" baseline="0" dirty="0" err="1"/>
              <a:t>eg</a:t>
            </a:r>
            <a:r>
              <a:rPr lang="en-US" baseline="0" dirty="0"/>
              <a:t>, </a:t>
            </a:r>
            <a:r>
              <a:rPr lang="en-US" baseline="0" dirty="0" err="1"/>
              <a:t>jmp</a:t>
            </a:r>
            <a:r>
              <a:rPr lang="en-US" baseline="0" dirty="0"/>
              <a:t>), so as to switch from absolute to relative addressing.</a:t>
            </a:r>
            <a:endParaRPr lang="he-IL" dirty="0"/>
          </a:p>
          <a:p>
            <a:pPr algn="l" rtl="0">
              <a:buFont typeface="Arial" pitchFamily="34" charset="0"/>
              <a:buChar char="•"/>
            </a:pPr>
            <a:r>
              <a:rPr lang="en-US" baseline="0" dirty="0"/>
              <a:t>Need to compare value, to verify no </a:t>
            </a:r>
            <a:r>
              <a:rPr lang="en-US" baseline="0" dirty="0" err="1"/>
              <a:t>seg</a:t>
            </a:r>
            <a:r>
              <a:rPr lang="en-US" baseline="0" dirty="0"/>
              <a:t>. fault</a:t>
            </a:r>
          </a:p>
          <a:p>
            <a:pPr algn="l" rtl="0">
              <a:buFont typeface="Arial" pitchFamily="34" charset="0"/>
              <a:buChar char="•"/>
            </a:pPr>
            <a:r>
              <a:rPr lang="en-US" baseline="0" dirty="0"/>
              <a:t>** Main </a:t>
            </a:r>
            <a:r>
              <a:rPr lang="en-US" baseline="0" dirty="0" err="1"/>
              <a:t>prob</a:t>
            </a:r>
            <a:r>
              <a:rPr lang="en-US" baseline="0" dirty="0"/>
              <a:t>’: cannot have all processes in </a:t>
            </a:r>
            <a:r>
              <a:rPr lang="en-US" baseline="0" dirty="0" err="1"/>
              <a:t>mem</a:t>
            </a:r>
            <a:r>
              <a:rPr lang="en-US" baseline="0" dirty="0"/>
              <a:t>.</a:t>
            </a:r>
          </a:p>
          <a:p>
            <a:pPr algn="l" rtl="0">
              <a:buFont typeface="Arial" pitchFamily="34" charset="0"/>
              <a:buChar char="•"/>
            </a:pPr>
            <a:r>
              <a:rPr lang="en-US" baseline="0" dirty="0"/>
              <a:t>Cannot know in advance how much mem. the process requires.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itchFamily="34" charset="0"/>
              <a:buNone/>
            </a:pPr>
            <a:r>
              <a:rPr lang="en-US" sz="1200" dirty="0">
                <a:solidFill>
                  <a:srgbClr val="C00000"/>
                </a:solidFill>
              </a:rPr>
              <a:t>Swapping</a:t>
            </a:r>
            <a:r>
              <a:rPr lang="en-US" sz="1200" dirty="0">
                <a:solidFill>
                  <a:schemeClr val="tx1"/>
                </a:solidFill>
              </a:rPr>
              <a:t> means we bring the entire memory space of a process to the memory, use it, and possibly put it back to our store (e.g. large enough disk).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Problems: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Cannot know in advance how much mem. the process requires.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Swap time </a:t>
            </a:r>
            <a:r>
              <a:rPr lang="en-US" sz="1200" dirty="0">
                <a:solidFill>
                  <a:schemeClr val="tx1"/>
                </a:solidFill>
              </a:rPr>
              <a:t>is proportional to the amount of swapped memory – a heavy operation for process with large use of memory.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Garbage collection: During the time, swapping creates “holes” of too small amounts of available memory in memory map.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800" b="1" dirty="0">
                <a:solidFill>
                  <a:srgbClr val="C00000"/>
                </a:solidFill>
              </a:rPr>
              <a:t>Virtual Memory: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happens when a </a:t>
            </a:r>
            <a:r>
              <a:rPr lang="en-US" sz="2800" dirty="0">
                <a:solidFill>
                  <a:srgbClr val="C00000"/>
                </a:solidFill>
              </a:rPr>
              <a:t>process’s memory </a:t>
            </a:r>
            <a:r>
              <a:rPr lang="en-US" sz="2800" dirty="0">
                <a:solidFill>
                  <a:schemeClr val="tx1"/>
                </a:solidFill>
              </a:rPr>
              <a:t>requirements are too large to fit into the </a:t>
            </a:r>
            <a:r>
              <a:rPr lang="en-US" sz="2800" dirty="0">
                <a:solidFill>
                  <a:srgbClr val="C00000"/>
                </a:solidFill>
              </a:rPr>
              <a:t>physical memory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Only part of the program is held in the memory while the rest stays in our store.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This means we can support an address space which is independent of physical memory (on a 32 bit machine, there are 2</a:t>
            </a:r>
            <a:r>
              <a:rPr lang="en-US" sz="2800" baseline="30000" dirty="0">
                <a:solidFill>
                  <a:schemeClr val="tx1"/>
                </a:solidFill>
              </a:rPr>
              <a:t>32</a:t>
            </a:r>
            <a:r>
              <a:rPr lang="en-US" sz="2800" dirty="0">
                <a:solidFill>
                  <a:schemeClr val="tx1"/>
                </a:solidFill>
              </a:rPr>
              <a:t> addresses in </a:t>
            </a:r>
            <a:r>
              <a:rPr lang="en-US" sz="2800" dirty="0">
                <a:solidFill>
                  <a:srgbClr val="C00000"/>
                </a:solidFill>
              </a:rPr>
              <a:t>virtual address space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endParaRPr lang="en-US" dirty="0"/>
          </a:p>
          <a:p>
            <a:pPr algn="l" rtl="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does a page table entry include?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do we use page &amp; offset?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71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dirty="0">
                <a:solidFill>
                  <a:schemeClr val="tx1"/>
                </a:solidFill>
              </a:rPr>
              <a:t>See accessory file: P_Tables_lec_from_nrg.cs.ucl.ac.uk_by_mjh.pdf</a:t>
            </a:r>
          </a:p>
          <a:p>
            <a:pPr algn="l" rtl="0"/>
            <a:endParaRPr lang="en-US" sz="1200" dirty="0">
              <a:solidFill>
                <a:schemeClr val="tx1"/>
              </a:solidFill>
            </a:endParaRPr>
          </a:p>
          <a:p>
            <a:pPr algn="l" rtl="0"/>
            <a:r>
              <a:rPr lang="en-US" sz="1200" dirty="0">
                <a:solidFill>
                  <a:schemeClr val="tx1"/>
                </a:solidFill>
              </a:rPr>
              <a:t># of Page table entries: 2^(64 – 12) = 2^52</a:t>
            </a:r>
          </a:p>
          <a:p>
            <a:pPr algn="l" rtl="0"/>
            <a:r>
              <a:rPr lang="en-US" sz="1200" dirty="0">
                <a:solidFill>
                  <a:schemeClr val="tx1"/>
                </a:solidFill>
              </a:rPr>
              <a:t>#</a:t>
            </a:r>
            <a:r>
              <a:rPr lang="en-US" sz="1200" baseline="0" dirty="0">
                <a:solidFill>
                  <a:schemeClr val="tx1"/>
                </a:solidFill>
              </a:rPr>
              <a:t> of pages in the memory: 4GB / 4KB = 1M 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200" baseline="0" dirty="0" err="1">
                <a:solidFill>
                  <a:schemeClr val="tx1"/>
                </a:solidFill>
                <a:sym typeface="Wingdings" pitchFamily="2" charset="2"/>
              </a:rPr>
              <a:t>addr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. Of page in </a:t>
            </a:r>
            <a:r>
              <a:rPr lang="en-US" sz="1200" baseline="0" dirty="0" err="1">
                <a:solidFill>
                  <a:schemeClr val="tx1"/>
                </a:solidFill>
                <a:sym typeface="Wingdings" pitchFamily="2" charset="2"/>
              </a:rPr>
              <a:t>mem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. </a:t>
            </a:r>
            <a:r>
              <a:rPr lang="en-US" sz="1200" baseline="0" dirty="0" err="1">
                <a:solidFill>
                  <a:schemeClr val="tx1"/>
                </a:solidFill>
                <a:sym typeface="Wingdings" pitchFamily="2" charset="2"/>
              </a:rPr>
              <a:t>Reqires</a:t>
            </a:r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 20bits.</a:t>
            </a: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Total size: (2^52)*26</a:t>
            </a:r>
          </a:p>
          <a:p>
            <a:pPr algn="l" rtl="0"/>
            <a:endParaRPr lang="en-US" sz="1200" baseline="0" dirty="0">
              <a:solidFill>
                <a:schemeClr val="tx1"/>
              </a:solidFill>
              <a:sym typeface="Wingdings" pitchFamily="2" charset="2"/>
            </a:endParaRP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Assuming that only 1TB can code valid addresses:</a:t>
            </a: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We’ve “only” 2^(40-12) optional pages.</a:t>
            </a:r>
          </a:p>
          <a:p>
            <a:pPr algn="l" rtl="0"/>
            <a:r>
              <a:rPr lang="en-US" sz="1200" baseline="0" dirty="0">
                <a:solidFill>
                  <a:schemeClr val="tx1"/>
                </a:solidFill>
                <a:sym typeface="Wingdings" pitchFamily="2" charset="2"/>
              </a:rPr>
              <a:t>Still have 26*2^(40-12) = 26*2^28 =~ 32*2^28 = 2^33 = 8Gbit = 1GB.</a:t>
            </a:r>
            <a:endParaRPr lang="en-US" sz="1200" dirty="0">
              <a:solidFill>
                <a:schemeClr val="tx1"/>
              </a:solidFill>
            </a:endParaRPr>
          </a:p>
          <a:p>
            <a:pPr algn="l" rtl="0"/>
            <a:endParaRPr lang="en-US" sz="1200" dirty="0">
              <a:solidFill>
                <a:schemeClr val="tx1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baseline="0" dirty="0">
                <a:sym typeface="Wingdings" pitchFamily="2" charset="2"/>
              </a:rPr>
              <a:t>Same order of magnitude as the main </a:t>
            </a:r>
            <a:r>
              <a:rPr lang="en-US" baseline="0" dirty="0" err="1">
                <a:sym typeface="Wingdings" pitchFamily="2" charset="2"/>
              </a:rPr>
              <a:t>mem</a:t>
            </a:r>
            <a:r>
              <a:rPr lang="en-US" baseline="0" dirty="0">
                <a:sym typeface="Wingdings" pitchFamily="2" charset="2"/>
              </a:rPr>
              <a:t> itself!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Page frame #.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Present</a:t>
            </a:r>
            <a:r>
              <a:rPr lang="en-US" altLang="he-IL" baseline="0" dirty="0"/>
              <a:t> / Absent (</a:t>
            </a:r>
            <a:r>
              <a:rPr lang="en-US" altLang="he-IL" dirty="0"/>
              <a:t>Valid) bit – is page part of process address space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Modified (dirty) bit required for knowing whether to write back to disk upon eviction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dirty="0"/>
              <a:t>Referenced bit required for help selecting which page to evict</a:t>
            </a:r>
          </a:p>
          <a:p>
            <a:pPr algn="l" rtl="0">
              <a:buFontTx/>
              <a:buChar char="•"/>
            </a:pPr>
            <a:r>
              <a:rPr lang="en-US" altLang="he-IL" dirty="0"/>
              <a:t>Protection bit/s: e.g., read/write/execute</a:t>
            </a:r>
          </a:p>
          <a:p>
            <a:pPr algn="l" rtl="0">
              <a:buFontTx/>
              <a:buChar char="•"/>
            </a:pPr>
            <a:r>
              <a:rPr lang="en-US" altLang="he-IL" dirty="0"/>
              <a:t>Caching disabled, when the page is mapped to device memory, e.g. when the OS is waiting for a device </a:t>
            </a:r>
            <a:r>
              <a:rPr lang="en-US" altLang="he-IL"/>
              <a:t>to respond, </a:t>
            </a:r>
            <a:r>
              <a:rPr lang="en-US" altLang="he-IL" dirty="0"/>
              <a:t>it wants to read its current response, not a cached copy of a previous response.</a:t>
            </a:r>
          </a:p>
          <a:p>
            <a:pPr algn="l" rtl="0">
              <a:buFontTx/>
              <a:buChar char="•"/>
            </a:pPr>
            <a:r>
              <a:rPr lang="en-US" altLang="he-IL" dirty="0"/>
              <a:t>Optional: insertion / reference time (for LRU)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defTabSz="888957"/>
            <a:fld id="{25AE1587-C4E3-4AAD-ADF3-AD715AA0C4DC}" type="slidenum">
              <a:rPr lang="ar-SA" altLang="he-IL" sz="1000" smtClean="0"/>
              <a:pPr defTabSz="888957"/>
              <a:t>9</a:t>
            </a:fld>
            <a:endParaRPr lang="en-US" altLang="he-IL" sz="1000" dirty="0"/>
          </a:p>
        </p:txBody>
      </p:sp>
    </p:spTree>
    <p:extLst>
      <p:ext uri="{BB962C8B-B14F-4D97-AF65-F5344CB8AC3E}">
        <p14:creationId xmlns:p14="http://schemas.microsoft.com/office/powerpoint/2010/main" val="3141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כ"ג/אייר/תשע"ח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C00000"/>
                </a:solidFill>
              </a:rPr>
              <a:t>Operating Systems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371-1-1631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Tutorial 9 – Memory I: page tables</a:t>
            </a:r>
          </a:p>
        </p:txBody>
      </p:sp>
      <p:pic>
        <p:nvPicPr>
          <p:cNvPr id="6" name="תמונה 5" descr="http://in.bgu.ac.il/engn/NewsIcons/BGUlogo.png"/>
          <p:cNvPicPr/>
          <p:nvPr/>
        </p:nvPicPr>
        <p:blipFill>
          <a:blip r:embed="rId3" cstate="print">
            <a:lum bright="18000"/>
          </a:blip>
          <a:srcRect/>
          <a:stretch>
            <a:fillRect/>
          </a:stretch>
        </p:blipFill>
        <p:spPr bwMode="auto">
          <a:xfrm>
            <a:off x="4073810" y="4175816"/>
            <a:ext cx="9963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/>
              <a:t>Ben-Gurion University of the Negev</a:t>
            </a:r>
            <a:br>
              <a:rPr lang="en-US" sz="1400" i="1" dirty="0"/>
            </a:br>
            <a:r>
              <a:rPr lang="en-US" sz="1400" i="1" dirty="0"/>
              <a:t>Communication Systems Engineering Department</a:t>
            </a:r>
            <a:br>
              <a:rPr lang="en-US" sz="1400" i="1" dirty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19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416261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page table: implementation challenges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Memory space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Latency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Power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4035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Inverted Page Table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5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Observation: most PTEs are invalid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441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is the size of an inverted page table, assuming the same parameters as in the question 1?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Note: the inverted page table holds only the physical pages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Page table miss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 page fault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implement it directly?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more scalable solution?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0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Translation </a:t>
            </a:r>
            <a:r>
              <a:rPr lang="en-US" sz="3600" dirty="0" err="1">
                <a:solidFill>
                  <a:srgbClr val="C00000"/>
                </a:solidFill>
              </a:rPr>
              <a:t>Lookaside</a:t>
            </a:r>
            <a:r>
              <a:rPr lang="en-US" sz="3600" dirty="0">
                <a:solidFill>
                  <a:srgbClr val="C00000"/>
                </a:solidFill>
              </a:rPr>
              <a:t> Buffer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7308304" y="1487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7308304" y="1944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7308304" y="2401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7308304" y="28591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13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7308304" y="33163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7308304" y="3773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8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7308304" y="4230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7308304" y="4687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62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6851104" y="1487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  <p:sp>
        <p:nvSpPr>
          <p:cNvPr id="13" name="Rectangle 13"/>
          <p:cNvSpPr/>
          <p:nvPr/>
        </p:nvSpPr>
        <p:spPr>
          <a:xfrm>
            <a:off x="6851104" y="1944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14" name="Rectangle 14"/>
          <p:cNvSpPr/>
          <p:nvPr/>
        </p:nvSpPr>
        <p:spPr>
          <a:xfrm>
            <a:off x="6851104" y="2401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  <p:sp>
        <p:nvSpPr>
          <p:cNvPr id="15" name="Rectangle 15"/>
          <p:cNvSpPr/>
          <p:nvPr/>
        </p:nvSpPr>
        <p:spPr>
          <a:xfrm>
            <a:off x="6851104" y="28591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6" name="Rectangle 16"/>
          <p:cNvSpPr/>
          <p:nvPr/>
        </p:nvSpPr>
        <p:spPr>
          <a:xfrm>
            <a:off x="6851104" y="33163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7" name="Rectangle 17"/>
          <p:cNvSpPr/>
          <p:nvPr/>
        </p:nvSpPr>
        <p:spPr>
          <a:xfrm>
            <a:off x="6851104" y="37735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66</a:t>
            </a:r>
            <a:endParaRPr lang="he-IL" dirty="0"/>
          </a:p>
        </p:txBody>
      </p:sp>
      <p:sp>
        <p:nvSpPr>
          <p:cNvPr id="18" name="Rectangle 18"/>
          <p:cNvSpPr/>
          <p:nvPr/>
        </p:nvSpPr>
        <p:spPr>
          <a:xfrm>
            <a:off x="6851104" y="42307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19" name="Rectangle 19"/>
          <p:cNvSpPr/>
          <p:nvPr/>
        </p:nvSpPr>
        <p:spPr>
          <a:xfrm>
            <a:off x="6851104" y="4687922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  <p:sp>
        <p:nvSpPr>
          <p:cNvPr id="20" name="כותרת משנה 2"/>
          <p:cNvSpPr>
            <a:spLocks noGrp="1"/>
          </p:cNvSpPr>
          <p:nvPr>
            <p:ph type="subTitle" idx="1"/>
          </p:nvPr>
        </p:nvSpPr>
        <p:spPr>
          <a:xfrm>
            <a:off x="101600" y="769268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Associative memory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Like a fully-associative cache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Or a Content-Addressable Memory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High area and power consumption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6493420" y="1129308"/>
            <a:ext cx="1331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Virt</a:t>
            </a:r>
            <a:r>
              <a:rPr lang="en-US" dirty="0"/>
              <a:t> | </a:t>
            </a:r>
            <a:r>
              <a:rPr lang="en-US" dirty="0" err="1"/>
              <a:t>Phy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95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Question 2, part1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Consider a 32-b system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process has its own page table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Per-process page table size: 1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page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 Entry size: 1 Word (32-b)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A) </a:t>
            </a:r>
            <a:r>
              <a:rPr lang="en-US" dirty="0">
                <a:solidFill>
                  <a:schemeClr val="tx1"/>
                </a:solidFill>
              </a:rPr>
              <a:t>What should be the page size?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B) </a:t>
            </a:r>
            <a:r>
              <a:rPr lang="en-US" dirty="0">
                <a:solidFill>
                  <a:schemeClr val="tx1"/>
                </a:solidFill>
              </a:rPr>
              <a:t>How much data should be copied from the memory for initializing a process with 1KB mem?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C) </a:t>
            </a:r>
            <a:r>
              <a:rPr lang="en-US" dirty="0">
                <a:solidFill>
                  <a:schemeClr val="tx1"/>
                </a:solidFill>
              </a:rPr>
              <a:t>What’s the maximal memory a process may consume before a page fault occurs?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Question 2, parts 2-4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Part 2</a:t>
            </a:r>
            <a:r>
              <a:rPr lang="en-US" dirty="0">
                <a:solidFill>
                  <a:schemeClr val="tx1"/>
                </a:solidFill>
              </a:rPr>
              <a:t> It’s now given that the system uses a 2L page table. Repeat part 1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Part 3</a:t>
            </a:r>
            <a:r>
              <a:rPr lang="en-US" dirty="0">
                <a:solidFill>
                  <a:schemeClr val="tx1"/>
                </a:solidFill>
              </a:rPr>
              <a:t> Repeat part 1 for a 64-b 1L page table.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u="sng" dirty="0">
                <a:solidFill>
                  <a:schemeClr val="tx1"/>
                </a:solidFill>
              </a:rPr>
              <a:t>Part 4</a:t>
            </a:r>
            <a:r>
              <a:rPr lang="en-US" dirty="0">
                <a:solidFill>
                  <a:schemeClr val="tx1"/>
                </a:solidFill>
              </a:rPr>
              <a:t> Repeat part 1 for a 64-b 4L page table.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introduction &amp;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implementation issues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Inverted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TLB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Multi-stages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3200" b="1" dirty="0">
                <a:solidFill>
                  <a:srgbClr val="C00000"/>
                </a:solidFill>
              </a:rPr>
              <a:t>Page size</a:t>
            </a:r>
          </a:p>
        </p:txBody>
      </p:sp>
    </p:spTree>
    <p:extLst>
      <p:ext uri="{BB962C8B-B14F-4D97-AF65-F5344CB8AC3E}">
        <p14:creationId xmlns:p14="http://schemas.microsoft.com/office/powerpoint/2010/main" val="176645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Page table size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Modern OSs </a:t>
            </a:r>
            <a:r>
              <a:rPr lang="en-US" dirty="0">
                <a:solidFill>
                  <a:schemeClr val="tx1"/>
                </a:solidFill>
              </a:rPr>
              <a:t>use (sometimes) larger pages (4MB).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are the pros. and cons. of larger pages?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about using multiple-sized pages?</a:t>
            </a:r>
          </a:p>
        </p:txBody>
      </p:sp>
    </p:spTree>
    <p:extLst>
      <p:ext uri="{BB962C8B-B14F-4D97-AF65-F5344CB8AC3E}">
        <p14:creationId xmlns:p14="http://schemas.microsoft.com/office/powerpoint/2010/main" val="11816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Motivation &amp; the memory (usage) explosion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 descr="Flop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451883">
            <a:off x="963545" y="3672817"/>
            <a:ext cx="1943686" cy="1901432"/>
          </a:xfrm>
          <a:prstGeom prst="rect">
            <a:avLst/>
          </a:prstGeom>
        </p:spPr>
      </p:pic>
      <p:pic>
        <p:nvPicPr>
          <p:cNvPr id="5" name="תמונה 4" descr="DiskOnK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5282" y="2353444"/>
            <a:ext cx="103519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Solution 1: per-process base &amp; limit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6" name="תמונה 5" descr="Gvul_Lefaneyc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985292"/>
            <a:ext cx="4428492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741331"/>
            <a:ext cx="3672407" cy="50598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  <a:sym typeface="Wingdings" pitchFamily="2" charset="2"/>
              </a:rPr>
              <a:t>This sol’ requires:</a:t>
            </a:r>
            <a:endParaRPr lang="en-US" sz="2800" dirty="0">
              <a:solidFill>
                <a:srgbClr val="FF0000"/>
              </a:solidFill>
              <a:sym typeface="Wingdings" pitchFamily="2" charset="2"/>
            </a:endParaRP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/>
              <a:t>Per-instruction address calculation</a:t>
            </a: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/>
              <a:t>Knowing in advance each process’s memory demands</a:t>
            </a:r>
          </a:p>
          <a:p>
            <a:pPr algn="l" rtl="0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/>
              <a:t>Having all processes in the memory simultaneously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64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Solution 2: swapping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תמונה 5" descr="C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921396"/>
            <a:ext cx="2571750" cy="1714500"/>
          </a:xfrm>
          <a:prstGeom prst="rect">
            <a:avLst/>
          </a:prstGeom>
        </p:spPr>
      </p:pic>
      <p:pic>
        <p:nvPicPr>
          <p:cNvPr id="11" name="Picture 4" descr="Disposal, Dump, Garbage, Junk, Landfi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9468"/>
            <a:ext cx="367240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8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>
                <a:solidFill>
                  <a:srgbClr val="C00000"/>
                </a:solidFill>
              </a:rPr>
              <a:t>Solution 3: </a:t>
            </a:r>
            <a:r>
              <a:rPr lang="en-US" sz="3600" dirty="0">
                <a:solidFill>
                  <a:srgbClr val="C00000"/>
                </a:solidFill>
              </a:rPr>
              <a:t>Paging and Virtual Memory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תמונה 3" descr="Pag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417340"/>
            <a:ext cx="2567085" cy="1656184"/>
          </a:xfrm>
          <a:prstGeom prst="rect">
            <a:avLst/>
          </a:prstGeom>
        </p:spPr>
      </p:pic>
      <p:pic>
        <p:nvPicPr>
          <p:cNvPr id="5" name="תמונה 4" descr="Virt_Mem.jpg"/>
          <p:cNvPicPr>
            <a:picLocks noChangeAspect="1"/>
          </p:cNvPicPr>
          <p:nvPr/>
        </p:nvPicPr>
        <p:blipFill>
          <a:blip r:embed="rId4" cstate="print"/>
          <a:srcRect l="38526" t="6468" r="23644" b="10464"/>
          <a:stretch>
            <a:fillRect/>
          </a:stretch>
        </p:blipFill>
        <p:spPr>
          <a:xfrm>
            <a:off x="539552" y="1057300"/>
            <a:ext cx="1152128" cy="2448272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5677272" y="17201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677272" y="21773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5677272" y="26345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677272" y="30917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677272" y="35489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677272" y="40061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5677272" y="44633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5677272" y="4920580"/>
            <a:ext cx="14870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(in disc)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5220072" y="17201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5" name="Rectangle 13"/>
          <p:cNvSpPr/>
          <p:nvPr/>
        </p:nvSpPr>
        <p:spPr>
          <a:xfrm>
            <a:off x="5220072" y="21773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16" name="Rectangle 14"/>
          <p:cNvSpPr/>
          <p:nvPr/>
        </p:nvSpPr>
        <p:spPr>
          <a:xfrm>
            <a:off x="5220072" y="26345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17" name="Rectangle 15"/>
          <p:cNvSpPr/>
          <p:nvPr/>
        </p:nvSpPr>
        <p:spPr>
          <a:xfrm>
            <a:off x="5220072" y="30917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18" name="Rectangle 16"/>
          <p:cNvSpPr/>
          <p:nvPr/>
        </p:nvSpPr>
        <p:spPr>
          <a:xfrm>
            <a:off x="5220072" y="35489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19" name="Rectangle 17"/>
          <p:cNvSpPr/>
          <p:nvPr/>
        </p:nvSpPr>
        <p:spPr>
          <a:xfrm>
            <a:off x="5220072" y="40061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20" name="Rectangle 18"/>
          <p:cNvSpPr/>
          <p:nvPr/>
        </p:nvSpPr>
        <p:spPr>
          <a:xfrm>
            <a:off x="5220072" y="44633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1" name="Rectangle 19"/>
          <p:cNvSpPr/>
          <p:nvPr/>
        </p:nvSpPr>
        <p:spPr>
          <a:xfrm>
            <a:off x="5220072" y="492058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2" name="Rectangle 4"/>
          <p:cNvSpPr/>
          <p:nvPr/>
        </p:nvSpPr>
        <p:spPr>
          <a:xfrm>
            <a:off x="8363272" y="173498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0" name="Rectangle 12"/>
          <p:cNvSpPr/>
          <p:nvPr/>
        </p:nvSpPr>
        <p:spPr>
          <a:xfrm>
            <a:off x="7452320" y="17349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 page 0</a:t>
            </a:r>
            <a:endParaRPr lang="he-IL" dirty="0"/>
          </a:p>
        </p:txBody>
      </p:sp>
      <p:sp>
        <p:nvSpPr>
          <p:cNvPr id="31" name="Rectangle 13"/>
          <p:cNvSpPr/>
          <p:nvPr/>
        </p:nvSpPr>
        <p:spPr>
          <a:xfrm>
            <a:off x="7452320" y="21921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 page 1</a:t>
            </a:r>
            <a:endParaRPr lang="he-IL" dirty="0"/>
          </a:p>
        </p:txBody>
      </p:sp>
      <p:sp>
        <p:nvSpPr>
          <p:cNvPr id="32" name="Rectangle 14"/>
          <p:cNvSpPr/>
          <p:nvPr/>
        </p:nvSpPr>
        <p:spPr>
          <a:xfrm>
            <a:off x="7452320" y="26493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 page 2</a:t>
            </a:r>
            <a:endParaRPr lang="he-IL" dirty="0"/>
          </a:p>
        </p:txBody>
      </p:sp>
      <p:sp>
        <p:nvSpPr>
          <p:cNvPr id="33" name="Rectangle 15"/>
          <p:cNvSpPr/>
          <p:nvPr/>
        </p:nvSpPr>
        <p:spPr>
          <a:xfrm>
            <a:off x="7452320" y="3106588"/>
            <a:ext cx="9109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 page 3</a:t>
            </a:r>
            <a:endParaRPr lang="he-IL" dirty="0"/>
          </a:p>
        </p:txBody>
      </p:sp>
      <p:sp>
        <p:nvSpPr>
          <p:cNvPr id="38" name="כותרת משנה 2"/>
          <p:cNvSpPr txBox="1">
            <a:spLocks/>
          </p:cNvSpPr>
          <p:nvPr/>
        </p:nvSpPr>
        <p:spPr>
          <a:xfrm>
            <a:off x="5796136" y="913284"/>
            <a:ext cx="1080120" cy="7200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table</a:t>
            </a:r>
          </a:p>
        </p:txBody>
      </p:sp>
      <p:sp>
        <p:nvSpPr>
          <p:cNvPr id="39" name="כותרת משנה 2"/>
          <p:cNvSpPr txBox="1">
            <a:spLocks/>
          </p:cNvSpPr>
          <p:nvPr/>
        </p:nvSpPr>
        <p:spPr>
          <a:xfrm>
            <a:off x="7524328" y="913284"/>
            <a:ext cx="1224136" cy="79208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8363272" y="21967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41" name="Rectangle 6"/>
          <p:cNvSpPr/>
          <p:nvPr/>
        </p:nvSpPr>
        <p:spPr>
          <a:xfrm>
            <a:off x="8363272" y="26539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42" name="Rectangle 7"/>
          <p:cNvSpPr/>
          <p:nvPr/>
        </p:nvSpPr>
        <p:spPr>
          <a:xfrm>
            <a:off x="8363272" y="31111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…</a:t>
            </a:r>
            <a:endParaRPr lang="he-I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33" grpId="0" animBg="1"/>
      <p:bldP spid="38" grpId="0"/>
      <p:bldP spid="39" grpId="0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memory: motivation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Page tables: introduction &amp; motivation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Page tables: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Page tables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5017740"/>
            <a:ext cx="8928992" cy="57606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Fig. taken from Wikipedia</a:t>
            </a:r>
          </a:p>
        </p:txBody>
      </p:sp>
      <p:pic>
        <p:nvPicPr>
          <p:cNvPr id="2050" name="Picture 2" descr="https://upload.wikimedia.org/wikipedia/commons/thumb/3/32/Virtual_address_space_and_physical_address_space_relationship.svg/440px-Virtual_address_space_and_physical_address_space_relationship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719138"/>
            <a:ext cx="4191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Question 1: page table’s size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64-bit computer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Size of physical memory: 4GB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Size of page: 4KB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How many pages are possible?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Each entry in the page table contains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Location of the required page frame in the physical memory (if presents)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6-bits ctrl info (Valid, dirty, referenced etc).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What’s the size of the page table?</a:t>
            </a:r>
          </a:p>
        </p:txBody>
      </p:sp>
    </p:spTree>
    <p:extLst>
      <p:ext uri="{BB962C8B-B14F-4D97-AF65-F5344CB8AC3E}">
        <p14:creationId xmlns:p14="http://schemas.microsoft.com/office/powerpoint/2010/main" val="14035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9" y="127000"/>
            <a:ext cx="8643937" cy="5715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he-IL" sz="3600" dirty="0"/>
              <a:t>PTE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6000"/>
            <a:ext cx="7772400" cy="3937000"/>
          </a:xfrm>
        </p:spPr>
        <p:txBody>
          <a:bodyPr lIns="92075" tIns="46038" rIns="92075" bIns="46038"/>
          <a:lstStyle/>
          <a:p>
            <a:pPr>
              <a:buFont typeface="Symbol" pitchFamily="18" charset="2"/>
              <a:buNone/>
              <a:defRPr/>
            </a:pPr>
            <a:r>
              <a:rPr lang="en-US" dirty="0"/>
              <a:t>Page Table Entries (PTE) contain (per page):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Page frame number (physical address)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Present/absent (valid )bit 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Dirty  (modified) bit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Referenced  (accessed) bit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/>
              <a:t>Protection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Caching</a:t>
            </a:r>
            <a:r>
              <a:rPr lang="en-US" sz="2400" dirty="0"/>
              <a:t> disable/enable</a:t>
            </a:r>
          </a:p>
        </p:txBody>
      </p:sp>
      <p:sp>
        <p:nvSpPr>
          <p:cNvPr id="32775" name="Arc 16"/>
          <p:cNvSpPr>
            <a:spLocks/>
          </p:cNvSpPr>
          <p:nvPr/>
        </p:nvSpPr>
        <p:spPr bwMode="auto">
          <a:xfrm>
            <a:off x="6000751" y="1666875"/>
            <a:ext cx="1000125" cy="2381250"/>
          </a:xfrm>
          <a:custGeom>
            <a:avLst/>
            <a:gdLst>
              <a:gd name="T0" fmla="*/ 0 w 21825"/>
              <a:gd name="T1" fmla="*/ 2147483647 h 27583"/>
              <a:gd name="T2" fmla="*/ 2147483647 w 21825"/>
              <a:gd name="T3" fmla="*/ 2147483647 h 27583"/>
              <a:gd name="T4" fmla="*/ 2147483647 w 21825"/>
              <a:gd name="T5" fmla="*/ 2147483647 h 27583"/>
              <a:gd name="T6" fmla="*/ 0 60000 65536"/>
              <a:gd name="T7" fmla="*/ 0 60000 65536"/>
              <a:gd name="T8" fmla="*/ 0 60000 65536"/>
              <a:gd name="T9" fmla="*/ 0 w 21825"/>
              <a:gd name="T10" fmla="*/ 0 h 27583"/>
              <a:gd name="T11" fmla="*/ 21825 w 21825"/>
              <a:gd name="T12" fmla="*/ 27583 h 27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25" h="27583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</a:path>
              <a:path w="21825" h="27583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214564" y="4135437"/>
            <a:ext cx="6008687" cy="9419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endParaRPr lang="en-US" altLang="he-IL" sz="1600">
              <a:latin typeface="Times New Roman" pitchFamily="18" charset="0"/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643563" y="4112948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7" name="Line 8"/>
          <p:cNvSpPr>
            <a:spLocks noChangeShapeType="1"/>
          </p:cNvSpPr>
          <p:nvPr/>
        </p:nvSpPr>
        <p:spPr bwMode="auto">
          <a:xfrm>
            <a:off x="3857625" y="4107657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5214938" y="4112948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6080126" y="4492625"/>
            <a:ext cx="204222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he-IL" sz="1600">
                <a:latin typeface="Times New Roman" pitchFamily="18" charset="0"/>
              </a:rPr>
              <a:t>page    frame   number</a:t>
            </a:r>
          </a:p>
        </p:txBody>
      </p:sp>
      <p:sp>
        <p:nvSpPr>
          <p:cNvPr id="32782" name="Arc 19"/>
          <p:cNvSpPr>
            <a:spLocks/>
          </p:cNvSpPr>
          <p:nvPr/>
        </p:nvSpPr>
        <p:spPr bwMode="auto">
          <a:xfrm>
            <a:off x="4357689" y="2024063"/>
            <a:ext cx="1214437" cy="2083594"/>
          </a:xfrm>
          <a:custGeom>
            <a:avLst/>
            <a:gdLst>
              <a:gd name="T0" fmla="*/ 0 w 21825"/>
              <a:gd name="T1" fmla="*/ 2147483647 h 27583"/>
              <a:gd name="T2" fmla="*/ 2147483647 w 21825"/>
              <a:gd name="T3" fmla="*/ 2147483647 h 27583"/>
              <a:gd name="T4" fmla="*/ 2147483647 w 21825"/>
              <a:gd name="T5" fmla="*/ 2147483647 h 27583"/>
              <a:gd name="T6" fmla="*/ 0 60000 65536"/>
              <a:gd name="T7" fmla="*/ 0 60000 65536"/>
              <a:gd name="T8" fmla="*/ 0 60000 65536"/>
              <a:gd name="T9" fmla="*/ 0 w 21825"/>
              <a:gd name="T10" fmla="*/ 0 h 27583"/>
              <a:gd name="T11" fmla="*/ 21825 w 21825"/>
              <a:gd name="T12" fmla="*/ 27583 h 27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25" h="27583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</a:path>
              <a:path w="21825" h="27583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783" name="Arc 21"/>
          <p:cNvSpPr>
            <a:spLocks/>
          </p:cNvSpPr>
          <p:nvPr/>
        </p:nvSpPr>
        <p:spPr bwMode="auto">
          <a:xfrm>
            <a:off x="2357439" y="3155157"/>
            <a:ext cx="2071687" cy="1012031"/>
          </a:xfrm>
          <a:custGeom>
            <a:avLst/>
            <a:gdLst>
              <a:gd name="T0" fmla="*/ 0 w 21825"/>
              <a:gd name="T1" fmla="*/ 2147483647 h 27583"/>
              <a:gd name="T2" fmla="*/ 2147483647 w 21825"/>
              <a:gd name="T3" fmla="*/ 2147483647 h 27583"/>
              <a:gd name="T4" fmla="*/ 2147483647 w 21825"/>
              <a:gd name="T5" fmla="*/ 2147483647 h 27583"/>
              <a:gd name="T6" fmla="*/ 0 60000 65536"/>
              <a:gd name="T7" fmla="*/ 0 60000 65536"/>
              <a:gd name="T8" fmla="*/ 0 60000 65536"/>
              <a:gd name="T9" fmla="*/ 0 w 21825"/>
              <a:gd name="T10" fmla="*/ 0 h 27583"/>
              <a:gd name="T11" fmla="*/ 21825 w 21825"/>
              <a:gd name="T12" fmla="*/ 27583 h 27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25" h="27583" fill="none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</a:path>
              <a:path w="21825" h="27583" stroke="0" extrusionOk="0">
                <a:moveTo>
                  <a:pt x="0" y="1"/>
                </a:moveTo>
                <a:cubicBezTo>
                  <a:pt x="74" y="0"/>
                  <a:pt x="149" y="-1"/>
                  <a:pt x="225" y="0"/>
                </a:cubicBezTo>
                <a:cubicBezTo>
                  <a:pt x="12154" y="0"/>
                  <a:pt x="21825" y="9670"/>
                  <a:pt x="21825" y="21600"/>
                </a:cubicBezTo>
                <a:cubicBezTo>
                  <a:pt x="21825" y="23624"/>
                  <a:pt x="21540" y="25638"/>
                  <a:pt x="20979" y="27582"/>
                </a:cubicBezTo>
                <a:lnTo>
                  <a:pt x="225" y="21600"/>
                </a:lnTo>
                <a:lnTo>
                  <a:pt x="0" y="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32784" name="Straight Arrow Connector 21"/>
          <p:cNvCxnSpPr>
            <a:cxnSpLocks noChangeShapeType="1"/>
          </p:cNvCxnSpPr>
          <p:nvPr/>
        </p:nvCxnSpPr>
        <p:spPr bwMode="auto">
          <a:xfrm rot="5400000">
            <a:off x="2201201" y="3869399"/>
            <a:ext cx="596636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stealth" w="med" len="lg"/>
          </a:ln>
        </p:spPr>
      </p:cxnSp>
      <p:sp>
        <p:nvSpPr>
          <p:cNvPr id="46093" name="Line 10"/>
          <p:cNvSpPr>
            <a:spLocks noChangeShapeType="1"/>
          </p:cNvSpPr>
          <p:nvPr/>
        </p:nvSpPr>
        <p:spPr bwMode="auto">
          <a:xfrm>
            <a:off x="3286125" y="4107657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32786" name="Straight Arrow Connector 24"/>
          <p:cNvCxnSpPr>
            <a:cxnSpLocks noChangeShapeType="1"/>
          </p:cNvCxnSpPr>
          <p:nvPr/>
        </p:nvCxnSpPr>
        <p:spPr bwMode="auto">
          <a:xfrm rot="5400000">
            <a:off x="2373843" y="3482447"/>
            <a:ext cx="1251479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lg"/>
          </a:ln>
        </p:spPr>
      </p:cxnSp>
      <p:cxnSp>
        <p:nvCxnSpPr>
          <p:cNvPr id="32787" name="Straight Arrow Connector 26"/>
          <p:cNvCxnSpPr>
            <a:cxnSpLocks noChangeShapeType="1"/>
          </p:cNvCxnSpPr>
          <p:nvPr/>
        </p:nvCxnSpPr>
        <p:spPr bwMode="auto">
          <a:xfrm rot="5400000">
            <a:off x="2766749" y="3303852"/>
            <a:ext cx="1608667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6096" name="Line 10"/>
          <p:cNvSpPr>
            <a:spLocks noChangeShapeType="1"/>
          </p:cNvSpPr>
          <p:nvPr/>
        </p:nvSpPr>
        <p:spPr bwMode="auto">
          <a:xfrm>
            <a:off x="2762250" y="4107657"/>
            <a:ext cx="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6097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85800" y="5207000"/>
            <a:ext cx="1905000" cy="3810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A9BBBE5B-F5A4-4516-BEF0-3235FF4BB38E}" type="slidenum">
              <a:rPr lang="ar-SA" altLang="he-IL" sz="1200" smtClean="0">
                <a:solidFill>
                  <a:srgbClr val="5E574E"/>
                </a:solidFill>
              </a:rPr>
              <a:pPr algn="l"/>
              <a:t>9</a:t>
            </a:fld>
            <a:endParaRPr lang="en-US" altLang="he-IL" sz="1200">
              <a:solidFill>
                <a:srgbClr val="5E574E"/>
              </a:solidFill>
            </a:endParaRPr>
          </a:p>
        </p:txBody>
      </p:sp>
      <p:sp>
        <p:nvSpPr>
          <p:cNvPr id="46098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2357438" y="5421313"/>
            <a:ext cx="5238750" cy="2936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 sz="1200">
                <a:cs typeface="Times New Roman" pitchFamily="18" charset="0"/>
              </a:rPr>
              <a:t>Operating Systems, 2013, Meni Adler, Michael Elhadad, Amnon Meisels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32782" grpId="0" animBg="1"/>
      <p:bldP spid="32783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1305</Words>
  <Application>Microsoft Office PowerPoint</Application>
  <PresentationFormat>On-screen Show (16:10)</PresentationFormat>
  <Paragraphs>216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ZapfDingbats</vt:lpstr>
      <vt:lpstr>ערכת נושא Office</vt:lpstr>
      <vt:lpstr>Operating Systems 371-1-1631</vt:lpstr>
      <vt:lpstr>Motivation &amp; the memory (usage) explosion</vt:lpstr>
      <vt:lpstr>Solution 1: per-process base &amp; limit</vt:lpstr>
      <vt:lpstr>Solution 2: swapping</vt:lpstr>
      <vt:lpstr>Solution 3: Paging and Virtual Memory</vt:lpstr>
      <vt:lpstr>Outline</vt:lpstr>
      <vt:lpstr>Page tables</vt:lpstr>
      <vt:lpstr>Question 1: page table’s size</vt:lpstr>
      <vt:lpstr>PTE</vt:lpstr>
      <vt:lpstr>Outline</vt:lpstr>
      <vt:lpstr>page table: implementation challenges</vt:lpstr>
      <vt:lpstr>Inverted Page Table</vt:lpstr>
      <vt:lpstr>Outline</vt:lpstr>
      <vt:lpstr>Translation Lookaside Buffer</vt:lpstr>
      <vt:lpstr>Outline</vt:lpstr>
      <vt:lpstr>Question 2, part1</vt:lpstr>
      <vt:lpstr>Question 2, parts 2-4</vt:lpstr>
      <vt:lpstr>Outline</vt:lpstr>
      <vt:lpstr>Page table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itamar</cp:lastModifiedBy>
  <cp:revision>664</cp:revision>
  <dcterms:created xsi:type="dcterms:W3CDTF">2012-11-09T20:05:31Z</dcterms:created>
  <dcterms:modified xsi:type="dcterms:W3CDTF">2018-05-08T08:16:33Z</dcterms:modified>
</cp:coreProperties>
</file>