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sldIdLst>
    <p:sldId id="280" r:id="rId2"/>
    <p:sldId id="321" r:id="rId3"/>
    <p:sldId id="351" r:id="rId4"/>
    <p:sldId id="363" r:id="rId5"/>
    <p:sldId id="364" r:id="rId6"/>
    <p:sldId id="365" r:id="rId7"/>
    <p:sldId id="322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6" r:id="rId29"/>
    <p:sldId id="387" r:id="rId30"/>
    <p:sldId id="388" r:id="rId31"/>
    <p:sldId id="389" r:id="rId32"/>
    <p:sldId id="390" r:id="rId33"/>
    <p:sldId id="391" r:id="rId34"/>
  </p:sldIdLst>
  <p:sldSz cx="18288000" cy="10287000"/>
  <p:notesSz cx="6858000" cy="9144000"/>
  <p:embeddedFontLst>
    <p:embeddedFont>
      <p:font typeface="Montserrat Classic" panose="020B0604020202020204" charset="0"/>
      <p:regular r:id="rId36"/>
    </p:embeddedFont>
    <p:embeddedFont>
      <p:font typeface="Montserrat Classic Bold" panose="020B0604020202020204" charset="0"/>
      <p:regular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CC"/>
    <a:srgbClr val="43B0F1"/>
    <a:srgbClr val="E8EEF1"/>
    <a:srgbClr val="1E3D58"/>
    <a:srgbClr val="ACC9FF"/>
    <a:srgbClr val="91B3E5"/>
    <a:srgbClr val="C7DAFF"/>
    <a:srgbClr val="9F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סגנון כהה 1 - הדגשה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סגנון ערכת נושא 1 - הדגשה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סגנון כהה 2 - הדגשה 1/הדגשה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101" y="49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74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258E589-1A06-4F89-B390-827A7DF141D5}" type="datetimeFigureOut">
              <a:rPr lang="he-IL" smtClean="0"/>
              <a:t>ו'/טבת/תשפ"א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531E319-EDA5-403C-A116-5DF60511AE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5072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7801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2225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2127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609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6489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7772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7545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4854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6115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50767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2580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98183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86758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45867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9927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47572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99694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56137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46125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51737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19584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33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4056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0631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9688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182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0460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4667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4132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1E319-EDA5-403C-A116-5DF60511AE28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6249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4451" r="59945"/>
          <a:stretch>
            <a:fillRect/>
          </a:stretch>
        </p:blipFill>
        <p:spPr>
          <a:xfrm rot="5400000">
            <a:off x="8637295" y="-9733637"/>
            <a:ext cx="800939" cy="2034881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458033" y="6387181"/>
            <a:ext cx="11371933" cy="55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6"/>
              </a:lnSpc>
            </a:pPr>
            <a:endParaRPr lang="en-US" sz="3200" spc="352" dirty="0">
              <a:solidFill>
                <a:srgbClr val="43B0F1"/>
              </a:solidFill>
              <a:latin typeface="Montserrat Classic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-2926" y="1028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15401094" y="8406905"/>
            <a:ext cx="2886906" cy="851395"/>
            <a:chOff x="0" y="0"/>
            <a:chExt cx="1722525" cy="508000"/>
          </a:xfrm>
        </p:grpSpPr>
        <p:sp>
          <p:nvSpPr>
            <p:cNvPr id="10" name="Freeform 10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 l="34451" r="59945"/>
          <a:stretch>
            <a:fillRect/>
          </a:stretch>
        </p:blipFill>
        <p:spPr>
          <a:xfrm rot="5400000">
            <a:off x="8637295" y="-287879"/>
            <a:ext cx="800939" cy="20348819"/>
          </a:xfrm>
          <a:prstGeom prst="rect">
            <a:avLst/>
          </a:prstGeom>
        </p:spPr>
      </p:pic>
      <p:sp>
        <p:nvSpPr>
          <p:cNvPr id="12" name="TextBox 4"/>
          <p:cNvSpPr txBox="1"/>
          <p:nvPr/>
        </p:nvSpPr>
        <p:spPr>
          <a:xfrm>
            <a:off x="2438400" y="4076700"/>
            <a:ext cx="12118194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16"/>
              </a:lnSpc>
            </a:pPr>
            <a:r>
              <a:rPr lang="en-US" sz="9600" spc="59" dirty="0" smtClean="0">
                <a:solidFill>
                  <a:srgbClr val="E8EEF1"/>
                </a:solidFill>
                <a:latin typeface="Montserrat Classic Bold"/>
              </a:rPr>
              <a:t>Identification</a:t>
            </a:r>
            <a:endParaRPr lang="en-US" sz="9600" spc="59" dirty="0">
              <a:solidFill>
                <a:srgbClr val="E8EEF1"/>
              </a:solidFill>
              <a:latin typeface="Montserrat Classic Bold"/>
            </a:endParaRPr>
          </a:p>
        </p:txBody>
      </p:sp>
      <p:sp>
        <p:nvSpPr>
          <p:cNvPr id="13" name="TextBox 4"/>
          <p:cNvSpPr txBox="1"/>
          <p:nvPr/>
        </p:nvSpPr>
        <p:spPr>
          <a:xfrm>
            <a:off x="2438400" y="5322787"/>
            <a:ext cx="12118194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16"/>
              </a:lnSpc>
            </a:pPr>
            <a:r>
              <a:rPr lang="en-US" sz="5400" spc="59" dirty="0" smtClean="0">
                <a:solidFill>
                  <a:srgbClr val="E8EEF1"/>
                </a:solidFill>
                <a:latin typeface="Montserrat Classic Bold"/>
              </a:rPr>
              <a:t>(User Authentication)</a:t>
            </a:r>
            <a:endParaRPr lang="en-US" sz="5400" spc="59" dirty="0">
              <a:solidFill>
                <a:srgbClr val="E8EEF1"/>
              </a:solidFill>
              <a:latin typeface="Montserrat Classic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>
                <a:solidFill>
                  <a:srgbClr val="43B0F1"/>
                </a:solidFill>
                <a:latin typeface="Montserrat Classic Bold"/>
              </a:rPr>
              <a:t>M</a:t>
            </a: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ultiple Authorities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11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12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29" name="TextBox 28"/>
          <p:cNvSpPr txBox="1"/>
          <p:nvPr/>
        </p:nvSpPr>
        <p:spPr>
          <a:xfrm>
            <a:off x="4126566" y="4402244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Server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001000" y="7625643"/>
            <a:ext cx="46555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Examples: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Web sites authenticating to browsers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444" y="5029232"/>
            <a:ext cx="1334767" cy="190337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132" y="3845169"/>
            <a:ext cx="2813202" cy="31958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628846"/>
            <a:ext cx="5102167" cy="270414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3853668" y="5260525"/>
            <a:ext cx="1767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device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1103433" y="5845300"/>
            <a:ext cx="1553121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8" idx="3"/>
          </p:cNvCxnSpPr>
          <p:nvPr/>
        </p:nvCxnSpPr>
        <p:spPr>
          <a:xfrm flipH="1">
            <a:off x="6105211" y="5980920"/>
            <a:ext cx="905189" cy="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9" idx="2"/>
          </p:cNvCxnSpPr>
          <p:nvPr/>
        </p:nvCxnSpPr>
        <p:spPr>
          <a:xfrm>
            <a:off x="6743700" y="3479965"/>
            <a:ext cx="5912854" cy="227313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9" idx="2"/>
            <a:endCxn id="8" idx="0"/>
          </p:cNvCxnSpPr>
          <p:nvPr/>
        </p:nvCxnSpPr>
        <p:spPr>
          <a:xfrm flipH="1">
            <a:off x="5437828" y="3479965"/>
            <a:ext cx="1305872" cy="154926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344844" y="3489674"/>
            <a:ext cx="20828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Identities, keys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730844" y="2341192"/>
            <a:ext cx="2514600" cy="10772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Key </a:t>
            </a:r>
            <a:r>
              <a:rPr lang="en-US" sz="3200" dirty="0" err="1" smtClean="0">
                <a:solidFill>
                  <a:schemeClr val="tx1"/>
                </a:solidFill>
              </a:rPr>
              <a:t>Manager</a:t>
            </a:r>
            <a:r>
              <a:rPr lang="en-US" sz="3200" baseline="-25000" dirty="0" err="1" smtClean="0">
                <a:solidFill>
                  <a:schemeClr val="tx1"/>
                </a:solidFill>
              </a:rPr>
              <a:t>n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43688" y="2402747"/>
            <a:ext cx="20828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sym typeface="Symbol" panose="05050102010706020507" pitchFamily="18" charset="2"/>
              </a:rPr>
              <a:t>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20193" y="3943355"/>
            <a:ext cx="20828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Identities, keys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6220193" y="2881010"/>
            <a:ext cx="4494761" cy="309991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2"/>
          </p:cNvCxnSpPr>
          <p:nvPr/>
        </p:nvCxnSpPr>
        <p:spPr>
          <a:xfrm>
            <a:off x="11988144" y="3418410"/>
            <a:ext cx="1257300" cy="153393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5486400" y="2402747"/>
            <a:ext cx="2514600" cy="10772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Key Manager</a:t>
            </a:r>
            <a:r>
              <a:rPr lang="en-US" sz="3200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93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24" grpId="0" animBg="1"/>
      <p:bldP spid="26" grpId="0"/>
      <p:bldP spid="27" grpId="0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Split Servers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11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12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6" name="TextBox 5"/>
          <p:cNvSpPr txBox="1"/>
          <p:nvPr/>
        </p:nvSpPr>
        <p:spPr>
          <a:xfrm>
            <a:off x="9733628" y="3380482"/>
            <a:ext cx="26459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Authentication request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15112" y="8928162"/>
            <a:ext cx="21912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Operational Server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088866" y="7507937"/>
            <a:ext cx="3733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Examples: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AAA servers 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Roaming in mobile networks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2147" y="2324212"/>
            <a:ext cx="1193742" cy="23755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12" y="7507937"/>
            <a:ext cx="1334767" cy="190337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132" y="3845169"/>
            <a:ext cx="2813202" cy="31958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628846"/>
            <a:ext cx="5102167" cy="270414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3853668" y="5260525"/>
            <a:ext cx="1767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device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1103433" y="5845300"/>
            <a:ext cx="1553121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8" idx="3"/>
          </p:cNvCxnSpPr>
          <p:nvPr/>
        </p:nvCxnSpPr>
        <p:spPr>
          <a:xfrm flipH="1">
            <a:off x="5206379" y="6961908"/>
            <a:ext cx="2171404" cy="149771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0668000" y="4088946"/>
            <a:ext cx="1988554" cy="1463966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603819" y="5688532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Network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831" y="2453136"/>
            <a:ext cx="1334767" cy="190337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3986734" y="2502902"/>
            <a:ext cx="15580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Human user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61802" y="6343248"/>
            <a:ext cx="14934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Auth. request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63068" y="2066999"/>
            <a:ext cx="26886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Authentication 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18" idx="2"/>
            <a:endCxn id="8" idx="0"/>
          </p:cNvCxnSpPr>
          <p:nvPr/>
        </p:nvCxnSpPr>
        <p:spPr>
          <a:xfrm flipH="1">
            <a:off x="4538996" y="4356513"/>
            <a:ext cx="23219" cy="3151424"/>
          </a:xfrm>
          <a:prstGeom prst="straightConnector1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53299" y="4611314"/>
            <a:ext cx="18038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Auth. protocol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95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4" grpId="0"/>
      <p:bldP spid="23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4451" r="59945"/>
          <a:stretch>
            <a:fillRect/>
          </a:stretch>
        </p:blipFill>
        <p:spPr>
          <a:xfrm rot="5400000">
            <a:off x="8637295" y="-9733637"/>
            <a:ext cx="800939" cy="2034881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458033" y="6387181"/>
            <a:ext cx="11371933" cy="55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6"/>
              </a:lnSpc>
            </a:pPr>
            <a:endParaRPr lang="en-US" sz="3200" spc="352" dirty="0">
              <a:solidFill>
                <a:srgbClr val="43B0F1"/>
              </a:solidFill>
              <a:latin typeface="Montserrat Classic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-2926" y="1028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15401094" y="8406905"/>
            <a:ext cx="2886906" cy="851395"/>
            <a:chOff x="0" y="0"/>
            <a:chExt cx="1722525" cy="508000"/>
          </a:xfrm>
        </p:grpSpPr>
        <p:sp>
          <p:nvSpPr>
            <p:cNvPr id="10" name="Freeform 10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 l="34451" r="59945"/>
          <a:stretch>
            <a:fillRect/>
          </a:stretch>
        </p:blipFill>
        <p:spPr>
          <a:xfrm rot="5400000">
            <a:off x="8637295" y="-287879"/>
            <a:ext cx="800939" cy="20348819"/>
          </a:xfrm>
          <a:prstGeom prst="rect">
            <a:avLst/>
          </a:prstGeom>
        </p:spPr>
      </p:pic>
      <p:sp>
        <p:nvSpPr>
          <p:cNvPr id="12" name="TextBox 4"/>
          <p:cNvSpPr txBox="1"/>
          <p:nvPr/>
        </p:nvSpPr>
        <p:spPr>
          <a:xfrm>
            <a:off x="2438400" y="4076700"/>
            <a:ext cx="12118194" cy="2128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16"/>
              </a:lnSpc>
            </a:pPr>
            <a:r>
              <a:rPr lang="en-US" sz="9600" spc="59" dirty="0" smtClean="0">
                <a:solidFill>
                  <a:srgbClr val="E8EEF1"/>
                </a:solidFill>
                <a:latin typeface="Montserrat Classic Bold"/>
              </a:rPr>
              <a:t>“physical World” Issues</a:t>
            </a:r>
            <a:endParaRPr lang="en-US" sz="9600" spc="59" dirty="0">
              <a:solidFill>
                <a:srgbClr val="E8EEF1"/>
              </a:solidFill>
              <a:latin typeface="Montserrat Classic Bold"/>
            </a:endParaRPr>
          </a:p>
        </p:txBody>
      </p:sp>
    </p:spTree>
    <p:extLst>
      <p:ext uri="{BB962C8B-B14F-4D97-AF65-F5344CB8AC3E}">
        <p14:creationId xmlns:p14="http://schemas.microsoft.com/office/powerpoint/2010/main" val="63596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Initial Authentication 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7573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How does </a:t>
            </a:r>
            <a:r>
              <a:rPr lang="en-US" altLang="he-IL" sz="4400" dirty="0">
                <a:solidFill>
                  <a:srgbClr val="E8EEF1"/>
                </a:solidFill>
              </a:rPr>
              <a:t>Alice initially convince anyone that she’s Alice?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Often, “real-world</a:t>
            </a:r>
            <a:r>
              <a:rPr lang="en-US" altLang="he-IL" sz="4400" dirty="0">
                <a:solidFill>
                  <a:srgbClr val="E8EEF1"/>
                </a:solidFill>
              </a:rPr>
              <a:t>” </a:t>
            </a:r>
            <a:r>
              <a:rPr lang="en-US" altLang="he-IL" sz="4400" dirty="0" smtClean="0">
                <a:solidFill>
                  <a:srgbClr val="E8EEF1"/>
                </a:solidFill>
              </a:rPr>
              <a:t>authentication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ID </a:t>
            </a:r>
            <a:r>
              <a:rPr lang="en-US" altLang="he-IL" sz="4400" dirty="0">
                <a:solidFill>
                  <a:srgbClr val="E8EEF1"/>
                </a:solidFill>
              </a:rPr>
              <a:t>card, driver’s license etc.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Errors due to human factor are </a:t>
            </a:r>
            <a:r>
              <a:rPr lang="en-US" altLang="he-IL" sz="4400" dirty="0" smtClean="0">
                <a:solidFill>
                  <a:srgbClr val="E8EEF1"/>
                </a:solidFill>
              </a:rPr>
              <a:t>numerous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Examples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The Microsoft-Verisign fiasco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Example – </a:t>
            </a:r>
            <a:r>
              <a:rPr lang="en-US" altLang="he-IL" sz="4400" dirty="0" smtClean="0">
                <a:solidFill>
                  <a:srgbClr val="E8EEF1"/>
                </a:solidFill>
              </a:rPr>
              <a:t>phishing</a:t>
            </a:r>
            <a:endParaRPr lang="en-US" altLang="he-IL" sz="44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24334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Stealing Credentials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6739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Authentication mechanisms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Identify possession of key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Do not authenticate “real” identity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Stolen credentials </a:t>
            </a:r>
            <a:r>
              <a:rPr lang="en-US" altLang="he-IL" sz="4400" dirty="0" smtClean="0">
                <a:solidFill>
                  <a:srgbClr val="E8EEF1"/>
                </a:solidFill>
                <a:sym typeface="Wingdings" panose="05000000000000000000" pitchFamily="2" charset="2"/>
              </a:rPr>
              <a:t> ID theft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  <a:sym typeface="Wingdings" panose="05000000000000000000" pitchFamily="2" charset="2"/>
              </a:rPr>
              <a:t>Examples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  <a:sym typeface="Wingdings" panose="05000000000000000000" pitchFamily="2" charset="2"/>
              </a:rPr>
              <a:t>Stolen/forged documents (e.g. passports)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  <a:sym typeface="Wingdings" panose="05000000000000000000" pitchFamily="2" charset="2"/>
              </a:rPr>
              <a:t>Stolen credit-card numbers </a:t>
            </a:r>
            <a:endParaRPr lang="en-US" altLang="he-IL" sz="44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41428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4451" r="59945"/>
          <a:stretch>
            <a:fillRect/>
          </a:stretch>
        </p:blipFill>
        <p:spPr>
          <a:xfrm rot="5400000">
            <a:off x="8637295" y="-9733637"/>
            <a:ext cx="800939" cy="2034881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458033" y="6387181"/>
            <a:ext cx="11371933" cy="55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6"/>
              </a:lnSpc>
            </a:pPr>
            <a:endParaRPr lang="en-US" sz="3200" spc="352" dirty="0">
              <a:solidFill>
                <a:srgbClr val="43B0F1"/>
              </a:solidFill>
              <a:latin typeface="Montserrat Classic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-2926" y="1028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15401094" y="8406905"/>
            <a:ext cx="2886906" cy="851395"/>
            <a:chOff x="0" y="0"/>
            <a:chExt cx="1722525" cy="508000"/>
          </a:xfrm>
        </p:grpSpPr>
        <p:sp>
          <p:nvSpPr>
            <p:cNvPr id="10" name="Freeform 10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 l="34451" r="59945"/>
          <a:stretch>
            <a:fillRect/>
          </a:stretch>
        </p:blipFill>
        <p:spPr>
          <a:xfrm rot="5400000">
            <a:off x="8637295" y="-287879"/>
            <a:ext cx="800939" cy="20348819"/>
          </a:xfrm>
          <a:prstGeom prst="rect">
            <a:avLst/>
          </a:prstGeom>
        </p:spPr>
      </p:pic>
      <p:sp>
        <p:nvSpPr>
          <p:cNvPr id="12" name="TextBox 4"/>
          <p:cNvSpPr txBox="1"/>
          <p:nvPr/>
        </p:nvSpPr>
        <p:spPr>
          <a:xfrm>
            <a:off x="2438400" y="4076700"/>
            <a:ext cx="12118194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16"/>
              </a:lnSpc>
            </a:pPr>
            <a:r>
              <a:rPr lang="en-US" sz="9600" spc="59" dirty="0" smtClean="0">
                <a:solidFill>
                  <a:srgbClr val="E8EEF1"/>
                </a:solidFill>
                <a:latin typeface="Montserrat Classic Bold"/>
              </a:rPr>
              <a:t>Passwords</a:t>
            </a:r>
            <a:endParaRPr lang="en-US" sz="9600" spc="59" dirty="0">
              <a:solidFill>
                <a:srgbClr val="E8EEF1"/>
              </a:solidFill>
              <a:latin typeface="Montserrat Classic Bold"/>
            </a:endParaRPr>
          </a:p>
        </p:txBody>
      </p:sp>
    </p:spTree>
    <p:extLst>
      <p:ext uri="{BB962C8B-B14F-4D97-AF65-F5344CB8AC3E}">
        <p14:creationId xmlns:p14="http://schemas.microsoft.com/office/powerpoint/2010/main" val="223066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Model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Server </a:t>
            </a:r>
            <a:r>
              <a:rPr lang="en-US" altLang="he-IL" sz="4400" dirty="0">
                <a:solidFill>
                  <a:srgbClr val="E8EEF1"/>
                </a:solidFill>
              </a:rPr>
              <a:t>wants to identify (human) user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User registers password with server</a:t>
            </a:r>
          </a:p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User memorizes password (or uses post-it</a:t>
            </a:r>
            <a:r>
              <a:rPr lang="en-US" altLang="he-IL" sz="4400" dirty="0">
                <a:solidFill>
                  <a:srgbClr val="E8EEF1"/>
                </a:solidFill>
              </a:rPr>
              <a:t>)</a:t>
            </a:r>
          </a:p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Password </a:t>
            </a:r>
            <a:r>
              <a:rPr lang="en-US" altLang="he-IL" sz="4400" dirty="0" smtClean="0">
                <a:solidFill>
                  <a:srgbClr val="E8EEF1"/>
                </a:solidFill>
              </a:rPr>
              <a:t>/ f(password) stored </a:t>
            </a:r>
            <a:r>
              <a:rPr lang="en-US" altLang="he-IL" sz="4400" dirty="0">
                <a:solidFill>
                  <a:srgbClr val="E8EEF1"/>
                </a:solidFill>
              </a:rPr>
              <a:t>in server database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Adversary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Wishes </a:t>
            </a:r>
            <a:r>
              <a:rPr lang="en-US" altLang="he-IL" sz="4400" dirty="0">
                <a:solidFill>
                  <a:srgbClr val="E8EEF1"/>
                </a:solidFill>
              </a:rPr>
              <a:t>to impersonate </a:t>
            </a:r>
            <a:r>
              <a:rPr lang="en-US" altLang="he-IL" sz="4400" dirty="0" smtClean="0">
                <a:solidFill>
                  <a:srgbClr val="E8EEF1"/>
                </a:solidFill>
              </a:rPr>
              <a:t>user</a:t>
            </a:r>
            <a:endParaRPr lang="en-US" altLang="he-IL" sz="44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00348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9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Adversary’s Options 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6468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Monitor/control user-server </a:t>
            </a:r>
            <a:r>
              <a:rPr lang="en-US" altLang="he-IL" sz="4400" dirty="0">
                <a:solidFill>
                  <a:srgbClr val="E8EEF1"/>
                </a:solidFill>
              </a:rPr>
              <a:t>communication </a:t>
            </a:r>
            <a:endParaRPr lang="en-US" altLang="he-IL" sz="4400" dirty="0" smtClean="0">
              <a:solidFill>
                <a:srgbClr val="E8EEF1"/>
              </a:solidFill>
            </a:endParaRP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Guess </a:t>
            </a:r>
            <a:r>
              <a:rPr lang="en-US" altLang="he-IL" sz="4400" dirty="0">
                <a:solidFill>
                  <a:srgbClr val="E8EEF1"/>
                </a:solidFill>
              </a:rPr>
              <a:t>the password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Make a guess, send to server, observe result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Take advantage of password reuse for different services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Same users, same e-mail addresses, same </a:t>
            </a:r>
            <a:r>
              <a:rPr lang="en-US" altLang="he-IL" sz="4400" dirty="0" smtClean="0">
                <a:solidFill>
                  <a:srgbClr val="E8EEF1"/>
                </a:solidFill>
              </a:rPr>
              <a:t>passwords</a:t>
            </a:r>
            <a:endParaRPr lang="en-US" altLang="he-IL" sz="44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85999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9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Adversary’s Options 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18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Get </a:t>
            </a:r>
            <a:r>
              <a:rPr lang="en-US" altLang="he-IL" sz="4400" dirty="0">
                <a:solidFill>
                  <a:srgbClr val="E8EEF1"/>
                </a:solidFill>
              </a:rPr>
              <a:t>password from user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Get password from server database</a:t>
            </a:r>
            <a:endParaRPr lang="he-IL" altLang="he-IL" sz="44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0" y="7872538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4118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9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Basic Password Protocol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25" name="TextBox 24"/>
          <p:cNvSpPr txBox="1"/>
          <p:nvPr/>
        </p:nvSpPr>
        <p:spPr>
          <a:xfrm>
            <a:off x="15066096" y="2695473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FF00"/>
                </a:solidFill>
              </a:rPr>
              <a:t>Client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90962" y="2605408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FF00"/>
                </a:solidFill>
              </a:rPr>
              <a:t>Server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689199" y="3295385"/>
            <a:ext cx="27043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Username: U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Password: 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552417" y="7209902"/>
            <a:ext cx="8291009" cy="96010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534233" y="4102790"/>
            <a:ext cx="8255763" cy="116078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5829871" y="3280248"/>
            <a:ext cx="13555" cy="5892226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399734" y="3862508"/>
            <a:ext cx="1887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(U,P)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69852" y="5494669"/>
            <a:ext cx="1887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Search (U,P)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7514862" y="3240576"/>
            <a:ext cx="13555" cy="5892226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769168"/>
              </p:ext>
            </p:extLst>
          </p:nvPr>
        </p:nvGraphicFramePr>
        <p:xfrm>
          <a:off x="3697716" y="3555605"/>
          <a:ext cx="3607016" cy="4270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508"/>
                <a:gridCol w="1803508"/>
              </a:tblGrid>
              <a:tr h="1710541">
                <a:tc>
                  <a:txBody>
                    <a:bodyPr/>
                    <a:lstStyle/>
                    <a:p>
                      <a:pPr algn="l" rtl="0"/>
                      <a:endParaRPr lang="en-US" sz="2800" dirty="0" smtClean="0"/>
                    </a:p>
                    <a:p>
                      <a:pPr algn="l" rtl="0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Username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sz="2800" dirty="0" smtClean="0"/>
                    </a:p>
                    <a:p>
                      <a:pPr algn="l" rtl="0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37889"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 smtClean="0"/>
                        <a:t>U</a:t>
                      </a:r>
                      <a:r>
                        <a:rPr lang="en-US" sz="2800" baseline="-25000" dirty="0" smtClean="0"/>
                        <a:t>1</a:t>
                      </a:r>
                      <a:endParaRPr lang="en-US" sz="2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 smtClean="0"/>
                        <a:t>P</a:t>
                      </a:r>
                      <a:r>
                        <a:rPr lang="en-US" sz="2800" baseline="-25000" dirty="0" smtClean="0"/>
                        <a:t>1</a:t>
                      </a:r>
                      <a:endParaRPr lang="en-US" sz="2800" baseline="-25000" dirty="0"/>
                    </a:p>
                  </a:txBody>
                  <a:tcPr/>
                </a:tc>
              </a:tr>
              <a:tr h="637889"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 smtClean="0"/>
                        <a:t>U</a:t>
                      </a:r>
                      <a:r>
                        <a:rPr lang="en-US" sz="2800" baseline="-25000" dirty="0" smtClean="0"/>
                        <a:t>2</a:t>
                      </a:r>
                      <a:endParaRPr lang="en-US" sz="2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 smtClean="0"/>
                        <a:t>P</a:t>
                      </a:r>
                      <a:r>
                        <a:rPr lang="en-US" sz="2800" baseline="-25000" dirty="0" smtClean="0"/>
                        <a:t>2</a:t>
                      </a:r>
                      <a:endParaRPr lang="en-US" sz="2800" baseline="-25000" dirty="0"/>
                    </a:p>
                  </a:txBody>
                  <a:tcPr/>
                </a:tc>
              </a:tr>
              <a:tr h="646204">
                <a:tc>
                  <a:txBody>
                    <a:bodyPr/>
                    <a:lstStyle/>
                    <a:p>
                      <a:pPr algn="ctr" rtl="0"/>
                      <a:r>
                        <a:rPr lang="en-US" sz="3600" b="1" dirty="0" smtClean="0"/>
                        <a:t>…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600" b="1" dirty="0" smtClean="0"/>
                        <a:t>…</a:t>
                      </a:r>
                      <a:endParaRPr lang="en-US" sz="3600" b="1" dirty="0"/>
                    </a:p>
                  </a:txBody>
                  <a:tcPr/>
                </a:tc>
              </a:tr>
              <a:tr h="637889"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 smtClean="0"/>
                        <a:t>U</a:t>
                      </a:r>
                      <a:r>
                        <a:rPr lang="en-US" sz="2800" baseline="-25000" dirty="0" smtClean="0"/>
                        <a:t>n</a:t>
                      </a:r>
                      <a:endParaRPr lang="en-US" sz="2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 err="1" smtClean="0"/>
                        <a:t>P</a:t>
                      </a:r>
                      <a:r>
                        <a:rPr lang="en-US" sz="2800" baseline="-25000" dirty="0" err="1" smtClean="0"/>
                        <a:t>n</a:t>
                      </a:r>
                      <a:endParaRPr lang="en-US" sz="2800" baseline="-25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11565006" y="6691465"/>
            <a:ext cx="1887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Access granted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67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38" grpId="0"/>
      <p:bldP spid="39" grpId="0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Model I 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Alice client ; Bob server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Alice wishes to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Access resource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Obtain service</a:t>
            </a:r>
            <a:endParaRPr lang="en-US" altLang="he-IL" sz="4400" dirty="0">
              <a:solidFill>
                <a:srgbClr val="E8EEF1"/>
              </a:solidFill>
              <a:sym typeface="Symbol" pitchFamily="18" charset="2"/>
            </a:endParaRP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  <a:sym typeface="Symbol" pitchFamily="18" charset="2"/>
              </a:rPr>
              <a:t>Bob grants access to clients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  <a:sym typeface="Symbol" pitchFamily="18" charset="2"/>
              </a:rPr>
              <a:t>After </a:t>
            </a:r>
            <a:r>
              <a:rPr lang="en-US" altLang="he-IL" sz="4400" dirty="0" smtClean="0">
                <a:solidFill>
                  <a:srgbClr val="FF0000"/>
                </a:solidFill>
                <a:sym typeface="Symbol" pitchFamily="18" charset="2"/>
              </a:rPr>
              <a:t>identification / authentication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39870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9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Pros and Cons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3832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Main advantage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Simple implementation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Main problem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Eavesdropping </a:t>
            </a:r>
            <a:r>
              <a:rPr lang="en-US" altLang="he-IL" sz="4400" dirty="0" smtClean="0">
                <a:solidFill>
                  <a:srgbClr val="E8EEF1"/>
                </a:solidFill>
                <a:sym typeface="Wingdings" panose="05000000000000000000" pitchFamily="2" charset="2"/>
              </a:rPr>
              <a:t>impersonation</a:t>
            </a:r>
            <a:endParaRPr lang="en-US" altLang="he-IL" sz="44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52163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Challenge-Response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25" name="TextBox 24"/>
          <p:cNvSpPr txBox="1"/>
          <p:nvPr/>
        </p:nvSpPr>
        <p:spPr>
          <a:xfrm>
            <a:off x="15066096" y="2695473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FF00"/>
                </a:solidFill>
              </a:rPr>
              <a:t>Client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90962" y="2605408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FF00"/>
                </a:solidFill>
              </a:rPr>
              <a:t>Server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689199" y="3295385"/>
            <a:ext cx="27043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Username: U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Password: 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534793" y="5459483"/>
            <a:ext cx="8291009" cy="100134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570039" y="3402845"/>
            <a:ext cx="8255763" cy="116078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5829871" y="3280248"/>
            <a:ext cx="94455" cy="6175149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216485" y="3518822"/>
            <a:ext cx="1887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401250" y="4750385"/>
            <a:ext cx="1887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Search U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7514862" y="3240576"/>
            <a:ext cx="19931" cy="6214821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769168"/>
              </p:ext>
            </p:extLst>
          </p:nvPr>
        </p:nvGraphicFramePr>
        <p:xfrm>
          <a:off x="3697716" y="3555605"/>
          <a:ext cx="3607016" cy="4270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508"/>
                <a:gridCol w="1803508"/>
              </a:tblGrid>
              <a:tr h="1710541">
                <a:tc>
                  <a:txBody>
                    <a:bodyPr/>
                    <a:lstStyle/>
                    <a:p>
                      <a:pPr algn="l" rtl="0"/>
                      <a:endParaRPr lang="en-US" sz="2800" dirty="0" smtClean="0"/>
                    </a:p>
                    <a:p>
                      <a:pPr algn="l" rtl="0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Username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sz="2800" dirty="0" smtClean="0"/>
                    </a:p>
                    <a:p>
                      <a:pPr algn="l" rtl="0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37889"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 smtClean="0"/>
                        <a:t>U</a:t>
                      </a:r>
                      <a:r>
                        <a:rPr lang="en-US" sz="2800" baseline="-25000" dirty="0" smtClean="0"/>
                        <a:t>1</a:t>
                      </a:r>
                      <a:endParaRPr lang="en-US" sz="2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 smtClean="0"/>
                        <a:t>P</a:t>
                      </a:r>
                      <a:r>
                        <a:rPr lang="en-US" sz="2800" baseline="-25000" dirty="0" smtClean="0"/>
                        <a:t>1</a:t>
                      </a:r>
                      <a:endParaRPr lang="en-US" sz="2800" baseline="-25000" dirty="0"/>
                    </a:p>
                  </a:txBody>
                  <a:tcPr/>
                </a:tc>
              </a:tr>
              <a:tr h="637889"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 smtClean="0"/>
                        <a:t>U</a:t>
                      </a:r>
                      <a:r>
                        <a:rPr lang="en-US" sz="2800" baseline="-25000" dirty="0" smtClean="0"/>
                        <a:t>2</a:t>
                      </a:r>
                      <a:endParaRPr lang="en-US" sz="2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 smtClean="0"/>
                        <a:t>P</a:t>
                      </a:r>
                      <a:r>
                        <a:rPr lang="en-US" sz="2800" baseline="-25000" dirty="0" smtClean="0"/>
                        <a:t>2</a:t>
                      </a:r>
                      <a:endParaRPr lang="en-US" sz="2800" baseline="-25000" dirty="0"/>
                    </a:p>
                  </a:txBody>
                  <a:tcPr/>
                </a:tc>
              </a:tr>
              <a:tr h="646204">
                <a:tc>
                  <a:txBody>
                    <a:bodyPr/>
                    <a:lstStyle/>
                    <a:p>
                      <a:pPr algn="ctr" rtl="0"/>
                      <a:r>
                        <a:rPr lang="en-US" sz="3600" b="1" dirty="0" smtClean="0"/>
                        <a:t>…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600" b="1" dirty="0" smtClean="0"/>
                        <a:t>…</a:t>
                      </a:r>
                      <a:endParaRPr lang="en-US" sz="3600" b="1" dirty="0"/>
                    </a:p>
                  </a:txBody>
                  <a:tcPr/>
                </a:tc>
              </a:tr>
              <a:tr h="637889"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 smtClean="0"/>
                        <a:t>U</a:t>
                      </a:r>
                      <a:r>
                        <a:rPr lang="en-US" sz="2800" baseline="-25000" dirty="0" smtClean="0"/>
                        <a:t>n</a:t>
                      </a:r>
                      <a:endParaRPr lang="en-US" sz="2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 err="1" smtClean="0"/>
                        <a:t>P</a:t>
                      </a:r>
                      <a:r>
                        <a:rPr lang="en-US" sz="2800" baseline="-25000" dirty="0" err="1" smtClean="0"/>
                        <a:t>n</a:t>
                      </a:r>
                      <a:endParaRPr lang="en-US" sz="2800" baseline="-25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12349370" y="7792728"/>
            <a:ext cx="1887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Access granted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132702" y="4882937"/>
            <a:ext cx="23208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Random challenge 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558473" y="6844969"/>
            <a:ext cx="8255763" cy="116078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330902" y="6348143"/>
            <a:ext cx="1887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Response: </a:t>
            </a:r>
            <a:r>
              <a:rPr lang="en-US" sz="3200" dirty="0" err="1" smtClean="0">
                <a:solidFill>
                  <a:schemeClr val="bg1"/>
                </a:solidFill>
              </a:rPr>
              <a:t>MAC</a:t>
            </a:r>
            <a:r>
              <a:rPr lang="en-US" sz="3200" baseline="-25000" dirty="0" err="1" smtClean="0">
                <a:solidFill>
                  <a:schemeClr val="bg1"/>
                </a:solidFill>
              </a:rPr>
              <a:t>k</a:t>
            </a:r>
            <a:r>
              <a:rPr lang="en-US" sz="3200" dirty="0" smtClean="0">
                <a:solidFill>
                  <a:schemeClr val="bg1"/>
                </a:solidFill>
              </a:rPr>
              <a:t>(r)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580867" y="8389896"/>
            <a:ext cx="8343459" cy="87564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11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38" grpId="0"/>
      <p:bldP spid="39" grpId="0"/>
      <p:bldP spid="55" grpId="0"/>
      <p:bldP spid="17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9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Weak Passwords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7708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Weak </a:t>
            </a:r>
            <a:r>
              <a:rPr lang="en-US" altLang="he-IL" sz="4400" dirty="0">
                <a:solidFill>
                  <a:srgbClr val="E8EEF1"/>
                </a:solidFill>
              </a:rPr>
              <a:t>password </a:t>
            </a:r>
            <a:endParaRPr lang="en-US" altLang="he-IL" sz="4400" dirty="0" smtClean="0">
              <a:solidFill>
                <a:srgbClr val="E8EEF1"/>
              </a:solidFill>
            </a:endParaRP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Can </a:t>
            </a:r>
            <a:r>
              <a:rPr lang="en-US" altLang="he-IL" sz="4400" dirty="0">
                <a:solidFill>
                  <a:srgbClr val="E8EEF1"/>
                </a:solidFill>
              </a:rPr>
              <a:t>be easily guessed</a:t>
            </a:r>
          </a:p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Part of a known dictionary of passwords</a:t>
            </a:r>
          </a:p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A common password with predictable changes</a:t>
            </a:r>
          </a:p>
          <a:p>
            <a:pPr marL="800100" lvl="3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Name + year</a:t>
            </a:r>
          </a:p>
          <a:p>
            <a:pPr marL="800100" lvl="3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Single word and mirror image (</a:t>
            </a:r>
            <a:r>
              <a:rPr lang="en-US" altLang="he-IL" sz="4400" dirty="0" err="1">
                <a:solidFill>
                  <a:srgbClr val="E8EEF1"/>
                </a:solidFill>
              </a:rPr>
              <a:t>qwertyytrewq</a:t>
            </a:r>
            <a:r>
              <a:rPr lang="en-US" altLang="he-IL" sz="4400" dirty="0">
                <a:solidFill>
                  <a:srgbClr val="E8EEF1"/>
                </a:solidFill>
              </a:rPr>
              <a:t>)</a:t>
            </a:r>
          </a:p>
          <a:p>
            <a:pPr marL="800100" lvl="3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Changes E to 3, o to 0 etc.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Challenge-response with weak password is insecure</a:t>
            </a:r>
            <a:endParaRPr lang="en-US" altLang="he-IL" sz="44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58394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9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Server Storage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6739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Password database </a:t>
            </a:r>
            <a:r>
              <a:rPr lang="en-US" altLang="he-IL" sz="4400" dirty="0" smtClean="0">
                <a:solidFill>
                  <a:srgbClr val="E8EEF1"/>
                </a:solidFill>
                <a:sym typeface="Wingdings" panose="05000000000000000000" pitchFamily="2" charset="2"/>
              </a:rPr>
              <a:t> tempting target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  <a:sym typeface="Wingdings" panose="05000000000000000000" pitchFamily="2" charset="2"/>
              </a:rPr>
              <a:t>Storage options for passwords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  <a:sym typeface="Wingdings" panose="05000000000000000000" pitchFamily="2" charset="2"/>
              </a:rPr>
              <a:t>Plaintext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  <a:sym typeface="Wingdings" panose="05000000000000000000" pitchFamily="2" charset="2"/>
              </a:rPr>
              <a:t>Encrypted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  <a:sym typeface="Wingdings" panose="05000000000000000000" pitchFamily="2" charset="2"/>
              </a:rPr>
              <a:t>Require key for decryption during authentication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  <a:sym typeface="Wingdings" panose="05000000000000000000" pitchFamily="2" charset="2"/>
              </a:rPr>
              <a:t>One-way hash of password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  <a:sym typeface="Wingdings" panose="05000000000000000000" pitchFamily="2" charset="2"/>
              </a:rPr>
              <a:t>Inapplicable for challenge-response</a:t>
            </a:r>
            <a:endParaRPr lang="en-US" altLang="he-IL" sz="44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64243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9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Guessing Attacks 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6739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Input: database of hashed passwords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Output: plaintext passwords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Attack options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Invert hash: very difficult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Guess password: easier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Offline attack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Preprocessing independent of hashed passwords</a:t>
            </a:r>
            <a:endParaRPr lang="en-US" altLang="he-IL" sz="44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51623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9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Guessing Attacks 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7573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Password space – N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Number of hashed passwords – m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b="1" dirty="0" smtClean="0">
                <a:solidFill>
                  <a:srgbClr val="E8EEF1"/>
                </a:solidFill>
              </a:rPr>
              <a:t>Option </a:t>
            </a:r>
            <a:r>
              <a:rPr lang="en-US" altLang="he-IL" sz="4400" b="1" dirty="0">
                <a:solidFill>
                  <a:srgbClr val="E8EEF1"/>
                </a:solidFill>
              </a:rPr>
              <a:t>1</a:t>
            </a:r>
            <a:r>
              <a:rPr lang="en-US" altLang="he-IL" sz="4400" dirty="0">
                <a:solidFill>
                  <a:srgbClr val="E8EEF1"/>
                </a:solidFill>
              </a:rPr>
              <a:t>: brute force search of password space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Time </a:t>
            </a:r>
            <a:r>
              <a:rPr lang="en-US" altLang="he-IL" sz="4400" dirty="0" smtClean="0">
                <a:solidFill>
                  <a:srgbClr val="E8EEF1"/>
                </a:solidFill>
              </a:rPr>
              <a:t>O(</a:t>
            </a:r>
            <a:r>
              <a:rPr lang="en-US" altLang="he-IL" sz="4400" dirty="0" err="1" smtClean="0">
                <a:solidFill>
                  <a:srgbClr val="E8EEF1"/>
                </a:solidFill>
              </a:rPr>
              <a:t>N+m</a:t>
            </a:r>
            <a:r>
              <a:rPr lang="en-US" altLang="he-IL" sz="4400" dirty="0" smtClean="0">
                <a:solidFill>
                  <a:srgbClr val="E8EEF1"/>
                </a:solidFill>
              </a:rPr>
              <a:t>), memory </a:t>
            </a:r>
            <a:r>
              <a:rPr lang="en-US" altLang="he-IL" sz="4400" dirty="0">
                <a:solidFill>
                  <a:srgbClr val="E8EEF1"/>
                </a:solidFill>
              </a:rPr>
              <a:t>– </a:t>
            </a:r>
            <a:r>
              <a:rPr lang="en-US" altLang="he-IL" sz="4400" dirty="0" smtClean="0">
                <a:solidFill>
                  <a:srgbClr val="E8EEF1"/>
                </a:solidFill>
              </a:rPr>
              <a:t>O(m)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b="1" dirty="0" smtClean="0">
                <a:solidFill>
                  <a:srgbClr val="E8EEF1"/>
                </a:solidFill>
              </a:rPr>
              <a:t>Option </a:t>
            </a:r>
            <a:r>
              <a:rPr lang="en-US" altLang="he-IL" sz="4400" b="1" dirty="0">
                <a:solidFill>
                  <a:srgbClr val="E8EEF1"/>
                </a:solidFill>
              </a:rPr>
              <a:t>2</a:t>
            </a:r>
            <a:r>
              <a:rPr lang="en-US" altLang="he-IL" sz="4400" dirty="0">
                <a:solidFill>
                  <a:srgbClr val="E8EEF1"/>
                </a:solidFill>
              </a:rPr>
              <a:t>: Offline brute force and store table of all possible hashes</a:t>
            </a:r>
          </a:p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Offline </a:t>
            </a:r>
            <a:r>
              <a:rPr lang="en-US" altLang="he-IL" sz="4400" dirty="0" smtClean="0">
                <a:solidFill>
                  <a:srgbClr val="E8EEF1"/>
                </a:solidFill>
              </a:rPr>
              <a:t>time O(n), Memory </a:t>
            </a:r>
            <a:r>
              <a:rPr lang="en-US" altLang="he-IL" sz="4400" dirty="0">
                <a:solidFill>
                  <a:srgbClr val="E8EEF1"/>
                </a:solidFill>
              </a:rPr>
              <a:t>– </a:t>
            </a:r>
            <a:r>
              <a:rPr lang="en-US" altLang="he-IL" sz="4400" dirty="0" smtClean="0">
                <a:solidFill>
                  <a:srgbClr val="E8EEF1"/>
                </a:solidFill>
              </a:rPr>
              <a:t>O(N)</a:t>
            </a:r>
            <a:endParaRPr lang="en-US" altLang="he-IL" sz="4400" dirty="0">
              <a:solidFill>
                <a:srgbClr val="E8EEF1"/>
              </a:solidFill>
            </a:endParaRPr>
          </a:p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Online time – </a:t>
            </a:r>
            <a:r>
              <a:rPr lang="en-US" altLang="he-IL" sz="4400" dirty="0" smtClean="0">
                <a:solidFill>
                  <a:srgbClr val="E8EEF1"/>
                </a:solidFill>
              </a:rPr>
              <a:t>O(m)</a:t>
            </a:r>
            <a:endParaRPr lang="en-US" altLang="he-IL" sz="44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0" y="7872538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90176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9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Hash Chains I </a:t>
            </a:r>
            <a:r>
              <a:rPr lang="en-US" sz="6600" spc="59" dirty="0">
                <a:solidFill>
                  <a:srgbClr val="43B0F1"/>
                </a:solidFill>
                <a:latin typeface="Montserrat Classic Bold"/>
              </a:rPr>
              <a:t>[</a:t>
            </a: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Hellman]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7437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Option </a:t>
            </a:r>
            <a:r>
              <a:rPr lang="en-US" altLang="he-IL" sz="4400" dirty="0">
                <a:solidFill>
                  <a:srgbClr val="E8EEF1"/>
                </a:solidFill>
              </a:rPr>
              <a:t>3: hash chains, a method for time-memory tradeoff in password cracking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Offline time – </a:t>
            </a:r>
            <a:r>
              <a:rPr lang="en-US" altLang="he-IL" sz="4400" dirty="0" smtClean="0">
                <a:solidFill>
                  <a:srgbClr val="E8EEF1"/>
                </a:solidFill>
              </a:rPr>
              <a:t>O(N)</a:t>
            </a:r>
            <a:endParaRPr lang="en-US" altLang="he-IL" sz="4400" dirty="0">
              <a:solidFill>
                <a:srgbClr val="E8EEF1"/>
              </a:solidFill>
            </a:endParaRP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Memory – </a:t>
            </a:r>
            <a:r>
              <a:rPr lang="en-US" altLang="he-IL" sz="4400" dirty="0" smtClean="0">
                <a:solidFill>
                  <a:srgbClr val="E8EEF1"/>
                </a:solidFill>
              </a:rPr>
              <a:t>O(N/k), Online </a:t>
            </a:r>
            <a:r>
              <a:rPr lang="en-US" altLang="he-IL" sz="4400" dirty="0">
                <a:solidFill>
                  <a:srgbClr val="E8EEF1"/>
                </a:solidFill>
              </a:rPr>
              <a:t>time – O(k</a:t>
            </a:r>
            <a:r>
              <a:rPr lang="en-US" altLang="he-IL" sz="4400" dirty="0" smtClean="0">
                <a:solidFill>
                  <a:srgbClr val="E8EEF1"/>
                </a:solidFill>
              </a:rPr>
              <a:t>)</a:t>
            </a:r>
          </a:p>
          <a:p>
            <a:pPr marL="1257300" lvl="3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Some parameter k (e.g. k=N</a:t>
            </a:r>
            <a:r>
              <a:rPr lang="en-US" altLang="he-IL" sz="4400" baseline="30000" dirty="0" smtClean="0">
                <a:solidFill>
                  <a:srgbClr val="E8EEF1"/>
                </a:solidFill>
              </a:rPr>
              <a:t>1/2</a:t>
            </a:r>
            <a:r>
              <a:rPr lang="en-US" altLang="he-IL" sz="4400" dirty="0" smtClean="0">
                <a:solidFill>
                  <a:srgbClr val="E8EEF1"/>
                </a:solidFill>
              </a:rPr>
              <a:t>)</a:t>
            </a:r>
            <a:endParaRPr lang="en-US" altLang="he-IL" sz="4400" dirty="0">
              <a:solidFill>
                <a:srgbClr val="E8EEF1"/>
              </a:solidFill>
            </a:endParaRP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Space of hashes – S={</a:t>
            </a:r>
            <a:r>
              <a:rPr lang="en-US" altLang="he-IL" sz="4400" dirty="0" smtClean="0">
                <a:solidFill>
                  <a:srgbClr val="E8EEF1"/>
                </a:solidFill>
              </a:rPr>
              <a:t>0,1}</a:t>
            </a:r>
            <a:r>
              <a:rPr lang="en-US" altLang="he-IL" sz="4400" baseline="30000" dirty="0" smtClean="0">
                <a:solidFill>
                  <a:srgbClr val="E8EEF1"/>
                </a:solidFill>
              </a:rPr>
              <a:t>s</a:t>
            </a:r>
            <a:r>
              <a:rPr lang="en-US" altLang="he-IL" sz="4400" dirty="0" smtClean="0">
                <a:solidFill>
                  <a:srgbClr val="E8EEF1"/>
                </a:solidFill>
              </a:rPr>
              <a:t> </a:t>
            </a:r>
            <a:r>
              <a:rPr lang="en-US" altLang="he-IL" sz="4400" dirty="0">
                <a:solidFill>
                  <a:srgbClr val="E8EEF1"/>
                </a:solidFill>
              </a:rPr>
              <a:t>for </a:t>
            </a:r>
            <a:r>
              <a:rPr lang="en-US" altLang="he-IL" sz="4400" dirty="0" smtClean="0">
                <a:solidFill>
                  <a:srgbClr val="E8EEF1"/>
                </a:solidFill>
              </a:rPr>
              <a:t>s=160/256/512 </a:t>
            </a:r>
            <a:r>
              <a:rPr lang="en-US" altLang="he-IL" sz="4400" dirty="0">
                <a:solidFill>
                  <a:srgbClr val="E8EEF1"/>
                </a:solidFill>
              </a:rPr>
              <a:t>etc.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Space of passwords – P={a,…,</a:t>
            </a:r>
            <a:r>
              <a:rPr lang="en-US" altLang="he-IL" sz="4400" dirty="0" err="1" smtClean="0">
                <a:solidFill>
                  <a:srgbClr val="E8EEF1"/>
                </a:solidFill>
              </a:rPr>
              <a:t>z,A</a:t>
            </a:r>
            <a:r>
              <a:rPr lang="en-US" altLang="he-IL" sz="4400" dirty="0" smtClean="0">
                <a:solidFill>
                  <a:srgbClr val="E8EEF1"/>
                </a:solidFill>
              </a:rPr>
              <a:t>,…,Z,0,…,9….}</a:t>
            </a:r>
            <a:r>
              <a:rPr lang="en-US" altLang="he-IL" sz="4400" baseline="30000" dirty="0" smtClean="0">
                <a:solidFill>
                  <a:srgbClr val="E8EEF1"/>
                </a:solidFill>
              </a:rPr>
              <a:t>l</a:t>
            </a:r>
            <a:r>
              <a:rPr lang="en-US" altLang="he-IL" sz="4400" dirty="0" smtClean="0">
                <a:solidFill>
                  <a:srgbClr val="E8EEF1"/>
                </a:solidFill>
              </a:rPr>
              <a:t> for relatively small l </a:t>
            </a:r>
            <a:endParaRPr lang="en-US" altLang="he-IL" sz="44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15742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9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Hash Chains 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4290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6478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he-IL" sz="4400" dirty="0">
                <a:solidFill>
                  <a:srgbClr val="E8EEF1"/>
                </a:solidFill>
              </a:rPr>
              <a:t>Hash </a:t>
            </a:r>
            <a:r>
              <a:rPr lang="en-US" altLang="he-IL" sz="4400" dirty="0">
                <a:solidFill>
                  <a:srgbClr val="E8EEF1"/>
                </a:solidFill>
              </a:rPr>
              <a:t>function h:P</a:t>
            </a:r>
            <a:r>
              <a:rPr lang="en-US" altLang="he-IL" sz="4400" dirty="0">
                <a:solidFill>
                  <a:srgbClr val="E8EEF1"/>
                </a:solidFill>
                <a:sym typeface="Wingdings" panose="05000000000000000000" pitchFamily="2" charset="2"/>
              </a:rPr>
              <a:t></a:t>
            </a:r>
            <a:r>
              <a:rPr lang="en-US" altLang="he-IL" sz="4400" dirty="0" smtClean="0">
                <a:solidFill>
                  <a:srgbClr val="E8EEF1"/>
                </a:solidFill>
                <a:sym typeface="Wingdings" panose="05000000000000000000" pitchFamily="2" charset="2"/>
              </a:rPr>
              <a:t>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he-IL" sz="4400" dirty="0" smtClean="0">
                <a:solidFill>
                  <a:srgbClr val="E8EEF1"/>
                </a:solidFill>
                <a:sym typeface="Wingdings" panose="05000000000000000000" pitchFamily="2" charset="2"/>
              </a:rPr>
              <a:t>Defined by server</a:t>
            </a:r>
            <a:endParaRPr lang="en-US" altLang="he-IL" sz="4400" dirty="0">
              <a:solidFill>
                <a:srgbClr val="E8EEF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he-IL" sz="4400" dirty="0">
                <a:solidFill>
                  <a:srgbClr val="E8EEF1"/>
                </a:solidFill>
              </a:rPr>
              <a:t>Reduction function r:S</a:t>
            </a:r>
            <a:r>
              <a:rPr lang="en-US" altLang="he-IL" sz="4400" dirty="0">
                <a:solidFill>
                  <a:srgbClr val="E8EEF1"/>
                </a:solidFill>
                <a:sym typeface="Wingdings" panose="05000000000000000000" pitchFamily="2" charset="2"/>
              </a:rPr>
              <a:t></a:t>
            </a:r>
            <a:r>
              <a:rPr lang="en-US" altLang="he-IL" sz="4400" dirty="0" smtClean="0">
                <a:solidFill>
                  <a:srgbClr val="E8EEF1"/>
                </a:solidFill>
                <a:sym typeface="Wingdings" panose="05000000000000000000" pitchFamily="2" charset="2"/>
              </a:rPr>
              <a:t>P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he-IL" sz="4400" dirty="0" smtClean="0">
                <a:solidFill>
                  <a:srgbClr val="E8EEF1"/>
                </a:solidFill>
                <a:sym typeface="Wingdings" panose="05000000000000000000" pitchFamily="2" charset="2"/>
              </a:rPr>
              <a:t>Defined by attacker to be close to “uniform”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he-IL" sz="4400" dirty="0" smtClean="0">
                <a:solidFill>
                  <a:srgbClr val="E8EEF1"/>
                </a:solidFill>
                <a:sym typeface="Wingdings" panose="05000000000000000000" pitchFamily="2" charset="2"/>
              </a:rPr>
              <a:t>Example: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altLang="he-IL" sz="4400" dirty="0" smtClean="0">
                <a:solidFill>
                  <a:srgbClr val="E8EEF1"/>
                </a:solidFill>
                <a:sym typeface="Wingdings" panose="05000000000000000000" pitchFamily="2" charset="2"/>
              </a:rPr>
              <a:t>Translate </a:t>
            </a:r>
            <a:r>
              <a:rPr lang="en-US" altLang="he-IL" sz="4400" dirty="0">
                <a:solidFill>
                  <a:srgbClr val="E8EEF1"/>
                </a:solidFill>
                <a:sym typeface="Wingdings" panose="05000000000000000000" pitchFamily="2" charset="2"/>
              </a:rPr>
              <a:t>each of the first l bytes in a hash to a legal character for a password.</a:t>
            </a:r>
            <a:endParaRPr lang="en-US" altLang="he-IL" sz="4400" dirty="0">
              <a:solidFill>
                <a:srgbClr val="E8EEF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he-IL" sz="4400" dirty="0">
              <a:solidFill>
                <a:srgbClr val="E8EEF1"/>
              </a:solidFill>
            </a:endParaRP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he-IL" sz="44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0" y="7889878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30621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Hash Chains Offline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42900"/>
            <a:ext cx="2458198" cy="1093811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cxnSp>
        <p:nvCxnSpPr>
          <p:cNvPr id="16" name="Straight Arrow Connector 7"/>
          <p:cNvCxnSpPr>
            <a:cxnSpLocks noChangeShapeType="1"/>
            <a:stCxn id="4" idx="3"/>
            <a:endCxn id="58" idx="1"/>
          </p:cNvCxnSpPr>
          <p:nvPr/>
        </p:nvCxnSpPr>
        <p:spPr bwMode="auto">
          <a:xfrm flipV="1">
            <a:off x="5881771" y="3032523"/>
            <a:ext cx="1284854" cy="9404"/>
          </a:xfrm>
          <a:prstGeom prst="straightConnector1">
            <a:avLst/>
          </a:prstGeom>
          <a:noFill/>
          <a:ln w="50800" algn="ctr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Rounded Rectangle 3"/>
          <p:cNvSpPr/>
          <p:nvPr/>
        </p:nvSpPr>
        <p:spPr>
          <a:xfrm>
            <a:off x="4333166" y="2541865"/>
            <a:ext cx="1548605" cy="100012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he-IL" sz="2800" dirty="0">
                <a:solidFill>
                  <a:schemeClr val="tx1"/>
                </a:solidFill>
              </a:rPr>
              <a:t>Avi1985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808894" y="2283307"/>
            <a:ext cx="1420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Reduce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7166625" y="2532461"/>
            <a:ext cx="1548605" cy="100012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he-IL" sz="2800" dirty="0">
                <a:solidFill>
                  <a:schemeClr val="tx1"/>
                </a:solidFill>
              </a:rPr>
              <a:t>0x13A2…</a:t>
            </a:r>
          </a:p>
        </p:txBody>
      </p:sp>
      <p:cxnSp>
        <p:nvCxnSpPr>
          <p:cNvPr id="63" name="Straight Arrow Connector 7"/>
          <p:cNvCxnSpPr>
            <a:cxnSpLocks noChangeShapeType="1"/>
            <a:stCxn id="58" idx="3"/>
            <a:endCxn id="67" idx="1"/>
          </p:cNvCxnSpPr>
          <p:nvPr/>
        </p:nvCxnSpPr>
        <p:spPr bwMode="auto">
          <a:xfrm>
            <a:off x="8715230" y="3032523"/>
            <a:ext cx="1514620" cy="18481"/>
          </a:xfrm>
          <a:prstGeom prst="straightConnector1">
            <a:avLst/>
          </a:prstGeom>
          <a:noFill/>
          <a:ln w="50800" algn="ctr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TextBox 63"/>
          <p:cNvSpPr txBox="1"/>
          <p:nvPr/>
        </p:nvSpPr>
        <p:spPr>
          <a:xfrm>
            <a:off x="6142225" y="2270716"/>
            <a:ext cx="1076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hash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10229850" y="2550942"/>
            <a:ext cx="1548605" cy="100012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he-IL" sz="2800" dirty="0" smtClean="0">
                <a:solidFill>
                  <a:schemeClr val="tx1"/>
                </a:solidFill>
              </a:rPr>
              <a:t>V3sf465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7"/>
          <p:cNvCxnSpPr>
            <a:cxnSpLocks noChangeShapeType="1"/>
          </p:cNvCxnSpPr>
          <p:nvPr/>
        </p:nvCxnSpPr>
        <p:spPr bwMode="auto">
          <a:xfrm>
            <a:off x="11778455" y="3015123"/>
            <a:ext cx="1288150" cy="6151"/>
          </a:xfrm>
          <a:prstGeom prst="straightConnector1">
            <a:avLst/>
          </a:prstGeom>
          <a:noFill/>
          <a:ln w="50800" algn="ctr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12048981" y="2270716"/>
            <a:ext cx="1420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hash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3105826" y="2721654"/>
            <a:ext cx="991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sym typeface="Symbol" panose="05050102010706020507" pitchFamily="18" charset="2"/>
              </a:rPr>
              <a:t>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13840907" y="2563103"/>
            <a:ext cx="2542093" cy="100012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he-IL" sz="2800" dirty="0">
                <a:solidFill>
                  <a:schemeClr val="tx1"/>
                </a:solidFill>
              </a:rPr>
              <a:t>Tr0ubador&amp;3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89068" y="1698532"/>
            <a:ext cx="2650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k-</a:t>
            </a:r>
            <a:r>
              <a:rPr lang="en-US" sz="3200" dirty="0" err="1" smtClean="0">
                <a:solidFill>
                  <a:schemeClr val="bg1"/>
                </a:solidFill>
              </a:rPr>
              <a:t>th</a:t>
            </a:r>
            <a:r>
              <a:rPr lang="en-US" sz="3200" dirty="0" smtClean="0">
                <a:solidFill>
                  <a:schemeClr val="bg1"/>
                </a:solidFill>
              </a:rPr>
              <a:t> password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0" name="Straight Arrow Connector 7"/>
          <p:cNvCxnSpPr>
            <a:cxnSpLocks noChangeShapeType="1"/>
            <a:endCxn id="77" idx="0"/>
          </p:cNvCxnSpPr>
          <p:nvPr/>
        </p:nvCxnSpPr>
        <p:spPr bwMode="auto">
          <a:xfrm flipH="1">
            <a:off x="15111954" y="2297627"/>
            <a:ext cx="1502405" cy="265476"/>
          </a:xfrm>
          <a:prstGeom prst="straightConnector1">
            <a:avLst/>
          </a:prstGeom>
          <a:noFill/>
          <a:ln w="508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Arrow Connector 7"/>
          <p:cNvCxnSpPr>
            <a:cxnSpLocks noChangeShapeType="1"/>
            <a:stCxn id="83" idx="3"/>
            <a:endCxn id="85" idx="1"/>
          </p:cNvCxnSpPr>
          <p:nvPr/>
        </p:nvCxnSpPr>
        <p:spPr bwMode="auto">
          <a:xfrm flipV="1">
            <a:off x="5838967" y="4855019"/>
            <a:ext cx="1284854" cy="9404"/>
          </a:xfrm>
          <a:prstGeom prst="straightConnector1">
            <a:avLst/>
          </a:prstGeom>
          <a:noFill/>
          <a:ln w="50800" algn="ctr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Rounded Rectangle 82"/>
          <p:cNvSpPr/>
          <p:nvPr/>
        </p:nvSpPr>
        <p:spPr>
          <a:xfrm>
            <a:off x="4290362" y="4364361"/>
            <a:ext cx="1548605" cy="100012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he-IL" sz="2800" dirty="0" err="1" smtClean="0">
                <a:solidFill>
                  <a:schemeClr val="tx1"/>
                </a:solidFill>
              </a:rPr>
              <a:t>GabDeb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766090" y="4105803"/>
            <a:ext cx="1420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Reduce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7123821" y="4354957"/>
            <a:ext cx="1548605" cy="100012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he-IL" sz="2800" dirty="0" smtClean="0">
                <a:solidFill>
                  <a:schemeClr val="tx1"/>
                </a:solidFill>
              </a:rPr>
              <a:t>0x9C02…</a:t>
            </a:r>
            <a:endParaRPr lang="en-US" altLang="he-IL" sz="28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7"/>
          <p:cNvCxnSpPr>
            <a:cxnSpLocks noChangeShapeType="1"/>
            <a:stCxn id="85" idx="3"/>
            <a:endCxn id="88" idx="1"/>
          </p:cNvCxnSpPr>
          <p:nvPr/>
        </p:nvCxnSpPr>
        <p:spPr bwMode="auto">
          <a:xfrm>
            <a:off x="8672426" y="4855019"/>
            <a:ext cx="1514620" cy="18481"/>
          </a:xfrm>
          <a:prstGeom prst="straightConnector1">
            <a:avLst/>
          </a:prstGeom>
          <a:noFill/>
          <a:ln w="50800" algn="ctr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TextBox 86"/>
          <p:cNvSpPr txBox="1"/>
          <p:nvPr/>
        </p:nvSpPr>
        <p:spPr>
          <a:xfrm>
            <a:off x="6099421" y="4093212"/>
            <a:ext cx="1076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hash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10187046" y="4373438"/>
            <a:ext cx="1548605" cy="100012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he-IL" sz="2800" dirty="0" smtClean="0">
                <a:solidFill>
                  <a:schemeClr val="tx1"/>
                </a:solidFill>
              </a:rPr>
              <a:t>13hg4Y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7"/>
          <p:cNvCxnSpPr>
            <a:cxnSpLocks noChangeShapeType="1"/>
          </p:cNvCxnSpPr>
          <p:nvPr/>
        </p:nvCxnSpPr>
        <p:spPr bwMode="auto">
          <a:xfrm>
            <a:off x="11735651" y="4837619"/>
            <a:ext cx="1288150" cy="6151"/>
          </a:xfrm>
          <a:prstGeom prst="straightConnector1">
            <a:avLst/>
          </a:prstGeom>
          <a:noFill/>
          <a:ln w="50800" algn="ctr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" name="TextBox 89"/>
          <p:cNvSpPr txBox="1"/>
          <p:nvPr/>
        </p:nvSpPr>
        <p:spPr>
          <a:xfrm>
            <a:off x="12006177" y="4093212"/>
            <a:ext cx="1420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hash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3063022" y="4544150"/>
            <a:ext cx="991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sym typeface="Symbol" panose="05050102010706020507" pitchFamily="18" charset="2"/>
              </a:rPr>
              <a:t>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13798103" y="4385599"/>
            <a:ext cx="2542093" cy="100012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he-IL" sz="2800" dirty="0" smtClean="0">
                <a:solidFill>
                  <a:schemeClr val="tx1"/>
                </a:solidFill>
              </a:rPr>
              <a:t>iLUVm0mmy</a:t>
            </a:r>
            <a:endParaRPr lang="en-US" altLang="he-IL" sz="2800" dirty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9619963" y="5509497"/>
            <a:ext cx="991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sym typeface="Symbol" panose="05050102010706020507" pitchFamily="18" charset="2"/>
              </a:rPr>
              <a:t>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06" name="Straight Arrow Connector 7"/>
          <p:cNvCxnSpPr>
            <a:cxnSpLocks noChangeShapeType="1"/>
            <a:stCxn id="107" idx="3"/>
            <a:endCxn id="109" idx="1"/>
          </p:cNvCxnSpPr>
          <p:nvPr/>
        </p:nvCxnSpPr>
        <p:spPr bwMode="auto">
          <a:xfrm flipV="1">
            <a:off x="5838967" y="7387461"/>
            <a:ext cx="1284854" cy="9404"/>
          </a:xfrm>
          <a:prstGeom prst="straightConnector1">
            <a:avLst/>
          </a:prstGeom>
          <a:noFill/>
          <a:ln w="50800" algn="ctr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Rounded Rectangle 106"/>
          <p:cNvSpPr/>
          <p:nvPr/>
        </p:nvSpPr>
        <p:spPr>
          <a:xfrm>
            <a:off x="4290362" y="6896803"/>
            <a:ext cx="1548605" cy="100012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he-IL" sz="2800" dirty="0" smtClean="0">
                <a:solidFill>
                  <a:schemeClr val="tx1"/>
                </a:solidFill>
              </a:rPr>
              <a:t>Admin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766090" y="6638245"/>
            <a:ext cx="1420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Reduce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7123821" y="6887399"/>
            <a:ext cx="1548605" cy="100012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he-IL" sz="2800" dirty="0" smtClean="0">
                <a:solidFill>
                  <a:schemeClr val="tx1"/>
                </a:solidFill>
              </a:rPr>
              <a:t>0x1A3F…</a:t>
            </a:r>
            <a:endParaRPr lang="en-US" altLang="he-IL" sz="2800" dirty="0">
              <a:solidFill>
                <a:schemeClr val="tx1"/>
              </a:solidFill>
            </a:endParaRPr>
          </a:p>
        </p:txBody>
      </p:sp>
      <p:cxnSp>
        <p:nvCxnSpPr>
          <p:cNvPr id="110" name="Straight Arrow Connector 7"/>
          <p:cNvCxnSpPr>
            <a:cxnSpLocks noChangeShapeType="1"/>
            <a:stCxn id="109" idx="3"/>
            <a:endCxn id="112" idx="1"/>
          </p:cNvCxnSpPr>
          <p:nvPr/>
        </p:nvCxnSpPr>
        <p:spPr bwMode="auto">
          <a:xfrm>
            <a:off x="8672426" y="7387461"/>
            <a:ext cx="1514620" cy="18481"/>
          </a:xfrm>
          <a:prstGeom prst="straightConnector1">
            <a:avLst/>
          </a:prstGeom>
          <a:noFill/>
          <a:ln w="50800" algn="ctr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1" name="TextBox 110"/>
          <p:cNvSpPr txBox="1"/>
          <p:nvPr/>
        </p:nvSpPr>
        <p:spPr>
          <a:xfrm>
            <a:off x="6099421" y="6625654"/>
            <a:ext cx="1076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hash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10187046" y="6905880"/>
            <a:ext cx="1548605" cy="100012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he-IL" sz="2800" dirty="0" smtClean="0">
                <a:solidFill>
                  <a:schemeClr val="tx1"/>
                </a:solidFill>
              </a:rPr>
              <a:t>Hello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3" name="Straight Arrow Connector 7"/>
          <p:cNvCxnSpPr>
            <a:cxnSpLocks noChangeShapeType="1"/>
          </p:cNvCxnSpPr>
          <p:nvPr/>
        </p:nvCxnSpPr>
        <p:spPr bwMode="auto">
          <a:xfrm>
            <a:off x="11735651" y="7370061"/>
            <a:ext cx="1288150" cy="6151"/>
          </a:xfrm>
          <a:prstGeom prst="straightConnector1">
            <a:avLst/>
          </a:prstGeom>
          <a:noFill/>
          <a:ln w="50800" algn="ctr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" name="TextBox 113"/>
          <p:cNvSpPr txBox="1"/>
          <p:nvPr/>
        </p:nvSpPr>
        <p:spPr>
          <a:xfrm>
            <a:off x="12006177" y="6625654"/>
            <a:ext cx="1420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hash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3063022" y="7076592"/>
            <a:ext cx="991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sym typeface="Symbol" panose="05050102010706020507" pitchFamily="18" charset="2"/>
              </a:rPr>
              <a:t>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13798103" y="6918041"/>
            <a:ext cx="2542093" cy="100012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he-IL" sz="2800" dirty="0" smtClean="0">
                <a:solidFill>
                  <a:schemeClr val="tx1"/>
                </a:solidFill>
              </a:rPr>
              <a:t>1elections</a:t>
            </a:r>
            <a:endParaRPr lang="en-US" altLang="he-IL" sz="2800" dirty="0">
              <a:solidFill>
                <a:schemeClr val="tx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9220200" y="8748216"/>
            <a:ext cx="38428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Store first and last password in each row O(N/k) 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0" name="Straight Arrow Connector 7"/>
          <p:cNvCxnSpPr>
            <a:cxnSpLocks noChangeShapeType="1"/>
            <a:stCxn id="119" idx="1"/>
            <a:endCxn id="107" idx="2"/>
          </p:cNvCxnSpPr>
          <p:nvPr/>
        </p:nvCxnSpPr>
        <p:spPr bwMode="auto">
          <a:xfrm flipH="1" flipV="1">
            <a:off x="5064665" y="7896927"/>
            <a:ext cx="4155535" cy="1636119"/>
          </a:xfrm>
          <a:prstGeom prst="straightConnector1">
            <a:avLst/>
          </a:prstGeom>
          <a:noFill/>
          <a:ln w="508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Straight Arrow Connector 7"/>
          <p:cNvCxnSpPr>
            <a:cxnSpLocks noChangeShapeType="1"/>
            <a:stCxn id="119" idx="3"/>
            <a:endCxn id="116" idx="2"/>
          </p:cNvCxnSpPr>
          <p:nvPr/>
        </p:nvCxnSpPr>
        <p:spPr bwMode="auto">
          <a:xfrm flipV="1">
            <a:off x="13063022" y="7918165"/>
            <a:ext cx="2006128" cy="1614881"/>
          </a:xfrm>
          <a:prstGeom prst="straightConnector1">
            <a:avLst/>
          </a:prstGeom>
          <a:noFill/>
          <a:ln w="508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3306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6" grpId="0"/>
      <p:bldP spid="58" grpId="0" animBg="1"/>
      <p:bldP spid="64" grpId="0"/>
      <p:bldP spid="67" grpId="0" animBg="1"/>
      <p:bldP spid="70" grpId="0"/>
      <p:bldP spid="71" grpId="0"/>
      <p:bldP spid="77" grpId="0" animBg="1"/>
      <p:bldP spid="79" grpId="0"/>
      <p:bldP spid="83" grpId="0" animBg="1"/>
      <p:bldP spid="84" grpId="0"/>
      <p:bldP spid="85" grpId="0" animBg="1"/>
      <p:bldP spid="87" grpId="0"/>
      <p:bldP spid="88" grpId="0" animBg="1"/>
      <p:bldP spid="90" grpId="0"/>
      <p:bldP spid="91" grpId="0"/>
      <p:bldP spid="92" grpId="0" animBg="1"/>
      <p:bldP spid="94" grpId="0"/>
      <p:bldP spid="107" grpId="0" animBg="1"/>
      <p:bldP spid="108" grpId="0"/>
      <p:bldP spid="109" grpId="0" animBg="1"/>
      <p:bldP spid="111" grpId="0"/>
      <p:bldP spid="112" grpId="0" animBg="1"/>
      <p:bldP spid="114" grpId="0"/>
      <p:bldP spid="115" grpId="0"/>
      <p:bldP spid="116" grpId="0" animBg="1"/>
      <p:bldP spid="1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Hash Chains Online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42900"/>
            <a:ext cx="2458198" cy="1093811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cxnSp>
        <p:nvCxnSpPr>
          <p:cNvPr id="82" name="Straight Arrow Connector 7"/>
          <p:cNvCxnSpPr>
            <a:cxnSpLocks noChangeShapeType="1"/>
            <a:stCxn id="83" idx="3"/>
            <a:endCxn id="85" idx="1"/>
          </p:cNvCxnSpPr>
          <p:nvPr/>
        </p:nvCxnSpPr>
        <p:spPr bwMode="auto">
          <a:xfrm>
            <a:off x="5420329" y="4864423"/>
            <a:ext cx="1199752" cy="21384"/>
          </a:xfrm>
          <a:prstGeom prst="straightConnector1">
            <a:avLst/>
          </a:prstGeom>
          <a:noFill/>
          <a:ln w="50800" algn="ctr">
            <a:solidFill>
              <a:schemeClr val="bg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Rounded Rectangle 82"/>
          <p:cNvSpPr/>
          <p:nvPr/>
        </p:nvSpPr>
        <p:spPr>
          <a:xfrm>
            <a:off x="4290362" y="4364361"/>
            <a:ext cx="1129967" cy="100012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he-IL" sz="2800" dirty="0">
                <a:solidFill>
                  <a:schemeClr val="tx1"/>
                </a:solidFill>
              </a:rPr>
              <a:t>p</a:t>
            </a:r>
            <a:r>
              <a:rPr lang="en-US" altLang="he-IL" sz="2800" dirty="0" smtClean="0">
                <a:solidFill>
                  <a:schemeClr val="tx1"/>
                </a:solidFill>
              </a:rPr>
              <a:t>ass</a:t>
            </a:r>
            <a:r>
              <a:rPr lang="en-US" altLang="he-IL" sz="2800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038598" y="4105803"/>
            <a:ext cx="1420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Reduce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620081" y="4385745"/>
            <a:ext cx="1379296" cy="10001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he-IL" sz="2800" dirty="0" smtClean="0">
                <a:solidFill>
                  <a:schemeClr val="tx1"/>
                </a:solidFill>
              </a:rPr>
              <a:t>hash</a:t>
            </a:r>
            <a:r>
              <a:rPr lang="en-US" altLang="he-IL" sz="2800" baseline="-25000" dirty="0" smtClean="0">
                <a:solidFill>
                  <a:schemeClr val="tx1"/>
                </a:solidFill>
              </a:rPr>
              <a:t>1</a:t>
            </a:r>
            <a:endParaRPr lang="en-US" altLang="he-IL" sz="2800" baseline="-250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7"/>
          <p:cNvCxnSpPr>
            <a:cxnSpLocks noChangeShapeType="1"/>
            <a:stCxn id="85" idx="3"/>
            <a:endCxn id="88" idx="1"/>
          </p:cNvCxnSpPr>
          <p:nvPr/>
        </p:nvCxnSpPr>
        <p:spPr bwMode="auto">
          <a:xfrm>
            <a:off x="7999377" y="4885807"/>
            <a:ext cx="1350757" cy="12445"/>
          </a:xfrm>
          <a:prstGeom prst="straightConnector1">
            <a:avLst/>
          </a:prstGeom>
          <a:noFill/>
          <a:ln w="50800" algn="ctr">
            <a:solidFill>
              <a:schemeClr val="bg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TextBox 86"/>
          <p:cNvSpPr txBox="1"/>
          <p:nvPr/>
        </p:nvSpPr>
        <p:spPr>
          <a:xfrm>
            <a:off x="5564613" y="4105803"/>
            <a:ext cx="1076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hash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9350134" y="4398190"/>
            <a:ext cx="1548605" cy="10001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he-IL" sz="2800" dirty="0" smtClean="0">
                <a:solidFill>
                  <a:schemeClr val="tx1"/>
                </a:solidFill>
              </a:rPr>
              <a:t>pass</a:t>
            </a:r>
            <a:r>
              <a:rPr lang="en-US" altLang="he-IL" sz="2800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7"/>
          <p:cNvCxnSpPr>
            <a:cxnSpLocks noChangeShapeType="1"/>
          </p:cNvCxnSpPr>
          <p:nvPr/>
        </p:nvCxnSpPr>
        <p:spPr bwMode="auto">
          <a:xfrm>
            <a:off x="10890711" y="4858272"/>
            <a:ext cx="1288150" cy="6151"/>
          </a:xfrm>
          <a:prstGeom prst="straightConnector1">
            <a:avLst/>
          </a:prstGeom>
          <a:noFill/>
          <a:ln w="50800" algn="ctr">
            <a:solidFill>
              <a:schemeClr val="bg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" name="TextBox 89"/>
          <p:cNvSpPr txBox="1"/>
          <p:nvPr/>
        </p:nvSpPr>
        <p:spPr>
          <a:xfrm>
            <a:off x="11072422" y="4105803"/>
            <a:ext cx="1420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hash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4217316" y="4544309"/>
            <a:ext cx="991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sym typeface="Symbol" panose="05050102010706020507" pitchFamily="18" charset="2"/>
              </a:rPr>
              <a:t>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16061896" y="4398190"/>
            <a:ext cx="1171557" cy="100012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he-IL" sz="2800" dirty="0" err="1" smtClean="0">
                <a:solidFill>
                  <a:schemeClr val="tx1"/>
                </a:solidFill>
              </a:rPr>
              <a:t>pass</a:t>
            </a:r>
            <a:r>
              <a:rPr lang="en-US" altLang="he-IL" sz="2800" baseline="-25000" dirty="0" err="1" smtClean="0">
                <a:solidFill>
                  <a:schemeClr val="tx1"/>
                </a:solidFill>
              </a:rPr>
              <a:t>k</a:t>
            </a:r>
            <a:endParaRPr lang="en-US" altLang="he-IL" sz="2800" baseline="-25000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2178861" y="4398190"/>
            <a:ext cx="1379296" cy="10001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he-IL" sz="2800" dirty="0" smtClean="0">
                <a:solidFill>
                  <a:schemeClr val="tx1"/>
                </a:solidFill>
              </a:rPr>
              <a:t>hash</a:t>
            </a:r>
            <a:r>
              <a:rPr lang="en-US" altLang="he-IL" sz="2800" baseline="-25000" dirty="0" smtClean="0">
                <a:solidFill>
                  <a:schemeClr val="tx1"/>
                </a:solidFill>
              </a:rPr>
              <a:t>2</a:t>
            </a:r>
            <a:endParaRPr lang="en-US" altLang="he-IL" sz="2800" baseline="-250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493378" y="2363626"/>
            <a:ext cx="13750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Input hash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5" idx="2"/>
            <a:endCxn id="53" idx="0"/>
          </p:cNvCxnSpPr>
          <p:nvPr/>
        </p:nvCxnSpPr>
        <p:spPr>
          <a:xfrm flipH="1">
            <a:off x="12868509" y="3440844"/>
            <a:ext cx="312380" cy="95734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693052" y="2452224"/>
            <a:ext cx="17982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Desired password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10155701" y="3428399"/>
            <a:ext cx="312380" cy="95734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181004" y="6040817"/>
            <a:ext cx="65631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Algorithm:</a:t>
            </a:r>
          </a:p>
          <a:p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Reduce and hash from input hash </a:t>
            </a:r>
          </a:p>
          <a:p>
            <a:r>
              <a:rPr lang="en-US" sz="3200" dirty="0">
                <a:solidFill>
                  <a:schemeClr val="bg1"/>
                </a:solidFill>
                <a:sym typeface="Symbol" panose="05050102010706020507" pitchFamily="18" charset="2"/>
              </a:rPr>
              <a:t>	</a:t>
            </a:r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until pass=</a:t>
            </a:r>
            <a:r>
              <a:rPr lang="en-US" sz="32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pass</a:t>
            </a:r>
            <a:r>
              <a:rPr lang="en-US" sz="3200" baseline="-25000" dirty="0" err="1" smtClean="0">
                <a:solidFill>
                  <a:schemeClr val="bg1"/>
                </a:solidFill>
                <a:sym typeface="Symbol" panose="05050102010706020507" pitchFamily="18" charset="2"/>
              </a:rPr>
              <a:t>k</a:t>
            </a:r>
            <a:endParaRPr lang="en-US" sz="3200" baseline="-25000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Reduce and hash from pass</a:t>
            </a:r>
            <a:r>
              <a:rPr lang="en-US" sz="3200" baseline="-25000" dirty="0" smtClean="0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</a:p>
          <a:p>
            <a:r>
              <a:rPr lang="en-US" sz="3200" baseline="-25000" dirty="0">
                <a:solidFill>
                  <a:schemeClr val="bg1"/>
                </a:solidFill>
                <a:sym typeface="Symbol" panose="05050102010706020507" pitchFamily="18" charset="2"/>
              </a:rPr>
              <a:t>	</a:t>
            </a:r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until hash=input hash</a:t>
            </a:r>
          </a:p>
          <a:p>
            <a:r>
              <a:rPr lang="en-US" sz="3200" dirty="0" smtClean="0">
                <a:solidFill>
                  <a:schemeClr val="bg1"/>
                </a:solidFill>
                <a:sym typeface="Symbol" panose="05050102010706020507" pitchFamily="18" charset="2"/>
              </a:rPr>
              <a:t>Previous pass is correct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4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9" grpId="0"/>
      <p:bldP spid="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Model </a:t>
            </a: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II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6739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Bob asks one of: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Who are you? (Prove that you are Alice)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Who the **** is Alice?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Initial identification </a:t>
            </a:r>
            <a:endParaRPr lang="en-US" altLang="he-IL" sz="4400" dirty="0">
              <a:solidFill>
                <a:srgbClr val="E8EEF1"/>
              </a:solidFill>
            </a:endParaRP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Alice </a:t>
            </a:r>
            <a:r>
              <a:rPr lang="en-US" altLang="he-IL" sz="4400" dirty="0" smtClean="0">
                <a:solidFill>
                  <a:srgbClr val="E8EEF1"/>
                </a:solidFill>
              </a:rPr>
              <a:t>authenticates identity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Initial identification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Given key material (after initial  identification)</a:t>
            </a:r>
            <a:endParaRPr lang="en-US" altLang="he-IL" sz="44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10" name="Group 7"/>
          <p:cNvGrpSpPr/>
          <p:nvPr/>
        </p:nvGrpSpPr>
        <p:grpSpPr>
          <a:xfrm>
            <a:off x="0" y="8039100"/>
            <a:ext cx="2886906" cy="851395"/>
            <a:chOff x="0" y="0"/>
            <a:chExt cx="1722525" cy="508000"/>
          </a:xfrm>
        </p:grpSpPr>
        <p:sp>
          <p:nvSpPr>
            <p:cNvPr id="11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5881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9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Hash Chains Problem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7573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The </a:t>
            </a:r>
            <a:r>
              <a:rPr lang="en-US" altLang="he-IL" sz="4400" dirty="0">
                <a:solidFill>
                  <a:srgbClr val="E8EEF1"/>
                </a:solidFill>
              </a:rPr>
              <a:t>chains may </a:t>
            </a:r>
            <a:r>
              <a:rPr lang="en-US" altLang="he-IL" sz="4400" dirty="0" smtClean="0">
                <a:solidFill>
                  <a:srgbClr val="E8EEF1"/>
                </a:solidFill>
              </a:rPr>
              <a:t>collide and merge</a:t>
            </a:r>
            <a:endParaRPr lang="en-US" altLang="he-IL" sz="4400" dirty="0">
              <a:solidFill>
                <a:srgbClr val="E8EEF1"/>
              </a:solidFill>
            </a:endParaRPr>
          </a:p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Preprocessing </a:t>
            </a:r>
            <a:r>
              <a:rPr lang="en-US" altLang="he-IL" sz="4400" dirty="0">
                <a:solidFill>
                  <a:srgbClr val="E8EEF1"/>
                </a:solidFill>
              </a:rPr>
              <a:t>stage </a:t>
            </a:r>
            <a:r>
              <a:rPr lang="en-US" altLang="he-IL" sz="4400" dirty="0" smtClean="0">
                <a:solidFill>
                  <a:srgbClr val="E8EEF1"/>
                </a:solidFill>
              </a:rPr>
              <a:t>not </a:t>
            </a:r>
            <a:r>
              <a:rPr lang="en-US" altLang="he-IL" sz="4400" dirty="0">
                <a:solidFill>
                  <a:srgbClr val="E8EEF1"/>
                </a:solidFill>
              </a:rPr>
              <a:t>aware of </a:t>
            </a:r>
            <a:r>
              <a:rPr lang="en-US" altLang="he-IL" sz="4400" dirty="0" smtClean="0">
                <a:solidFill>
                  <a:srgbClr val="E8EEF1"/>
                </a:solidFill>
              </a:rPr>
              <a:t>merge</a:t>
            </a:r>
            <a:endParaRPr lang="en-US" altLang="he-IL" sz="4400" dirty="0">
              <a:solidFill>
                <a:srgbClr val="E8EEF1"/>
              </a:solidFill>
            </a:endParaRP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  <a:sym typeface="Wingdings" panose="05000000000000000000" pitchFamily="2" charset="2"/>
              </a:rPr>
              <a:t></a:t>
            </a:r>
            <a:endParaRPr lang="en-US" altLang="he-IL" sz="4400" dirty="0">
              <a:solidFill>
                <a:srgbClr val="E8EEF1"/>
              </a:solidFill>
            </a:endParaRP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Coverage of password space is far from complete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Online mistakes in matching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Attacker can improve search by extending searched chain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Attacker can improve coverage by rainbow </a:t>
            </a:r>
            <a:r>
              <a:rPr lang="en-US" altLang="he-IL" sz="4400" dirty="0" smtClean="0">
                <a:solidFill>
                  <a:srgbClr val="E8EEF1"/>
                </a:solidFill>
              </a:rPr>
              <a:t>tables</a:t>
            </a:r>
            <a:endParaRPr lang="en-US" altLang="he-IL" sz="44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187568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9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Rainbow Tables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7437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Hash chains with m reduction functions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FF0000"/>
                </a:solidFill>
              </a:rPr>
              <a:t>reduce</a:t>
            </a:r>
            <a:r>
              <a:rPr lang="en-US" altLang="he-IL" sz="4400" baseline="-25000" dirty="0" smtClean="0">
                <a:solidFill>
                  <a:srgbClr val="FF0000"/>
                </a:solidFill>
              </a:rPr>
              <a:t>1</a:t>
            </a:r>
            <a:r>
              <a:rPr lang="en-US" altLang="he-IL" sz="4400" dirty="0" smtClean="0">
                <a:solidFill>
                  <a:srgbClr val="E8EEF1"/>
                </a:solidFill>
              </a:rPr>
              <a:t>,…,</a:t>
            </a:r>
            <a:r>
              <a:rPr lang="en-US" altLang="he-IL" sz="4400" dirty="0" err="1" smtClean="0">
                <a:solidFill>
                  <a:srgbClr val="00B050"/>
                </a:solidFill>
              </a:rPr>
              <a:t>reduce</a:t>
            </a:r>
            <a:r>
              <a:rPr lang="en-US" altLang="he-IL" sz="4400" baseline="-25000" dirty="0" err="1" smtClean="0">
                <a:solidFill>
                  <a:srgbClr val="00B050"/>
                </a:solidFill>
              </a:rPr>
              <a:t>m</a:t>
            </a:r>
            <a:endParaRPr lang="en-US" altLang="he-IL" sz="4400" baseline="-25000" dirty="0" smtClean="0">
              <a:solidFill>
                <a:srgbClr val="00B050"/>
              </a:solidFill>
            </a:endParaRP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chemeClr val="bg1"/>
                </a:solidFill>
              </a:rPr>
              <a:t>Chain operations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chemeClr val="bg1"/>
                </a:solidFill>
              </a:rPr>
              <a:t>Hash, </a:t>
            </a:r>
            <a:r>
              <a:rPr lang="en-US" altLang="he-IL" sz="4400" dirty="0" smtClean="0">
                <a:solidFill>
                  <a:srgbClr val="FF0000"/>
                </a:solidFill>
              </a:rPr>
              <a:t>reduce</a:t>
            </a:r>
            <a:r>
              <a:rPr lang="en-US" altLang="he-IL" sz="4400" baseline="-25000" dirty="0" smtClean="0">
                <a:solidFill>
                  <a:srgbClr val="FF0000"/>
                </a:solidFill>
              </a:rPr>
              <a:t>1</a:t>
            </a:r>
            <a:r>
              <a:rPr lang="en-US" altLang="he-IL" sz="4400" dirty="0" smtClean="0">
                <a:solidFill>
                  <a:schemeClr val="bg1"/>
                </a:solidFill>
              </a:rPr>
              <a:t>, hash, </a:t>
            </a:r>
            <a:r>
              <a:rPr lang="en-US" altLang="he-IL" sz="4400" dirty="0" smtClean="0">
                <a:solidFill>
                  <a:srgbClr val="FFFF00"/>
                </a:solidFill>
              </a:rPr>
              <a:t>reduce</a:t>
            </a:r>
            <a:r>
              <a:rPr lang="en-US" altLang="he-IL" sz="4400" baseline="-25000" dirty="0" smtClean="0">
                <a:solidFill>
                  <a:srgbClr val="FFFF00"/>
                </a:solidFill>
              </a:rPr>
              <a:t>2</a:t>
            </a:r>
            <a:r>
              <a:rPr lang="en-US" altLang="he-IL" sz="4400" dirty="0" smtClean="0">
                <a:solidFill>
                  <a:schemeClr val="bg1"/>
                </a:solidFill>
              </a:rPr>
              <a:t>,…,</a:t>
            </a:r>
            <a:r>
              <a:rPr lang="en-US" altLang="he-IL" sz="4400" dirty="0" err="1" smtClean="0">
                <a:solidFill>
                  <a:srgbClr val="00B050"/>
                </a:solidFill>
              </a:rPr>
              <a:t>reduce</a:t>
            </a:r>
            <a:r>
              <a:rPr lang="en-US" altLang="he-IL" sz="4400" baseline="-25000" dirty="0" err="1" smtClean="0">
                <a:solidFill>
                  <a:srgbClr val="00B050"/>
                </a:solidFill>
              </a:rPr>
              <a:t>m</a:t>
            </a:r>
            <a:r>
              <a:rPr lang="en-US" altLang="he-IL" sz="4400" dirty="0" smtClean="0">
                <a:solidFill>
                  <a:schemeClr val="bg1"/>
                </a:solidFill>
              </a:rPr>
              <a:t>, hash, </a:t>
            </a:r>
            <a:r>
              <a:rPr lang="en-US" altLang="he-IL" sz="4400" dirty="0" smtClean="0">
                <a:solidFill>
                  <a:srgbClr val="FF0000"/>
                </a:solidFill>
              </a:rPr>
              <a:t>reduce</a:t>
            </a:r>
            <a:r>
              <a:rPr lang="en-US" altLang="he-IL" sz="4400" baseline="-25000" dirty="0" smtClean="0">
                <a:solidFill>
                  <a:srgbClr val="FF0000"/>
                </a:solidFill>
              </a:rPr>
              <a:t>1</a:t>
            </a:r>
            <a:r>
              <a:rPr lang="en-US" altLang="he-IL" sz="4400" dirty="0" smtClean="0">
                <a:solidFill>
                  <a:schemeClr val="bg1"/>
                </a:solidFill>
              </a:rPr>
              <a:t>,…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chemeClr val="bg1"/>
                </a:solidFill>
              </a:rPr>
              <a:t>Merge occurs only if collisions on same reduction function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chemeClr val="bg1"/>
                </a:solidFill>
              </a:rPr>
              <a:t>Better in practice than regular hash chains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59776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9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Hash Correctly &amp; Salt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7573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Server </a:t>
            </a:r>
            <a:r>
              <a:rPr lang="en-US" altLang="he-IL" sz="4400" dirty="0">
                <a:solidFill>
                  <a:srgbClr val="E8EEF1"/>
                </a:solidFill>
              </a:rPr>
              <a:t>stores hash of password and other data</a:t>
            </a:r>
          </a:p>
          <a:p>
            <a:pPr marL="3429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Hash </a:t>
            </a:r>
            <a:r>
              <a:rPr lang="en-US" altLang="he-IL" sz="4400" dirty="0" smtClean="0">
                <a:solidFill>
                  <a:srgbClr val="E8EEF1"/>
                </a:solidFill>
              </a:rPr>
              <a:t>computation “long time”, e.g</a:t>
            </a:r>
            <a:r>
              <a:rPr lang="en-US" altLang="he-IL" sz="4400" dirty="0">
                <a:solidFill>
                  <a:srgbClr val="E8EEF1"/>
                </a:solidFill>
              </a:rPr>
              <a:t>. 100 </a:t>
            </a:r>
            <a:r>
              <a:rPr lang="en-US" altLang="he-IL" sz="4400" dirty="0" err="1" smtClean="0">
                <a:solidFill>
                  <a:srgbClr val="E8EEF1"/>
                </a:solidFill>
              </a:rPr>
              <a:t>ms</a:t>
            </a:r>
            <a:endParaRPr lang="en-US" altLang="he-IL" sz="4400" dirty="0">
              <a:solidFill>
                <a:srgbClr val="E8EEF1"/>
              </a:solidFill>
            </a:endParaRP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Increases time of testing guesses</a:t>
            </a: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Additional stored data – a “salt”.</a:t>
            </a: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Server stores &lt;h(</a:t>
            </a:r>
            <a:r>
              <a:rPr lang="en-US" altLang="he-IL" sz="4400" dirty="0" err="1">
                <a:solidFill>
                  <a:srgbClr val="E8EEF1"/>
                </a:solidFill>
              </a:rPr>
              <a:t>pwd,salt</a:t>
            </a:r>
            <a:r>
              <a:rPr lang="en-US" altLang="he-IL" sz="4400" dirty="0">
                <a:solidFill>
                  <a:srgbClr val="E8EEF1"/>
                </a:solidFill>
              </a:rPr>
              <a:t>),salt&gt; </a:t>
            </a:r>
            <a:endParaRPr lang="en-US" altLang="he-IL" sz="4400" dirty="0" smtClean="0">
              <a:solidFill>
                <a:srgbClr val="E8EEF1"/>
              </a:solidFill>
            </a:endParaRPr>
          </a:p>
          <a:p>
            <a:pPr marL="8001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Online authentication – server sends salt to client</a:t>
            </a:r>
            <a:endParaRPr lang="en-US" altLang="he-IL" sz="4400" dirty="0">
              <a:solidFill>
                <a:srgbClr val="E8EEF1"/>
              </a:solidFill>
            </a:endParaRP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>
                <a:solidFill>
                  <a:srgbClr val="E8EEF1"/>
                </a:solidFill>
              </a:rPr>
              <a:t>Breaks preprocessing attacks and slows down </a:t>
            </a:r>
            <a:r>
              <a:rPr lang="en-US" altLang="he-IL" sz="4400" dirty="0" smtClean="0">
                <a:solidFill>
                  <a:srgbClr val="E8EEF1"/>
                </a:solidFill>
              </a:rPr>
              <a:t>password </a:t>
            </a:r>
            <a:r>
              <a:rPr lang="en-US" altLang="he-IL" sz="4400" dirty="0">
                <a:solidFill>
                  <a:srgbClr val="E8EEF1"/>
                </a:solidFill>
              </a:rPr>
              <a:t>guessing </a:t>
            </a:r>
            <a:r>
              <a:rPr lang="en-US" altLang="he-IL" sz="4400" dirty="0" smtClean="0">
                <a:solidFill>
                  <a:srgbClr val="E8EEF1"/>
                </a:solidFill>
              </a:rPr>
              <a:t>attacks</a:t>
            </a:r>
            <a:endParaRPr lang="en-US" altLang="he-IL" sz="4400" dirty="0">
              <a:solidFill>
                <a:srgbClr val="E8EEF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230836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9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Hot to Choose a PWD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pic>
        <p:nvPicPr>
          <p:cNvPr id="10" name="Picture 2" descr="C:\Users\ngilboa\Desktop\xkcd Password Strength_files\password_strengt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154" y="2324100"/>
            <a:ext cx="9531246" cy="774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619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Adversary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Eve attempts to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  <a:sym typeface="Symbol" pitchFamily="18" charset="2"/>
              </a:rPr>
              <a:t>Impersonate Alice</a:t>
            </a:r>
            <a:endParaRPr lang="en-US" altLang="he-IL" sz="4400" dirty="0">
              <a:solidFill>
                <a:srgbClr val="FF0000"/>
              </a:solidFill>
              <a:sym typeface="Symbol" pitchFamily="18" charset="2"/>
            </a:endParaRPr>
          </a:p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chemeClr val="bg1"/>
                </a:solidFill>
                <a:sym typeface="Symbol" pitchFamily="18" charset="2"/>
              </a:rPr>
              <a:t>Eve may be able to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chemeClr val="bg1"/>
                </a:solidFill>
                <a:sym typeface="Symbol" pitchFamily="18" charset="2"/>
              </a:rPr>
              <a:t>Eavesdrop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chemeClr val="bg1"/>
                </a:solidFill>
                <a:sym typeface="Symbol" pitchFamily="18" charset="2"/>
              </a:rPr>
              <a:t>Actively control Alice-Bob link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chemeClr val="bg1"/>
                </a:solidFill>
                <a:sym typeface="Symbol" pitchFamily="18" charset="2"/>
              </a:rPr>
              <a:t>Extract “limited” information from Alice &amp; Bob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56625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4451" r="59945"/>
          <a:stretch>
            <a:fillRect/>
          </a:stretch>
        </p:blipFill>
        <p:spPr>
          <a:xfrm rot="5400000">
            <a:off x="8637295" y="-9733637"/>
            <a:ext cx="800939" cy="2034881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458033" y="6387181"/>
            <a:ext cx="11371933" cy="55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6"/>
              </a:lnSpc>
            </a:pPr>
            <a:endParaRPr lang="en-US" sz="3200" spc="352" dirty="0">
              <a:solidFill>
                <a:srgbClr val="43B0F1"/>
              </a:solidFill>
              <a:latin typeface="Montserrat Classic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-2926" y="1028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15401094" y="8406905"/>
            <a:ext cx="2886906" cy="851395"/>
            <a:chOff x="0" y="0"/>
            <a:chExt cx="1722525" cy="508000"/>
          </a:xfrm>
        </p:grpSpPr>
        <p:sp>
          <p:nvSpPr>
            <p:cNvPr id="10" name="Freeform 10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 l="34451" r="59945"/>
          <a:stretch>
            <a:fillRect/>
          </a:stretch>
        </p:blipFill>
        <p:spPr>
          <a:xfrm rot="5400000">
            <a:off x="8637295" y="-287879"/>
            <a:ext cx="800939" cy="20348819"/>
          </a:xfrm>
          <a:prstGeom prst="rect">
            <a:avLst/>
          </a:prstGeom>
        </p:spPr>
      </p:pic>
      <p:sp>
        <p:nvSpPr>
          <p:cNvPr id="12" name="TextBox 4"/>
          <p:cNvSpPr txBox="1"/>
          <p:nvPr/>
        </p:nvSpPr>
        <p:spPr>
          <a:xfrm>
            <a:off x="2438400" y="4076700"/>
            <a:ext cx="12118194" cy="106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16"/>
              </a:lnSpc>
            </a:pPr>
            <a:r>
              <a:rPr lang="en-US" sz="9600" spc="59" dirty="0" smtClean="0">
                <a:solidFill>
                  <a:srgbClr val="E8EEF1"/>
                </a:solidFill>
                <a:latin typeface="Montserrat Classic Bold"/>
              </a:rPr>
              <a:t>Scenarios</a:t>
            </a:r>
            <a:endParaRPr lang="en-US" sz="9600" spc="59" dirty="0">
              <a:solidFill>
                <a:srgbClr val="E8EEF1"/>
              </a:solidFill>
              <a:latin typeface="Montserrat Classic Bold"/>
            </a:endParaRPr>
          </a:p>
        </p:txBody>
      </p:sp>
    </p:spTree>
    <p:extLst>
      <p:ext uri="{BB962C8B-B14F-4D97-AF65-F5344CB8AC3E}">
        <p14:creationId xmlns:p14="http://schemas.microsoft.com/office/powerpoint/2010/main" val="300640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Identificatio</a:t>
            </a: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n </a:t>
            </a: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Scenarios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408347" y="2364387"/>
            <a:ext cx="12877800" cy="6739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</a:rPr>
              <a:t>Scenarios differ by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  <a:sym typeface="Symbol" pitchFamily="18" charset="2"/>
              </a:rPr>
              <a:t>Location – local/remote authentication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rgbClr val="E8EEF1"/>
                </a:solidFill>
                <a:sym typeface="Symbol" pitchFamily="18" charset="2"/>
              </a:rPr>
              <a:t>Identified entity – human / device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chemeClr val="bg1"/>
                </a:solidFill>
                <a:sym typeface="Symbol" pitchFamily="18" charset="2"/>
              </a:rPr>
              <a:t>Authentication authorities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chemeClr val="bg1"/>
                </a:solidFill>
                <a:sym typeface="Symbol" pitchFamily="18" charset="2"/>
              </a:rPr>
              <a:t>Single authority vs. multiple authorities</a:t>
            </a:r>
          </a:p>
          <a:p>
            <a:pPr marL="800100" lvl="1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chemeClr val="bg1"/>
                </a:solidFill>
                <a:sym typeface="Symbol" pitchFamily="18" charset="2"/>
              </a:rPr>
              <a:t>Operational server &amp; authentication server</a:t>
            </a:r>
          </a:p>
          <a:p>
            <a:pPr marL="1257300" lvl="2" indent="-342900">
              <a:lnSpc>
                <a:spcPts val="6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he-IL" sz="4400" dirty="0" smtClean="0">
                <a:solidFill>
                  <a:schemeClr val="bg1"/>
                </a:solidFill>
                <a:sym typeface="Symbol" pitchFamily="18" charset="2"/>
              </a:rPr>
              <a:t>Joint or separate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8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</p:spTree>
    <p:extLst>
      <p:ext uri="{BB962C8B-B14F-4D97-AF65-F5344CB8AC3E}">
        <p14:creationId xmlns:p14="http://schemas.microsoft.com/office/powerpoint/2010/main" val="346347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Local Identification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11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12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848100"/>
            <a:ext cx="4630529" cy="46720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734800" y="3309491"/>
            <a:ext cx="1676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Human user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6" idx="1"/>
          </p:cNvCxnSpPr>
          <p:nvPr/>
        </p:nvCxnSpPr>
        <p:spPr>
          <a:xfrm flipH="1">
            <a:off x="10515600" y="3848100"/>
            <a:ext cx="1219200" cy="8382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153399" y="3511985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Device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991599" y="4267200"/>
            <a:ext cx="1171201" cy="10287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512424" y="2770882"/>
            <a:ext cx="1676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Physical interface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>
            <a:stCxn id="32" idx="2"/>
          </p:cNvCxnSpPr>
          <p:nvPr/>
        </p:nvCxnSpPr>
        <p:spPr>
          <a:xfrm>
            <a:off x="8350624" y="3848100"/>
            <a:ext cx="0" cy="19050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3563600" y="5194355"/>
            <a:ext cx="373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Examples: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Laptop, smartphone, ATM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6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9" grpId="0"/>
      <p:bldP spid="32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Remote Authentication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11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12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6" name="TextBox 5"/>
          <p:cNvSpPr txBox="1"/>
          <p:nvPr/>
        </p:nvSpPr>
        <p:spPr>
          <a:xfrm>
            <a:off x="13834334" y="2350502"/>
            <a:ext cx="15580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Human user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93218" y="4325395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Server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001000" y="7625643"/>
            <a:ext cx="373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Examples: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Web sites, telephony network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2147" y="2324212"/>
            <a:ext cx="1193742" cy="23755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444" y="5029232"/>
            <a:ext cx="1334767" cy="190337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132" y="3845169"/>
            <a:ext cx="2813202" cy="31958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628846"/>
            <a:ext cx="5102167" cy="270414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3853668" y="5260525"/>
            <a:ext cx="1767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device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1103433" y="5845300"/>
            <a:ext cx="1553121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8" idx="3"/>
          </p:cNvCxnSpPr>
          <p:nvPr/>
        </p:nvCxnSpPr>
        <p:spPr>
          <a:xfrm flipH="1">
            <a:off x="6105211" y="5980920"/>
            <a:ext cx="905189" cy="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0668000" y="4088946"/>
            <a:ext cx="1988554" cy="1463966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603819" y="5688532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0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9" grpId="0"/>
      <p:bldP spid="34" grpId="0"/>
      <p:bldP spid="28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2660" y="980592"/>
            <a:ext cx="11717860" cy="96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16"/>
              </a:lnSpc>
            </a:pPr>
            <a:r>
              <a:rPr lang="en-US" sz="6600" spc="59" dirty="0" smtClean="0">
                <a:solidFill>
                  <a:srgbClr val="43B0F1"/>
                </a:solidFill>
                <a:latin typeface="Montserrat Classic Bold"/>
              </a:rPr>
              <a:t>Single Authority</a:t>
            </a:r>
            <a:endParaRPr lang="en-US" sz="6600" spc="59" dirty="0">
              <a:solidFill>
                <a:srgbClr val="43B0F1"/>
              </a:solidFill>
              <a:latin typeface="Montserrat Classic Bold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/>
          <a:srcRect l="27814" t="32426" r="50567"/>
          <a:stretch>
            <a:fillRect/>
          </a:stretch>
        </p:blipFill>
        <p:spPr>
          <a:xfrm>
            <a:off x="1143000" y="-325560"/>
            <a:ext cx="2458198" cy="10938119"/>
          </a:xfrm>
          <a:prstGeom prst="rect">
            <a:avLst/>
          </a:prstGeom>
        </p:spPr>
      </p:pic>
      <p:grpSp>
        <p:nvGrpSpPr>
          <p:cNvPr id="11" name="Group 7"/>
          <p:cNvGrpSpPr/>
          <p:nvPr/>
        </p:nvGrpSpPr>
        <p:grpSpPr>
          <a:xfrm>
            <a:off x="0" y="9029700"/>
            <a:ext cx="2886906" cy="851395"/>
            <a:chOff x="0" y="0"/>
            <a:chExt cx="1722525" cy="508000"/>
          </a:xfrm>
        </p:grpSpPr>
        <p:sp>
          <p:nvSpPr>
            <p:cNvPr id="12" name="Freeform 8"/>
            <p:cNvSpPr/>
            <p:nvPr/>
          </p:nvSpPr>
          <p:spPr>
            <a:xfrm>
              <a:off x="0" y="49530"/>
              <a:ext cx="1722525" cy="408940"/>
            </a:xfrm>
            <a:custGeom>
              <a:avLst/>
              <a:gdLst/>
              <a:ahLst/>
              <a:cxnLst/>
              <a:rect l="l" t="t" r="r" b="b"/>
              <a:pathLst>
                <a:path w="1722525" h="408940">
                  <a:moveTo>
                    <a:pt x="1516785" y="0"/>
                  </a:moveTo>
                  <a:cubicBezTo>
                    <a:pt x="1416455" y="0"/>
                    <a:pt x="1333905" y="72390"/>
                    <a:pt x="1314855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316125" y="242570"/>
                  </a:lnTo>
                  <a:cubicBezTo>
                    <a:pt x="1333905" y="337820"/>
                    <a:pt x="1417725" y="408940"/>
                    <a:pt x="1518055" y="408940"/>
                  </a:cubicBezTo>
                  <a:cubicBezTo>
                    <a:pt x="1631085" y="408940"/>
                    <a:pt x="1722525" y="317500"/>
                    <a:pt x="1722525" y="204470"/>
                  </a:cubicBezTo>
                  <a:cubicBezTo>
                    <a:pt x="1722525" y="91440"/>
                    <a:pt x="1631085" y="0"/>
                    <a:pt x="1516785" y="0"/>
                  </a:cubicBezTo>
                  <a:close/>
                </a:path>
              </a:pathLst>
            </a:custGeom>
            <a:solidFill>
              <a:srgbClr val="43B0F1"/>
            </a:solidFill>
          </p:spPr>
        </p:sp>
      </p:grpSp>
      <p:sp>
        <p:nvSpPr>
          <p:cNvPr id="6" name="TextBox 5"/>
          <p:cNvSpPr txBox="1"/>
          <p:nvPr/>
        </p:nvSpPr>
        <p:spPr>
          <a:xfrm>
            <a:off x="13834334" y="2350502"/>
            <a:ext cx="15580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Human user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93218" y="4325395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Server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001000" y="7625643"/>
            <a:ext cx="46555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Examples: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organizational networks,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service providers,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Users authenticating to web sites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2147" y="2324212"/>
            <a:ext cx="1193742" cy="23755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444" y="5029232"/>
            <a:ext cx="1334767" cy="190337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132" y="3845169"/>
            <a:ext cx="2813202" cy="31958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628846"/>
            <a:ext cx="5102167" cy="270414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3853668" y="5260525"/>
            <a:ext cx="1767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device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1103433" y="5845300"/>
            <a:ext cx="1553121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8" idx="3"/>
          </p:cNvCxnSpPr>
          <p:nvPr/>
        </p:nvCxnSpPr>
        <p:spPr>
          <a:xfrm flipH="1">
            <a:off x="6105211" y="5980920"/>
            <a:ext cx="905189" cy="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0668000" y="4088946"/>
            <a:ext cx="1988554" cy="1463966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5486400" y="2350502"/>
            <a:ext cx="2514600" cy="10772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Key Manager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>
          <a:xfrm flipV="1">
            <a:off x="8001000" y="2857500"/>
            <a:ext cx="4655554" cy="3161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651910" y="2220638"/>
            <a:ext cx="2082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Password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>
            <a:stCxn id="2" idx="3"/>
          </p:cNvCxnSpPr>
          <p:nvPr/>
        </p:nvCxnSpPr>
        <p:spPr>
          <a:xfrm>
            <a:off x="8001000" y="2889111"/>
            <a:ext cx="4655554" cy="286398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737322" y="3542959"/>
            <a:ext cx="2082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Key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>
            <a:stCxn id="2" idx="2"/>
            <a:endCxn id="8" idx="0"/>
          </p:cNvCxnSpPr>
          <p:nvPr/>
        </p:nvCxnSpPr>
        <p:spPr>
          <a:xfrm flipH="1">
            <a:off x="5437828" y="3427720"/>
            <a:ext cx="1305872" cy="160151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485617" y="3611176"/>
            <a:ext cx="20828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Identities, keys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20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" grpId="0" animBg="1"/>
      <p:bldP spid="22" grpId="0"/>
      <p:bldP spid="30" grpId="0"/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19050</TotalTime>
  <Words>983</Words>
  <Application>Microsoft Office PowerPoint</Application>
  <PresentationFormat>Custom</PresentationFormat>
  <Paragraphs>307</Paragraphs>
  <Slides>33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Symbol</vt:lpstr>
      <vt:lpstr>Montserrat Classic</vt:lpstr>
      <vt:lpstr>Montserrat Classic Bold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Course / Dr. Niv Gilboa</dc:title>
  <dc:creator>Shirley pavell</dc:creator>
  <cp:lastModifiedBy>user</cp:lastModifiedBy>
  <cp:revision>339</cp:revision>
  <dcterms:created xsi:type="dcterms:W3CDTF">2006-08-16T00:00:00Z</dcterms:created>
  <dcterms:modified xsi:type="dcterms:W3CDTF">2020-12-23T11:07:01Z</dcterms:modified>
  <dc:identifier>DAELClWU0ig</dc:identifier>
</cp:coreProperties>
</file>