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80" r:id="rId2"/>
    <p:sldId id="321" r:id="rId3"/>
    <p:sldId id="379" r:id="rId4"/>
    <p:sldId id="420" r:id="rId5"/>
    <p:sldId id="421" r:id="rId6"/>
    <p:sldId id="395" r:id="rId7"/>
    <p:sldId id="426" r:id="rId8"/>
    <p:sldId id="428" r:id="rId9"/>
    <p:sldId id="429" r:id="rId10"/>
    <p:sldId id="424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8" r:id="rId37"/>
    <p:sldId id="459" r:id="rId38"/>
    <p:sldId id="456" r:id="rId39"/>
    <p:sldId id="457" r:id="rId40"/>
  </p:sldIdLst>
  <p:sldSz cx="18288000" cy="10287000"/>
  <p:notesSz cx="6858000" cy="9144000"/>
  <p:embeddedFontLst>
    <p:embeddedFont>
      <p:font typeface="Montserrat Classic" panose="020B0604020202020204" charset="0"/>
      <p:regular r:id="rId42"/>
    </p:embeddedFont>
    <p:embeddedFont>
      <p:font typeface="Montserrat Classic Bold" panose="020B060402020202020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43B0F1"/>
    <a:srgbClr val="E8EEF1"/>
    <a:srgbClr val="1E3D58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00" autoAdjust="0"/>
  </p:normalViewPr>
  <p:slideViewPr>
    <p:cSldViewPr>
      <p:cViewPr varScale="1">
        <p:scale>
          <a:sx n="43" d="100"/>
          <a:sy n="43" d="100"/>
        </p:scale>
        <p:origin x="101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ט"ז/טבת/תשפ"א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755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18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46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70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939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31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404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690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52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366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115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331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7878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619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82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506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9180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174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17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4593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9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029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43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702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500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074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61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2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73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59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84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65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22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944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Virtual  Private Network (VPN)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Packet Structure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" name="Round Single Corner Rectangle 1"/>
          <p:cNvSpPr/>
          <p:nvPr/>
        </p:nvSpPr>
        <p:spPr>
          <a:xfrm>
            <a:off x="11582400" y="3162300"/>
            <a:ext cx="4114800" cy="685800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Application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 Single Corner Rectangle 9"/>
          <p:cNvSpPr/>
          <p:nvPr/>
        </p:nvSpPr>
        <p:spPr>
          <a:xfrm>
            <a:off x="8458200" y="3169024"/>
            <a:ext cx="3124200" cy="68580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Transport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548718" y="3162300"/>
            <a:ext cx="1909482" cy="685800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3826061" y="3169024"/>
            <a:ext cx="2727139" cy="685800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Layer 2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14931" y="5047128"/>
            <a:ext cx="28497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Processed by application SW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2" idx="2"/>
          </p:cNvCxnSpPr>
          <p:nvPr/>
        </p:nvCxnSpPr>
        <p:spPr>
          <a:xfrm flipV="1">
            <a:off x="13639800" y="3848100"/>
            <a:ext cx="0" cy="11990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1854" y="5047128"/>
            <a:ext cx="28497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Processed by TCP/IP Stack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8656723" y="3848100"/>
            <a:ext cx="845443" cy="11990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  <a:endCxn id="11" idx="2"/>
          </p:cNvCxnSpPr>
          <p:nvPr/>
        </p:nvCxnSpPr>
        <p:spPr>
          <a:xfrm flipH="1" flipV="1">
            <a:off x="7503459" y="3848100"/>
            <a:ext cx="1153264" cy="11990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3440" y="5047127"/>
            <a:ext cx="28497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Processed by Network interface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  <a:endCxn id="12" idx="2"/>
          </p:cNvCxnSpPr>
          <p:nvPr/>
        </p:nvCxnSpPr>
        <p:spPr>
          <a:xfrm flipV="1">
            <a:off x="5188309" y="3854824"/>
            <a:ext cx="1322" cy="11923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9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/>
      <p:bldP spid="16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IP  Addressing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60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Every network node has an address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IPv4 – four bytes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E.g. 132.72.138.38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IPv6 – 16 bytes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Nodes in the same subnet have addresses with same prefix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E.g. 132.72.X.X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949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IP 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Header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Information required for IP routing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 addresses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Source and destination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Packet Length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Time to Live (TTL)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Decrements at each router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Packet dropped when counter is 0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2182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IP 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Header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Protocol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Determines the transport layer protocol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Including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Standard protocols – TCP &amp; UDP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IPsec protocols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Fragment information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026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IP 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Fragmentation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If IP packet &gt; Link layer packet bound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Fragment packet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Each fragment has original  IP header plus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Fragment offset in packet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Last fragment flag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Receiver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Collects fragments and reassembles packet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797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Transport Protocols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Transfer streams of data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Identify top-level application</a:t>
            </a:r>
            <a:r>
              <a:rPr lang="en-US" altLang="he-IL" sz="4400" dirty="0">
                <a:solidFill>
                  <a:srgbClr val="E8EEF1"/>
                </a:solidFill>
              </a:rPr>
              <a:t> </a:t>
            </a:r>
            <a:r>
              <a:rPr lang="en-US" altLang="he-IL" sz="4400" dirty="0" smtClean="0">
                <a:solidFill>
                  <a:srgbClr val="E8EEF1"/>
                </a:solidFill>
              </a:rPr>
              <a:t>by “port”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Source and destination ports in header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Server port identifies application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E.g. 80 for web</a:t>
            </a:r>
          </a:p>
          <a:p>
            <a:pPr>
              <a:lnSpc>
                <a:spcPts val="6500"/>
              </a:lnSpc>
              <a:spcBef>
                <a:spcPct val="20000"/>
              </a:spcBef>
              <a:defRPr/>
            </a:pPr>
            <a:endParaRPr lang="en-US" altLang="he-IL" sz="44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135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Transport Protocols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Transmission Control Protocol (TCP)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Transmits packets in order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Flow control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Congestion control mechanism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User Datagram  Protocol (UDP)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Simpler, small header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Connectionless (no state)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No ordering or guarantee of arrival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775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IP Security (IPsec)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9312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Overview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63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Goal: VPN at IP level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End-to-end protection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and integrity between end-points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Packet by packet protection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Each packet is decrypted and integrity checked separately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696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Scenarios: Host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to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Host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402661" y="2435038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Node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298460"/>
            <a:ext cx="1665298" cy="838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01" y="3679483"/>
            <a:ext cx="1665298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7734300"/>
            <a:ext cx="1665298" cy="838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50" y="4902578"/>
            <a:ext cx="1665298" cy="8382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402660" y="3524249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98559" y="2428874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29001" y="1943100"/>
            <a:ext cx="6400800" cy="31858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80261" y="5263724"/>
            <a:ext cx="28497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Local Area Network (LAN)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621000" y="6819900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56859" y="8471647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21" idx="2"/>
            <a:endCxn id="18" idx="1"/>
          </p:cNvCxnSpPr>
          <p:nvPr/>
        </p:nvCxnSpPr>
        <p:spPr>
          <a:xfrm>
            <a:off x="9649199" y="5740778"/>
            <a:ext cx="1247401" cy="97678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3"/>
            <a:endCxn id="20" idx="1"/>
          </p:cNvCxnSpPr>
          <p:nvPr/>
        </p:nvCxnSpPr>
        <p:spPr>
          <a:xfrm>
            <a:off x="12561898" y="6717560"/>
            <a:ext cx="696902" cy="14358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0" idx="3"/>
            <a:endCxn id="36" idx="1"/>
          </p:cNvCxnSpPr>
          <p:nvPr/>
        </p:nvCxnSpPr>
        <p:spPr>
          <a:xfrm>
            <a:off x="14924098" y="8153400"/>
            <a:ext cx="732761" cy="77881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0" idx="3"/>
            <a:endCxn id="35" idx="1"/>
          </p:cNvCxnSpPr>
          <p:nvPr/>
        </p:nvCxnSpPr>
        <p:spPr>
          <a:xfrm flipV="1">
            <a:off x="14924098" y="7280463"/>
            <a:ext cx="696902" cy="8729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2" idx="2"/>
            <a:endCxn id="19" idx="1"/>
          </p:cNvCxnSpPr>
          <p:nvPr/>
        </p:nvCxnSpPr>
        <p:spPr>
          <a:xfrm flipV="1">
            <a:off x="5173130" y="4098583"/>
            <a:ext cx="1629671" cy="352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3" idx="2"/>
            <a:endCxn id="19" idx="0"/>
          </p:cNvCxnSpPr>
          <p:nvPr/>
        </p:nvCxnSpPr>
        <p:spPr>
          <a:xfrm>
            <a:off x="7469029" y="3038474"/>
            <a:ext cx="166421" cy="6410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3"/>
            <a:endCxn id="19" idx="1"/>
          </p:cNvCxnSpPr>
          <p:nvPr/>
        </p:nvCxnSpPr>
        <p:spPr>
          <a:xfrm>
            <a:off x="5943601" y="2739838"/>
            <a:ext cx="859200" cy="135874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9" idx="3"/>
            <a:endCxn id="21" idx="1"/>
          </p:cNvCxnSpPr>
          <p:nvPr/>
        </p:nvCxnSpPr>
        <p:spPr>
          <a:xfrm>
            <a:off x="8468099" y="4098583"/>
            <a:ext cx="348451" cy="122309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54571" y="2744493"/>
            <a:ext cx="859200" cy="135874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68099" y="4098582"/>
            <a:ext cx="348451" cy="122309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67129" y="5740777"/>
            <a:ext cx="1247401" cy="97678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552933" y="6706222"/>
            <a:ext cx="696902" cy="143584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924097" y="8176370"/>
            <a:ext cx="732761" cy="77881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391363" y="2438120"/>
            <a:ext cx="154094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5656859" y="8463012"/>
            <a:ext cx="1540940" cy="9211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20600" y="32385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Rarely used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Few 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9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VPN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68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Assume insecure network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But, secure endpoints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VPN provides </a:t>
            </a:r>
            <a:r>
              <a:rPr lang="en-US" altLang="he-IL" sz="4400" dirty="0">
                <a:solidFill>
                  <a:srgbClr val="E8EEF1"/>
                </a:solidFill>
              </a:rPr>
              <a:t>the following security services: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Confidentiality (by encryption)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Data integrity (authentication)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Key exchange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Identification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Scenarios: Host 2 Gateway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402661" y="2435038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Host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298460"/>
            <a:ext cx="1665298" cy="838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01" y="3679483"/>
            <a:ext cx="1665298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7734300"/>
            <a:ext cx="1665298" cy="838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50" y="4902578"/>
            <a:ext cx="1665298" cy="8382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402660" y="3524249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Host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98559" y="2428874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Host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29001" y="1943100"/>
            <a:ext cx="6400800" cy="31858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80261" y="5263724"/>
            <a:ext cx="28497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Local Area Network (LAN)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621000" y="6819900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56859" y="8471647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21" idx="2"/>
            <a:endCxn id="18" idx="1"/>
          </p:cNvCxnSpPr>
          <p:nvPr/>
        </p:nvCxnSpPr>
        <p:spPr>
          <a:xfrm>
            <a:off x="9649199" y="5740778"/>
            <a:ext cx="1247401" cy="97678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3"/>
            <a:endCxn id="20" idx="1"/>
          </p:cNvCxnSpPr>
          <p:nvPr/>
        </p:nvCxnSpPr>
        <p:spPr>
          <a:xfrm>
            <a:off x="12561898" y="6717560"/>
            <a:ext cx="696902" cy="14358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0" idx="3"/>
            <a:endCxn id="36" idx="1"/>
          </p:cNvCxnSpPr>
          <p:nvPr/>
        </p:nvCxnSpPr>
        <p:spPr>
          <a:xfrm>
            <a:off x="14924098" y="8153400"/>
            <a:ext cx="732761" cy="77881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0" idx="3"/>
            <a:endCxn id="35" idx="1"/>
          </p:cNvCxnSpPr>
          <p:nvPr/>
        </p:nvCxnSpPr>
        <p:spPr>
          <a:xfrm flipV="1">
            <a:off x="14924098" y="7280463"/>
            <a:ext cx="696902" cy="8729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2" idx="2"/>
            <a:endCxn id="19" idx="1"/>
          </p:cNvCxnSpPr>
          <p:nvPr/>
        </p:nvCxnSpPr>
        <p:spPr>
          <a:xfrm flipV="1">
            <a:off x="5173130" y="4098583"/>
            <a:ext cx="1629671" cy="352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3" idx="2"/>
            <a:endCxn id="19" idx="0"/>
          </p:cNvCxnSpPr>
          <p:nvPr/>
        </p:nvCxnSpPr>
        <p:spPr>
          <a:xfrm>
            <a:off x="7469029" y="3038474"/>
            <a:ext cx="166421" cy="6410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3"/>
            <a:endCxn id="19" idx="1"/>
          </p:cNvCxnSpPr>
          <p:nvPr/>
        </p:nvCxnSpPr>
        <p:spPr>
          <a:xfrm>
            <a:off x="5943601" y="2739838"/>
            <a:ext cx="859200" cy="135874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9" idx="3"/>
            <a:endCxn id="21" idx="1"/>
          </p:cNvCxnSpPr>
          <p:nvPr/>
        </p:nvCxnSpPr>
        <p:spPr>
          <a:xfrm>
            <a:off x="8468099" y="4098583"/>
            <a:ext cx="348451" cy="122309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54571" y="2744493"/>
            <a:ext cx="859200" cy="135874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68099" y="4098582"/>
            <a:ext cx="348451" cy="122309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67129" y="5740777"/>
            <a:ext cx="1247401" cy="97678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552933" y="6706222"/>
            <a:ext cx="696902" cy="143584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408146" y="2450344"/>
            <a:ext cx="154094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Host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3063323" y="7597223"/>
            <a:ext cx="1913965" cy="10167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IPsec Gateway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20600" y="32385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Employee – remote office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Scenarios: GW 2 GW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402661" y="2435038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Host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298460"/>
            <a:ext cx="1665298" cy="838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01" y="3679483"/>
            <a:ext cx="1665298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7734300"/>
            <a:ext cx="1665298" cy="838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50" y="4902578"/>
            <a:ext cx="1665298" cy="8382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402660" y="3524249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Host </a:t>
            </a:r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98559" y="2428874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Host </a:t>
            </a:r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29001" y="1943100"/>
            <a:ext cx="6400800" cy="31858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80261" y="5263724"/>
            <a:ext cx="28497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Local Area Network (LAN)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621000" y="6819900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56859" y="8471647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21" idx="2"/>
            <a:endCxn id="18" idx="1"/>
          </p:cNvCxnSpPr>
          <p:nvPr/>
        </p:nvCxnSpPr>
        <p:spPr>
          <a:xfrm>
            <a:off x="9649199" y="5740778"/>
            <a:ext cx="1247401" cy="97678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3"/>
            <a:endCxn id="20" idx="1"/>
          </p:cNvCxnSpPr>
          <p:nvPr/>
        </p:nvCxnSpPr>
        <p:spPr>
          <a:xfrm>
            <a:off x="12561898" y="6717560"/>
            <a:ext cx="696902" cy="14358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0" idx="3"/>
            <a:endCxn id="36" idx="1"/>
          </p:cNvCxnSpPr>
          <p:nvPr/>
        </p:nvCxnSpPr>
        <p:spPr>
          <a:xfrm>
            <a:off x="14924098" y="8153400"/>
            <a:ext cx="732761" cy="77881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0" idx="3"/>
            <a:endCxn id="35" idx="1"/>
          </p:cNvCxnSpPr>
          <p:nvPr/>
        </p:nvCxnSpPr>
        <p:spPr>
          <a:xfrm flipV="1">
            <a:off x="14924098" y="7280463"/>
            <a:ext cx="696902" cy="8729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2" idx="2"/>
            <a:endCxn id="19" idx="1"/>
          </p:cNvCxnSpPr>
          <p:nvPr/>
        </p:nvCxnSpPr>
        <p:spPr>
          <a:xfrm flipV="1">
            <a:off x="5173130" y="4098583"/>
            <a:ext cx="1629671" cy="352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3" idx="2"/>
            <a:endCxn id="19" idx="0"/>
          </p:cNvCxnSpPr>
          <p:nvPr/>
        </p:nvCxnSpPr>
        <p:spPr>
          <a:xfrm>
            <a:off x="7469029" y="3038474"/>
            <a:ext cx="166421" cy="6410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3"/>
            <a:endCxn id="19" idx="1"/>
          </p:cNvCxnSpPr>
          <p:nvPr/>
        </p:nvCxnSpPr>
        <p:spPr>
          <a:xfrm>
            <a:off x="5943601" y="2739838"/>
            <a:ext cx="859200" cy="135874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9" idx="3"/>
            <a:endCxn id="21" idx="1"/>
          </p:cNvCxnSpPr>
          <p:nvPr/>
        </p:nvCxnSpPr>
        <p:spPr>
          <a:xfrm>
            <a:off x="8468099" y="4098583"/>
            <a:ext cx="348451" cy="122309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68099" y="4098582"/>
            <a:ext cx="348451" cy="122309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67129" y="5740777"/>
            <a:ext cx="1247401" cy="97678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552933" y="6706222"/>
            <a:ext cx="696902" cy="143584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3063323" y="7597223"/>
            <a:ext cx="1913965" cy="10167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IPsec Gateway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20600" y="32385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Separate branch offices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Different companies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651915" y="3585521"/>
            <a:ext cx="1913965" cy="10167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IPsec Gateway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IPsec Modes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Transport mode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IPsec processing at communication endpoints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Can  be used only for host to host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Tunnel mode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IPsec processing separate from endpoints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Can be used for Host2Host, Host2GW, GW2GW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4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9252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IPsec Protocols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Encapsulating Security Protocol (ESP)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Provides traffic encryption and integrity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Authentication Header (AH)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Only integrity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Internet Key Exchange (IKE)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User authentication and key exchange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ESP+AH transport layer, IKE is application over UDP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1725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ESP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algorithms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AES required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Other algorithms allowed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Modes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CBC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Other modes (e.g. CTR) allowed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IV – added to packet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6467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ESP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Integrity algorithms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HMAC-SHA1 required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Other algorithms allowed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Mixed encryption/authentication mode allowed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AES-GCM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Anti-replay mechanism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631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IPsec Anti-Replay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TextBox 2"/>
          <p:cNvSpPr txBox="1"/>
          <p:nvPr/>
        </p:nvSpPr>
        <p:spPr>
          <a:xfrm>
            <a:off x="4648200" y="27813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11200" y="27813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Receiver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341" y="3619500"/>
            <a:ext cx="407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0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New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Counter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2</a:t>
            </a:r>
            <a:r>
              <a:rPr lang="en-US" sz="3200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32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69810" y="3619499"/>
            <a:ext cx="368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Anti-Replay Window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54857" y="4462876"/>
            <a:ext cx="3565663" cy="711288"/>
            <a:chOff x="12419397" y="3594012"/>
            <a:chExt cx="3565663" cy="711288"/>
          </a:xfrm>
        </p:grpSpPr>
        <p:sp>
          <p:nvSpPr>
            <p:cNvPr id="4" name="Round Single Corner Rectangle 3"/>
            <p:cNvSpPr/>
            <p:nvPr/>
          </p:nvSpPr>
          <p:spPr>
            <a:xfrm>
              <a:off x="12419397" y="3607663"/>
              <a:ext cx="3547520" cy="685800"/>
            </a:xfrm>
            <a:prstGeom prst="round1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37540" y="3619500"/>
              <a:ext cx="457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894740" y="3608902"/>
              <a:ext cx="457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527860" y="3594012"/>
              <a:ext cx="457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351940" y="3608702"/>
              <a:ext cx="217592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chemeClr val="tx1"/>
                  </a:solidFill>
                </a:rPr>
                <a:t>···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40000" y="5676900"/>
            <a:ext cx="229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Counter-w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35760" y="5676900"/>
            <a:ext cx="229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Counter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54857" y="6438900"/>
            <a:ext cx="4507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1-packet arrived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0</a:t>
            </a:r>
            <a:r>
              <a:rPr lang="en-US" sz="3200" dirty="0" smtClean="0">
                <a:solidFill>
                  <a:schemeClr val="bg1"/>
                </a:solidFill>
              </a:rPr>
              <a:t>-packet has not arrived yet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0"/>
            <a:endCxn id="6" idx="2"/>
          </p:cNvCxnSpPr>
          <p:nvPr/>
        </p:nvCxnSpPr>
        <p:spPr>
          <a:xfrm flipV="1">
            <a:off x="11882980" y="5174164"/>
            <a:ext cx="918620" cy="5027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</p:cNvCxnSpPr>
          <p:nvPr/>
        </p:nvCxnSpPr>
        <p:spPr>
          <a:xfrm flipH="1" flipV="1">
            <a:off x="15891920" y="5174165"/>
            <a:ext cx="495300" cy="5027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88993" y="4915406"/>
            <a:ext cx="70273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Receiver algorithm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If (counter-w 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 new counter  counter)</a:t>
            </a: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    If ARW[new counter]==1 </a:t>
            </a:r>
          </a:p>
          <a:p>
            <a:r>
              <a:rPr 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Replay</a:t>
            </a:r>
          </a:p>
          <a:p>
            <a:r>
              <a:rPr 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   Else </a:t>
            </a:r>
            <a:r>
              <a:rPr 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ARW[new 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counter]=1</a:t>
            </a: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If  (new counter &lt; counter-w)</a:t>
            </a:r>
          </a:p>
          <a:p>
            <a:r>
              <a:rPr 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Old packet</a:t>
            </a: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If (new counter&gt;counter)</a:t>
            </a:r>
          </a:p>
          <a:p>
            <a:r>
              <a:rPr 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counter=new counter</a:t>
            </a:r>
          </a:p>
          <a:p>
            <a:r>
              <a:rPr 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“Shift” ARW to the left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19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ESP – Transport Mode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9383"/>
              </p:ext>
            </p:extLst>
          </p:nvPr>
        </p:nvGraphicFramePr>
        <p:xfrm>
          <a:off x="3928520" y="3390899"/>
          <a:ext cx="121920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80"/>
                <a:gridCol w="2209800"/>
                <a:gridCol w="2590800"/>
                <a:gridCol w="5528720"/>
              </a:tblGrid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TCP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Application 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Addresses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Protocol:</a:t>
                      </a:r>
                      <a:r>
                        <a:rPr lang="en-US" sz="2400" baseline="0" dirty="0" smtClean="0"/>
                        <a:t> TCP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623654" y="5416957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ESP Packet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36087"/>
              </p:ext>
            </p:extLst>
          </p:nvPr>
        </p:nvGraphicFramePr>
        <p:xfrm>
          <a:off x="3928520" y="6210300"/>
          <a:ext cx="1219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94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IV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TCP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App. data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 Trailer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Addresses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Protocol ESP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Ports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MAC, padding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655030" y="2602608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Original Packet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ESP Protection - Transport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3" name="TextBox 22"/>
          <p:cNvSpPr txBox="1"/>
          <p:nvPr/>
        </p:nvSpPr>
        <p:spPr>
          <a:xfrm>
            <a:off x="8733734" y="3054757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ESP Packet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4391"/>
              </p:ext>
            </p:extLst>
          </p:nvPr>
        </p:nvGraphicFramePr>
        <p:xfrm>
          <a:off x="4038600" y="3848100"/>
          <a:ext cx="1219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94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IV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TCP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App. data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 Trailer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Addresses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Protocol ESP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Ports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MAC, padding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 rot="5400000">
            <a:off x="12870180" y="4526280"/>
            <a:ext cx="624840" cy="3048000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54118" y="6362700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Encrypted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9529413" y="3319113"/>
            <a:ext cx="2734374" cy="7620000"/>
          </a:xfrm>
          <a:prstGeom prst="rightBrace">
            <a:avLst>
              <a:gd name="adj1" fmla="val 8333"/>
              <a:gd name="adj2" fmla="val 52346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849630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Authenticated –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MAC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(ESP||IV||ciphertext||padding)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ESP – Tunnel Mode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71774"/>
              </p:ext>
            </p:extLst>
          </p:nvPr>
        </p:nvGraphicFramePr>
        <p:xfrm>
          <a:off x="3928520" y="3390899"/>
          <a:ext cx="121920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480"/>
                <a:gridCol w="2590800"/>
                <a:gridCol w="552872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TCP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Application 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Addresses: source host, destination host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623654" y="5416957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ESP Packet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55030" y="2602608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Original Packet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90196"/>
              </p:ext>
            </p:extLst>
          </p:nvPr>
        </p:nvGraphicFramePr>
        <p:xfrm>
          <a:off x="3928520" y="6254870"/>
          <a:ext cx="12192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80"/>
                <a:gridCol w="1524000"/>
                <a:gridCol w="880520"/>
                <a:gridCol w="872080"/>
                <a:gridCol w="2514600"/>
                <a:gridCol w="118532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IV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APP. data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 Trailer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addresses: source GW, destination GW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addresses: source host, destination host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ports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MAC, padding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7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Vulnerable network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5" name="TextBox 24"/>
          <p:cNvSpPr txBox="1"/>
          <p:nvPr/>
        </p:nvSpPr>
        <p:spPr>
          <a:xfrm>
            <a:off x="13558197" y="2499416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Bob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4955" y="245093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Alice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323864" y="3125772"/>
            <a:ext cx="94455" cy="617514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08855" y="3086100"/>
            <a:ext cx="19931" cy="621482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227603" y="3086100"/>
            <a:ext cx="27711" cy="62148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0412" y="2499416"/>
            <a:ext cx="228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Eve-MITM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76013" y="4533900"/>
            <a:ext cx="8295078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28786" y="6229034"/>
            <a:ext cx="423260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25621" y="3688323"/>
            <a:ext cx="406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Network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58479" y="3699208"/>
            <a:ext cx="406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Monitored by Eve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185716" y="6236897"/>
            <a:ext cx="4232603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34664" y="5523607"/>
            <a:ext cx="406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Network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00226" y="5571954"/>
            <a:ext cx="406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Changed by Eve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  <p:bldP spid="36" grpId="0"/>
      <p:bldP spid="40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ESP Protection - Tunnel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3" name="TextBox 22"/>
          <p:cNvSpPr txBox="1"/>
          <p:nvPr/>
        </p:nvSpPr>
        <p:spPr>
          <a:xfrm>
            <a:off x="8739700" y="2496189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ESP Packet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11925300" y="3429004"/>
            <a:ext cx="685799" cy="5181600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15600" y="6316535"/>
            <a:ext cx="304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Encrypted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9220200" y="2857501"/>
            <a:ext cx="2819399" cy="8458200"/>
          </a:xfrm>
          <a:prstGeom prst="rightBrace">
            <a:avLst>
              <a:gd name="adj1" fmla="val 8333"/>
              <a:gd name="adj2" fmla="val 52346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849630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Authenticated –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MAC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(ESP||IV||ciphertext||padding)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35262"/>
              </p:ext>
            </p:extLst>
          </p:nvPr>
        </p:nvGraphicFramePr>
        <p:xfrm>
          <a:off x="4165590" y="3421381"/>
          <a:ext cx="12192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80"/>
                <a:gridCol w="1524000"/>
                <a:gridCol w="880520"/>
                <a:gridCol w="872080"/>
                <a:gridCol w="2514600"/>
                <a:gridCol w="118532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IV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IP header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APP. data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ESP Trailer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397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addresses: source GW, destination GW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IP addresses: source host, destination host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ports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MAC, padding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AH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480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Almost never used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Integrity protects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All fields that ESP protects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 header 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Except for mutable fields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823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IPsec Incompatibility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IPsec sometimes not applicable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Protocols that require more than two parties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Example: mail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Solution: higher layer VPN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IP addresses change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Network Address Translation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Solution: UDP tunneling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227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Security Association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All data required for traffic protection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Mode: transport / tunnel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Protocol: ESP / AH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algorithm: e.g. AES in CBC mode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Integrity algorithm: e.g. HMAC-SHA1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SA identifier (in ESP header)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79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Internet Key Exchange (IKE)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7011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Overview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68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Handshake phase of IPsec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Executed before ESP / AH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Goals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Policy negotiation (algorithms, key size etc.)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 exchange (Diffie-Hellman)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Entity authentication (Cert. based / shared key)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Used to create SAs for ESP / AH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95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Overview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27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Two non-interoperable versions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IKEv1, IKEv2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We look at an example of IKEv1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Divided into two phases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Main mode – phase 1</a:t>
            </a:r>
          </a:p>
          <a:p>
            <a:pPr marL="17145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Policy negotiation, Key Exchange, Authentication</a:t>
            </a:r>
          </a:p>
          <a:p>
            <a:pPr marL="17145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Creation of SA for IKE (shared keys and alg.)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7974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Overview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383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Quick mode – phase 2</a:t>
            </a:r>
          </a:p>
          <a:p>
            <a:pPr marL="17145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Policy negotiation, KE, authentication</a:t>
            </a:r>
          </a:p>
          <a:p>
            <a:pPr marL="17145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Protected by IKE SA (encryption &amp; integrity)</a:t>
            </a:r>
          </a:p>
          <a:p>
            <a:pPr marL="17145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Creation of SA for ESP/AH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916271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1910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Protocol Overview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5" name="TextBox 24"/>
          <p:cNvSpPr txBox="1"/>
          <p:nvPr/>
        </p:nvSpPr>
        <p:spPr>
          <a:xfrm>
            <a:off x="13257064" y="249941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Responder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8408" y="2446765"/>
            <a:ext cx="166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Initiator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323864" y="3125772"/>
            <a:ext cx="94455" cy="617514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73306" y="3149184"/>
            <a:ext cx="19931" cy="621482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58641" y="3995291"/>
            <a:ext cx="232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Main mode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4418319" y="3543299"/>
            <a:ext cx="431695" cy="2556711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73306" y="7748263"/>
            <a:ext cx="753582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371090" y="6195429"/>
            <a:ext cx="353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IKE SA (shared keys)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4471444" y="7207711"/>
            <a:ext cx="525924" cy="1593389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74024" y="7163488"/>
            <a:ext cx="219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Quick mode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17617" y="3332202"/>
            <a:ext cx="379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Policy Negotiation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883271" y="5015013"/>
            <a:ext cx="7420661" cy="896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4439204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Diffie-Hellman Key Exchange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93237" y="3977360"/>
            <a:ext cx="7422856" cy="17931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873306" y="6100010"/>
            <a:ext cx="7440592" cy="1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15200" y="5400601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User Authentication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10453" y="6193169"/>
            <a:ext cx="353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IKE SA (shared keys)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93237" y="8572500"/>
            <a:ext cx="7525082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5200" y="7912342"/>
            <a:ext cx="695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Policy Negotiation, KE, Authentication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382460" y="8716146"/>
            <a:ext cx="353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ESP/AH SA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9291" y="8675154"/>
            <a:ext cx="353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ESP/AH SA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34" grpId="0"/>
      <p:bldP spid="22" grpId="0" animBg="1"/>
      <p:bldP spid="23" grpId="0"/>
      <p:bldP spid="36" grpId="0"/>
      <p:bldP spid="40" grpId="0"/>
      <p:bldP spid="44" grpId="0"/>
      <p:bldP spid="45" grpId="0"/>
      <p:bldP spid="49" grpId="0"/>
      <p:bldP spid="50" grpId="0"/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Main Mode Simplified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5" name="TextBox 24"/>
          <p:cNvSpPr txBox="1"/>
          <p:nvPr/>
        </p:nvSpPr>
        <p:spPr>
          <a:xfrm>
            <a:off x="13257064" y="249941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Responder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8408" y="2446765"/>
            <a:ext cx="166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Initiator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3969" y="3644482"/>
            <a:ext cx="379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Policy choices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323864" y="3125772"/>
            <a:ext cx="94455" cy="617514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08855" y="3086100"/>
            <a:ext cx="19931" cy="621482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11414" y="3582947"/>
            <a:ext cx="232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Policy negotiation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4418319" y="3543300"/>
            <a:ext cx="545867" cy="744378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691252" y="8040985"/>
            <a:ext cx="232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Shared key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xy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08855" y="3543300"/>
            <a:ext cx="8315009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28786" y="4287678"/>
            <a:ext cx="8342305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05638" y="3027400"/>
            <a:ext cx="8259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Policy Alternatives: algorithms, DH groups etc.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9867" y="6158867"/>
            <a:ext cx="75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Cert. chain, </a:t>
            </a:r>
            <a:r>
              <a:rPr lang="en-US" sz="3200" dirty="0" err="1" smtClean="0">
                <a:solidFill>
                  <a:schemeClr val="bg1"/>
                </a:solidFill>
              </a:rPr>
              <a:t>Sig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privi</a:t>
            </a:r>
            <a:r>
              <a:rPr lang="en-US" sz="3200" dirty="0" smtClean="0">
                <a:solidFill>
                  <a:schemeClr val="bg1"/>
                </a:solidFill>
              </a:rPr>
              <a:t>(all messages||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xy</a:t>
            </a:r>
            <a:r>
              <a:rPr lang="en-US" sz="3200" dirty="0" smtClean="0">
                <a:solidFill>
                  <a:schemeClr val="bg1"/>
                </a:solidFill>
              </a:rPr>
              <a:t> mod p)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6082" y="5131555"/>
            <a:ext cx="8315009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981559" y="5854942"/>
            <a:ext cx="8342305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193" y="521356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y</a:t>
            </a:r>
            <a:r>
              <a:rPr lang="en-US" sz="3200" dirty="0" smtClean="0">
                <a:solidFill>
                  <a:schemeClr val="bg1"/>
                </a:solidFill>
              </a:rPr>
              <a:t> mod p, random  </a:t>
            </a:r>
            <a:r>
              <a:rPr lang="en-US" sz="3200" dirty="0" err="1" smtClean="0">
                <a:solidFill>
                  <a:schemeClr val="bg1"/>
                </a:solidFill>
              </a:rPr>
              <a:t>nonce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14371091" y="5112554"/>
            <a:ext cx="545867" cy="744378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933606" y="6621626"/>
            <a:ext cx="2744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User authentication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56082" y="6819900"/>
            <a:ext cx="8315009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67600" y="4591604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x</a:t>
            </a:r>
            <a:r>
              <a:rPr lang="en-US" sz="3200" dirty="0" smtClean="0">
                <a:solidFill>
                  <a:schemeClr val="bg1"/>
                </a:solidFill>
              </a:rPr>
              <a:t> mod p, random  </a:t>
            </a:r>
            <a:r>
              <a:rPr lang="en-US" sz="3200" dirty="0" err="1" smtClean="0">
                <a:solidFill>
                  <a:schemeClr val="bg1"/>
                </a:solidFill>
              </a:rPr>
              <a:t>nonce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25976" y="7734300"/>
            <a:ext cx="8342305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91661" y="7047566"/>
            <a:ext cx="75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Cert. chain, </a:t>
            </a:r>
            <a:r>
              <a:rPr lang="en-US" sz="3200" dirty="0" err="1" smtClean="0">
                <a:solidFill>
                  <a:schemeClr val="bg1"/>
                </a:solidFill>
              </a:rPr>
              <a:t>Sig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privr</a:t>
            </a:r>
            <a:r>
              <a:rPr lang="en-US" sz="3200" dirty="0" smtClean="0">
                <a:solidFill>
                  <a:schemeClr val="bg1"/>
                </a:solidFill>
              </a:rPr>
              <a:t>(all messages||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xy</a:t>
            </a:r>
            <a:r>
              <a:rPr lang="en-US" sz="3200" dirty="0" smtClean="0">
                <a:solidFill>
                  <a:schemeClr val="bg1"/>
                </a:solidFill>
              </a:rPr>
              <a:t> mod 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>
            <a:off x="14375658" y="6800898"/>
            <a:ext cx="545867" cy="897946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5142558" y="5176379"/>
            <a:ext cx="232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Policy negotiation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81323" y="8035493"/>
            <a:ext cx="232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Shared key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baseline="30000" dirty="0" err="1" smtClean="0">
                <a:solidFill>
                  <a:schemeClr val="bg1"/>
                </a:solidFill>
              </a:rPr>
              <a:t>xy</a:t>
            </a:r>
            <a:r>
              <a:rPr lang="en-US" sz="3200" dirty="0" smtClean="0">
                <a:solidFill>
                  <a:schemeClr val="bg1"/>
                </a:solidFill>
              </a:rPr>
              <a:t> mod 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4" grpId="0" animBg="1"/>
      <p:bldP spid="34" grpId="0"/>
      <p:bldP spid="36" grpId="0"/>
      <p:bldP spid="40" grpId="0"/>
      <p:bldP spid="31" grpId="0"/>
      <p:bldP spid="39" grpId="0" animBg="1"/>
      <p:bldP spid="41" grpId="0"/>
      <p:bldP spid="43" grpId="0"/>
      <p:bldP spid="45" grpId="0"/>
      <p:bldP spid="47" grpId="0" animBg="1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VPN Protection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5" name="TextBox 24"/>
          <p:cNvSpPr txBox="1"/>
          <p:nvPr/>
        </p:nvSpPr>
        <p:spPr>
          <a:xfrm>
            <a:off x="13558197" y="2499416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Bob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4955" y="245093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Alice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3616" y="3317325"/>
            <a:ext cx="2704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Identification, key exchange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323864" y="3125772"/>
            <a:ext cx="94455" cy="617514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08855" y="3086100"/>
            <a:ext cx="19931" cy="621482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168554" y="6624880"/>
            <a:ext cx="4068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Encryption &amp; integrity protection with 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58641" y="3995291"/>
            <a:ext cx="232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Handshake phase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227603" y="3086100"/>
            <a:ext cx="27711" cy="62148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0412" y="2499416"/>
            <a:ext cx="228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Eve-MITM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76013" y="4533900"/>
            <a:ext cx="8295078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14418319" y="3543300"/>
            <a:ext cx="545867" cy="1905000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28786" y="7962900"/>
            <a:ext cx="8295078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11173" y="5807570"/>
            <a:ext cx="232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Shared key 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29362" y="5753837"/>
            <a:ext cx="232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Shared key 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82154" y="6871101"/>
            <a:ext cx="406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Network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4449521" y="6749598"/>
            <a:ext cx="545867" cy="1905000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74024" y="7163488"/>
            <a:ext cx="219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Traffic phase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/>
      <p:bldP spid="17" grpId="0"/>
      <p:bldP spid="4" grpId="0" animBg="1"/>
      <p:bldP spid="33" grpId="0"/>
      <p:bldP spid="34" grpId="0"/>
      <p:bldP spid="35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  <a:spcAft>
                <a:spcPts val="3600"/>
              </a:spcAft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(Very) Short Primer on IP Networks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12123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Network Architecture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402661" y="2435038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Comp.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3222812"/>
            <a:ext cx="1665298" cy="838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4844624"/>
            <a:ext cx="1665298" cy="838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61" y="7754471"/>
            <a:ext cx="1691459" cy="838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298460"/>
            <a:ext cx="1665298" cy="838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01" y="3679483"/>
            <a:ext cx="1665298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7734300"/>
            <a:ext cx="1665298" cy="838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50" y="4902578"/>
            <a:ext cx="1665298" cy="8382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402660" y="3524249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Comp.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98559" y="2428874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Comp.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02660" y="7848600"/>
            <a:ext cx="154094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Mobile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29001" y="1943100"/>
            <a:ext cx="6400800" cy="31858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80261" y="5263724"/>
            <a:ext cx="28497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Local Area Network (LAN)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621000" y="6819900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56859" y="8471647"/>
            <a:ext cx="1540940" cy="9211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Zoom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71731" y="2083050"/>
            <a:ext cx="28497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Local/edge router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186230" y="2733674"/>
            <a:ext cx="2710370" cy="10589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650140" y="8328886"/>
            <a:ext cx="28497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Routers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  <a:endCxn id="21" idx="2"/>
          </p:cNvCxnSpPr>
          <p:nvPr/>
        </p:nvCxnSpPr>
        <p:spPr>
          <a:xfrm flipH="1" flipV="1">
            <a:off x="9649199" y="5740778"/>
            <a:ext cx="1425810" cy="25881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18" idx="2"/>
          </p:cNvCxnSpPr>
          <p:nvPr/>
        </p:nvCxnSpPr>
        <p:spPr>
          <a:xfrm flipV="1">
            <a:off x="11075009" y="7136660"/>
            <a:ext cx="654240" cy="11922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0"/>
            <a:endCxn id="6" idx="2"/>
          </p:cNvCxnSpPr>
          <p:nvPr/>
        </p:nvCxnSpPr>
        <p:spPr>
          <a:xfrm flipV="1">
            <a:off x="9649199" y="4061012"/>
            <a:ext cx="2080050" cy="8415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6" idx="2"/>
          </p:cNvCxnSpPr>
          <p:nvPr/>
        </p:nvCxnSpPr>
        <p:spPr>
          <a:xfrm flipV="1">
            <a:off x="12561898" y="5682824"/>
            <a:ext cx="1529551" cy="103473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1" idx="2"/>
            <a:endCxn id="18" idx="1"/>
          </p:cNvCxnSpPr>
          <p:nvPr/>
        </p:nvCxnSpPr>
        <p:spPr>
          <a:xfrm>
            <a:off x="9649199" y="5740778"/>
            <a:ext cx="1247401" cy="97678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16" idx="0"/>
          </p:cNvCxnSpPr>
          <p:nvPr/>
        </p:nvCxnSpPr>
        <p:spPr>
          <a:xfrm>
            <a:off x="11729249" y="4061012"/>
            <a:ext cx="2362200" cy="78361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17" idx="1"/>
          </p:cNvCxnSpPr>
          <p:nvPr/>
        </p:nvCxnSpPr>
        <p:spPr>
          <a:xfrm>
            <a:off x="5943600" y="8153400"/>
            <a:ext cx="732761" cy="2017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3"/>
            <a:endCxn id="18" idx="1"/>
          </p:cNvCxnSpPr>
          <p:nvPr/>
        </p:nvCxnSpPr>
        <p:spPr>
          <a:xfrm flipV="1">
            <a:off x="8367820" y="6717560"/>
            <a:ext cx="2528780" cy="14560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3"/>
            <a:endCxn id="20" idx="1"/>
          </p:cNvCxnSpPr>
          <p:nvPr/>
        </p:nvCxnSpPr>
        <p:spPr>
          <a:xfrm>
            <a:off x="12561898" y="6717560"/>
            <a:ext cx="696902" cy="14358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0" idx="3"/>
            <a:endCxn id="36" idx="1"/>
          </p:cNvCxnSpPr>
          <p:nvPr/>
        </p:nvCxnSpPr>
        <p:spPr>
          <a:xfrm>
            <a:off x="14924098" y="8153400"/>
            <a:ext cx="732761" cy="77881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0" idx="3"/>
            <a:endCxn id="35" idx="1"/>
          </p:cNvCxnSpPr>
          <p:nvPr/>
        </p:nvCxnSpPr>
        <p:spPr>
          <a:xfrm flipV="1">
            <a:off x="14924098" y="7280463"/>
            <a:ext cx="696902" cy="8729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2" idx="2"/>
            <a:endCxn id="19" idx="1"/>
          </p:cNvCxnSpPr>
          <p:nvPr/>
        </p:nvCxnSpPr>
        <p:spPr>
          <a:xfrm flipV="1">
            <a:off x="5173130" y="4098583"/>
            <a:ext cx="1629671" cy="352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3" idx="2"/>
            <a:endCxn id="19" idx="0"/>
          </p:cNvCxnSpPr>
          <p:nvPr/>
        </p:nvCxnSpPr>
        <p:spPr>
          <a:xfrm>
            <a:off x="7469029" y="3038474"/>
            <a:ext cx="166421" cy="6410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" idx="3"/>
            <a:endCxn id="19" idx="1"/>
          </p:cNvCxnSpPr>
          <p:nvPr/>
        </p:nvCxnSpPr>
        <p:spPr>
          <a:xfrm>
            <a:off x="5943601" y="2739838"/>
            <a:ext cx="859200" cy="135874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9" idx="3"/>
            <a:endCxn id="21" idx="1"/>
          </p:cNvCxnSpPr>
          <p:nvPr/>
        </p:nvCxnSpPr>
        <p:spPr>
          <a:xfrm>
            <a:off x="8468099" y="4098583"/>
            <a:ext cx="348451" cy="122309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5" grpId="0" animBg="1"/>
      <p:bldP spid="26" grpId="0"/>
      <p:bldP spid="35" grpId="0" animBg="1"/>
      <p:bldP spid="36" grpId="0" animBg="1"/>
      <p:bldP spid="37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Layering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Model  networking in separate </a:t>
            </a:r>
            <a:r>
              <a:rPr lang="en-US" altLang="he-IL" sz="4400" dirty="0" smtClean="0">
                <a:solidFill>
                  <a:srgbClr val="FF0000"/>
                </a:solidFill>
              </a:rPr>
              <a:t>layers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Each layer has specific functions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TCP/IP  layers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Layer 1 – Physical layer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Transfer single symbol (e.g. bit)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Between Neighboring nodes</a:t>
            </a:r>
          </a:p>
          <a:p>
            <a:pPr marL="17145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Physical interface between them 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WiFi</a:t>
            </a:r>
            <a:r>
              <a:rPr lang="en-US" altLang="he-IL" sz="4400" dirty="0" smtClean="0">
                <a:solidFill>
                  <a:srgbClr val="E8EEF1"/>
                </a:solidFill>
              </a:rPr>
              <a:t>, Ethernet, etc.)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645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Layering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TCP/IP  layers (cont.)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Layer 2 – Link layer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Transfer Packet 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Between Neighboring nodes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Layer 3 – Networking layer (IP)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Transfer packet 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Between two nodes in network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89165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Layering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TCP/IP  layers (cont.)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Layer 4 – Transport layer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Transfer Stream of information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Application layer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Any protocol the application needs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Examples: web, mail, zoom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9654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2315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32776</TotalTime>
  <Words>1239</Words>
  <Application>Microsoft Office PowerPoint</Application>
  <PresentationFormat>Custom</PresentationFormat>
  <Paragraphs>404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Montserrat Classic</vt:lpstr>
      <vt:lpstr>Montserrat Classic Bold</vt:lpstr>
      <vt:lpstr>Symbol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452</cp:revision>
  <dcterms:created xsi:type="dcterms:W3CDTF">2006-08-16T00:00:00Z</dcterms:created>
  <dcterms:modified xsi:type="dcterms:W3CDTF">2021-01-06T10:37:14Z</dcterms:modified>
  <dc:identifier>DAELClWU0ig</dc:identifier>
</cp:coreProperties>
</file>