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80" r:id="rId2"/>
    <p:sldId id="321" r:id="rId3"/>
    <p:sldId id="422" r:id="rId4"/>
    <p:sldId id="423" r:id="rId5"/>
    <p:sldId id="424" r:id="rId6"/>
    <p:sldId id="426" r:id="rId7"/>
    <p:sldId id="425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6" r:id="rId16"/>
    <p:sldId id="437" r:id="rId17"/>
    <p:sldId id="438" r:id="rId18"/>
    <p:sldId id="439" r:id="rId19"/>
    <p:sldId id="434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</p:sldIdLst>
  <p:sldSz cx="18288000" cy="10287000"/>
  <p:notesSz cx="6858000" cy="9144000"/>
  <p:embeddedFontLst>
    <p:embeddedFont>
      <p:font typeface="Montserrat Classic Bold" panose="020B060402020202020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ontserrat Classic" panose="020B0604020202020204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F1"/>
    <a:srgbClr val="FFFFCC"/>
    <a:srgbClr val="FFFF66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00" autoAdjust="0"/>
  </p:normalViewPr>
  <p:slideViewPr>
    <p:cSldViewPr>
      <p:cViewPr varScale="1">
        <p:scale>
          <a:sx n="56" d="100"/>
          <a:sy n="56" d="100"/>
        </p:scale>
        <p:origin x="53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3239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14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69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8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023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956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99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005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779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90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8923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812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038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23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050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9419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96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15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444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656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03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39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977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343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865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044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791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11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49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334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73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508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40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Software Security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Primer on X86 Call Stack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4205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Stack Segment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Any software process has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Code segment – memory assigned to code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Stack segment – memory assigned to function data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Stack segment divided into frames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One frame per function call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Frame added on call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Frame removed on return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451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Function Call – 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7543800" y="2247900"/>
            <a:ext cx="5334000" cy="769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71050" y="5910059"/>
            <a:ext cx="2379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Process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800" y="7962900"/>
            <a:ext cx="53340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53480" y="8574102"/>
            <a:ext cx="2379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Code 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2247900"/>
            <a:ext cx="5334000" cy="297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80015" y="9417297"/>
            <a:ext cx="64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80015" y="2247900"/>
            <a:ext cx="64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2445" y="2294066"/>
            <a:ext cx="2379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Stack 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3619499"/>
            <a:ext cx="5334000" cy="1609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53480" y="5680305"/>
            <a:ext cx="2379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New 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56946" y="7943145"/>
            <a:ext cx="2379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EIP / PC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763500" y="8267700"/>
            <a:ext cx="11049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25500" y="4873334"/>
            <a:ext cx="2379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ESP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56946" y="3287504"/>
            <a:ext cx="2379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2877801" y="3604029"/>
            <a:ext cx="129539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877800" y="5191718"/>
            <a:ext cx="140609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43800" y="5244687"/>
            <a:ext cx="5334000" cy="1609719"/>
          </a:xfrm>
          <a:prstGeom prst="rect">
            <a:avLst/>
          </a:prstGeom>
          <a:gradFill flip="none" rotWithShape="1">
            <a:gsLst>
              <a:gs pos="0">
                <a:srgbClr val="43B0F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87970" y="4054588"/>
            <a:ext cx="2379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Frame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2877800" y="5444498"/>
            <a:ext cx="1569746" cy="14099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2877800" y="3757643"/>
            <a:ext cx="1366260" cy="1527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763500" y="8267700"/>
            <a:ext cx="1066800" cy="11495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 animBg="1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20" grpId="0"/>
      <p:bldP spid="21" grpId="0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Frame Data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Function parameters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Local variables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Former EBP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Former EIP (return address)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Frame construction and teardown divided between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Caller function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Called function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1889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09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Function Call (</a:t>
            </a:r>
            <a:r>
              <a:rPr lang="en-US" sz="6600" spc="59" dirty="0" smtClean="0">
                <a:solidFill>
                  <a:srgbClr val="43B0F1"/>
                </a:solidFill>
                <a:latin typeface="+mj-lt"/>
              </a:rPr>
              <a:t>__</a:t>
            </a:r>
            <a:r>
              <a:rPr lang="en-US" sz="6600" spc="59" dirty="0" err="1">
                <a:solidFill>
                  <a:srgbClr val="43B0F1"/>
                </a:solidFill>
                <a:latin typeface="Montserrat Classic Bold"/>
              </a:rPr>
              <a:t>cdecl</a:t>
            </a: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)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63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</a:rPr>
              <a:t>Caller</a:t>
            </a:r>
            <a:endParaRPr lang="en-US" sz="4400" dirty="0">
              <a:solidFill>
                <a:srgbClr val="E8EEF1"/>
              </a:solidFill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4400" dirty="0">
                <a:solidFill>
                  <a:srgbClr val="E8EEF1"/>
                </a:solidFill>
              </a:rPr>
              <a:t>Push arguments from right to left (optimizer may use registers)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4400" dirty="0">
                <a:solidFill>
                  <a:srgbClr val="E8EEF1"/>
                </a:solidFill>
              </a:rPr>
              <a:t>Push EIP (return address)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E8EEF1"/>
                </a:solidFill>
              </a:rPr>
              <a:t>Called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4400" dirty="0">
                <a:solidFill>
                  <a:srgbClr val="E8EEF1"/>
                </a:solidFill>
              </a:rPr>
              <a:t>Push EBP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4400" dirty="0">
                <a:solidFill>
                  <a:srgbClr val="E8EEF1"/>
                </a:solidFill>
              </a:rPr>
              <a:t>Update EBP (to current ESP)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4400" dirty="0">
                <a:solidFill>
                  <a:srgbClr val="E8EEF1"/>
                </a:solidFill>
              </a:rPr>
              <a:t>Push any registers used in function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4400" dirty="0">
                <a:solidFill>
                  <a:srgbClr val="E8EEF1"/>
                </a:solidFill>
              </a:rPr>
              <a:t>Allocate local variables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442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4400" dirty="0" err="1" smtClean="0">
                <a:solidFill>
                  <a:schemeClr val="bg1"/>
                </a:solidFill>
              </a:rPr>
              <a:t>int</a:t>
            </a:r>
            <a:r>
              <a:rPr lang="en-US" altLang="he-IL" sz="4400" dirty="0" smtClean="0">
                <a:solidFill>
                  <a:schemeClr val="bg1"/>
                </a:solidFill>
              </a:rPr>
              <a:t> </a:t>
            </a:r>
            <a:r>
              <a:rPr lang="en-US" altLang="he-IL" sz="4400" dirty="0">
                <a:solidFill>
                  <a:schemeClr val="bg1"/>
                </a:solidFill>
              </a:rPr>
              <a:t>function (</a:t>
            </a: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</a:t>
            </a:r>
            <a:r>
              <a:rPr lang="en-US" altLang="he-IL" sz="4400" dirty="0" err="1">
                <a:solidFill>
                  <a:schemeClr val="bg1"/>
                </a:solidFill>
              </a:rPr>
              <a:t>i</a:t>
            </a:r>
            <a:r>
              <a:rPr lang="en-US" altLang="he-IL" sz="4400" dirty="0">
                <a:solidFill>
                  <a:schemeClr val="bg1"/>
                </a:solidFill>
              </a:rPr>
              <a:t>, </a:t>
            </a: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j)  //Stack snapshot 1, </a:t>
            </a:r>
            <a:r>
              <a:rPr lang="en-US" altLang="he-IL" sz="4400" dirty="0" err="1">
                <a:solidFill>
                  <a:schemeClr val="bg1"/>
                </a:solidFill>
              </a:rPr>
              <a:t>i</a:t>
            </a:r>
            <a:r>
              <a:rPr lang="en-US" altLang="he-IL" sz="4400" dirty="0">
                <a:solidFill>
                  <a:schemeClr val="bg1"/>
                </a:solidFill>
              </a:rPr>
              <a:t>=1, j=2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{</a:t>
            </a: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x=3;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char buffer[512];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</a:t>
            </a: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y=4;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</a:t>
            </a:r>
            <a:r>
              <a:rPr lang="en-US" altLang="he-IL" sz="4400" dirty="0" err="1">
                <a:solidFill>
                  <a:schemeClr val="bg1"/>
                </a:solidFill>
              </a:rPr>
              <a:t>strcpy</a:t>
            </a:r>
            <a:r>
              <a:rPr lang="en-US" altLang="he-IL" sz="4400" dirty="0">
                <a:solidFill>
                  <a:schemeClr val="bg1"/>
                </a:solidFill>
              </a:rPr>
              <a:t> (buffer, “12345678”);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</a:t>
            </a:r>
            <a:r>
              <a:rPr lang="en-US" altLang="he-IL" sz="4400" dirty="0" err="1">
                <a:solidFill>
                  <a:schemeClr val="bg1"/>
                </a:solidFill>
              </a:rPr>
              <a:t>i</a:t>
            </a:r>
            <a:r>
              <a:rPr lang="en-US" altLang="he-IL" sz="4400" dirty="0">
                <a:solidFill>
                  <a:schemeClr val="bg1"/>
                </a:solidFill>
              </a:rPr>
              <a:t>=5;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  <a:sym typeface="Symbol" panose="05050102010706020507" pitchFamily="18" charset="2"/>
              </a:rPr>
              <a:t>    j=6;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  <a:sym typeface="Symbol" panose="05050102010706020507" pitchFamily="18" charset="2"/>
              </a:rPr>
              <a:t>// Stack snapshot 2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}</a:t>
            </a:r>
          </a:p>
          <a:p>
            <a:pPr>
              <a:lnSpc>
                <a:spcPct val="90000"/>
              </a:lnSpc>
            </a:pPr>
            <a:endParaRPr lang="en-US" altLang="he-IL" sz="4400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70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Snapshot I – 32 bit x86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72518" y="3047065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297503" y="2292448"/>
            <a:ext cx="1707402" cy="5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Address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176411" y="5570611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0012FF18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171929" y="3047065"/>
            <a:ext cx="1856627" cy="4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0012FF80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463787" y="5373689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latin typeface="+mj-lt"/>
              </a:rPr>
              <a:t>01 00 00 00 02 00 00 00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2779189" y="3000934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EBP</a:t>
            </a:r>
            <a:endParaRPr lang="en-US" altLang="he-IL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2779189" y="546882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ESP</a:t>
            </a:r>
            <a:endParaRPr lang="en-US" altLang="he-IL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1178989" y="3224771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72518" y="6097589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>
                <a:latin typeface="+mj-lt"/>
              </a:rPr>
              <a:t>00 00 00 00 91 BF 40 00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134597" y="6249989"/>
            <a:ext cx="1847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0012FF10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12880043" y="6097589"/>
            <a:ext cx="2343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Former EIP</a:t>
            </a:r>
          </a:p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0040BF91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11149293" y="5754689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11158024" y="6478589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3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 animBg="1"/>
      <p:bldP spid="37" grpId="0"/>
      <p:bldP spid="38" grpId="0"/>
      <p:bldP spid="39" grpId="0" animBg="1"/>
      <p:bldP spid="40" grpId="0" animBg="1"/>
      <p:bldP spid="41" grpId="0"/>
      <p:bldP spid="43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Snapshot II – 32 bit x86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72518" y="3047065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297503" y="2292448"/>
            <a:ext cx="1707402" cy="5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Address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348826" y="4270944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0012FF18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346715" y="3046476"/>
            <a:ext cx="1856627" cy="4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0012FF80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463787" y="4074022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05 </a:t>
            </a:r>
            <a:r>
              <a:rPr lang="en-US" altLang="he-IL" sz="3600" dirty="0">
                <a:latin typeface="+mj-lt"/>
              </a:rPr>
              <a:t>00 00 00 </a:t>
            </a:r>
            <a:r>
              <a:rPr lang="en-US" altLang="he-IL" sz="3600" dirty="0" smtClean="0">
                <a:latin typeface="+mj-lt"/>
              </a:rPr>
              <a:t>06 </a:t>
            </a:r>
            <a:r>
              <a:rPr lang="en-US" altLang="he-IL" sz="3600" dirty="0">
                <a:latin typeface="+mj-lt"/>
              </a:rPr>
              <a:t>00 00 00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2725167" y="404030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EBP</a:t>
            </a:r>
            <a:endParaRPr lang="en-US" altLang="he-IL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2758224" y="86487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ESP</a:t>
            </a:r>
            <a:endParaRPr lang="en-US" altLang="he-IL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1129449" y="4455022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81483" y="4836022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 smtClean="0">
                <a:latin typeface="+mj-lt"/>
              </a:rPr>
              <a:t>80 FF 12 </a:t>
            </a:r>
            <a:r>
              <a:rPr lang="en-US" altLang="he-IL" sz="3600" dirty="0">
                <a:latin typeface="+mj-lt"/>
              </a:rPr>
              <a:t>00 91 BF 40 00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276594" y="4912249"/>
            <a:ext cx="1847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0012FF10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12729649" y="4556332"/>
            <a:ext cx="2343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Former EIP</a:t>
            </a:r>
          </a:p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0040BF91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11158024" y="8877300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11149293" y="5143499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6472518" y="5570611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CC </a:t>
            </a:r>
            <a:r>
              <a:rPr lang="en-US" altLang="he-IL" sz="3600" dirty="0" err="1" smtClean="0">
                <a:latin typeface="+mj-lt"/>
              </a:rPr>
              <a:t>CC</a:t>
            </a:r>
            <a:r>
              <a:rPr lang="en-US" altLang="he-IL" sz="3600" dirty="0" smtClean="0">
                <a:latin typeface="+mj-lt"/>
              </a:rPr>
              <a:t> </a:t>
            </a:r>
            <a:r>
              <a:rPr lang="en-US" altLang="he-IL" sz="3600" dirty="0" err="1" smtClean="0">
                <a:latin typeface="+mj-lt"/>
              </a:rPr>
              <a:t>CC</a:t>
            </a:r>
            <a:r>
              <a:rPr lang="en-US" altLang="he-IL" sz="3600" dirty="0" smtClean="0">
                <a:latin typeface="+mj-lt"/>
              </a:rPr>
              <a:t> </a:t>
            </a:r>
            <a:r>
              <a:rPr lang="en-US" altLang="he-IL" sz="3600" dirty="0" err="1" smtClean="0">
                <a:latin typeface="+mj-lt"/>
              </a:rPr>
              <a:t>CC</a:t>
            </a:r>
            <a:r>
              <a:rPr lang="en-US" altLang="he-IL" sz="3600" dirty="0" smtClean="0">
                <a:latin typeface="+mj-lt"/>
              </a:rPr>
              <a:t> 03 </a:t>
            </a:r>
            <a:r>
              <a:rPr lang="en-US" altLang="he-IL" sz="3600" dirty="0">
                <a:latin typeface="+mj-lt"/>
              </a:rPr>
              <a:t>00 00 00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463787" y="6341440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6000" b="1" dirty="0" smtClean="0">
                <a:latin typeface="+mj-lt"/>
              </a:rPr>
              <a:t>···</a:t>
            </a:r>
            <a:endParaRPr lang="en-US" altLang="he-IL" sz="3600" b="1" dirty="0">
              <a:latin typeface="+mj-lt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463787" y="7129546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35 36 37 38 00 CC CC CC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463787" y="7917652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04 00 00 00 31 32 33 34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7239000" y="2705100"/>
            <a:ext cx="5460953" cy="226356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2694117" y="2103156"/>
            <a:ext cx="2343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Former </a:t>
            </a: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EBP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0012FF80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90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 animBg="1"/>
      <p:bldP spid="37" grpId="0"/>
      <p:bldP spid="38" grpId="0"/>
      <p:bldP spid="39" grpId="0" animBg="1"/>
      <p:bldP spid="40" grpId="0" animBg="1"/>
      <p:bldP spid="41" grpId="0"/>
      <p:bldP spid="43" grpId="0"/>
      <p:bldP spid="45" grpId="0" animBg="1"/>
      <p:bldP spid="4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Another Look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72518" y="3047065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297503" y="2292448"/>
            <a:ext cx="1707402" cy="5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Address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348826" y="4270944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0012FF18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463787" y="4074022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05 </a:t>
            </a:r>
            <a:r>
              <a:rPr lang="en-US" altLang="he-IL" sz="3600" dirty="0">
                <a:latin typeface="+mj-lt"/>
              </a:rPr>
              <a:t>00 00 00 </a:t>
            </a:r>
            <a:r>
              <a:rPr lang="en-US" altLang="he-IL" sz="3600" dirty="0" smtClean="0">
                <a:latin typeface="+mj-lt"/>
              </a:rPr>
              <a:t>06 </a:t>
            </a:r>
            <a:r>
              <a:rPr lang="en-US" altLang="he-IL" sz="3600" dirty="0">
                <a:latin typeface="+mj-lt"/>
              </a:rPr>
              <a:t>00 00 00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81483" y="4836022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 smtClean="0">
                <a:latin typeface="+mj-lt"/>
              </a:rPr>
              <a:t>80 FF 12 </a:t>
            </a:r>
            <a:r>
              <a:rPr lang="en-US" altLang="he-IL" sz="3600" dirty="0">
                <a:latin typeface="+mj-lt"/>
              </a:rPr>
              <a:t>00 91 BF 40 00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276594" y="4912249"/>
            <a:ext cx="1847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>
                <a:solidFill>
                  <a:schemeClr val="bg1"/>
                </a:solidFill>
                <a:latin typeface="+mj-lt"/>
              </a:rPr>
              <a:t>0012FF10</a:t>
            </a: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11149293" y="5143499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6472518" y="5570611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CC </a:t>
            </a:r>
            <a:r>
              <a:rPr lang="en-US" altLang="he-IL" sz="3600" dirty="0" err="1" smtClean="0">
                <a:latin typeface="+mj-lt"/>
              </a:rPr>
              <a:t>CC</a:t>
            </a:r>
            <a:r>
              <a:rPr lang="en-US" altLang="he-IL" sz="3600" dirty="0" smtClean="0">
                <a:latin typeface="+mj-lt"/>
              </a:rPr>
              <a:t> </a:t>
            </a:r>
            <a:r>
              <a:rPr lang="en-US" altLang="he-IL" sz="3600" dirty="0" err="1" smtClean="0">
                <a:latin typeface="+mj-lt"/>
              </a:rPr>
              <a:t>CC</a:t>
            </a:r>
            <a:r>
              <a:rPr lang="en-US" altLang="he-IL" sz="3600" dirty="0" smtClean="0">
                <a:latin typeface="+mj-lt"/>
              </a:rPr>
              <a:t> </a:t>
            </a:r>
            <a:r>
              <a:rPr lang="en-US" altLang="he-IL" sz="3600" dirty="0" err="1" smtClean="0">
                <a:latin typeface="+mj-lt"/>
              </a:rPr>
              <a:t>CC</a:t>
            </a:r>
            <a:r>
              <a:rPr lang="en-US" altLang="he-IL" sz="3600" dirty="0" smtClean="0">
                <a:latin typeface="+mj-lt"/>
              </a:rPr>
              <a:t> 03 </a:t>
            </a:r>
            <a:r>
              <a:rPr lang="en-US" altLang="he-IL" sz="3600" dirty="0">
                <a:latin typeface="+mj-lt"/>
              </a:rPr>
              <a:t>00 00 00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463787" y="6341440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6000" b="1" dirty="0" smtClean="0">
                <a:latin typeface="+mj-lt"/>
              </a:rPr>
              <a:t>···</a:t>
            </a:r>
            <a:endParaRPr lang="en-US" altLang="he-IL" sz="3600" b="1" dirty="0">
              <a:latin typeface="+mj-lt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463787" y="7129546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35 36 37 38 00 CC CC CC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463787" y="7917652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04 00 00 00 31 32 33 34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52259" y="3833943"/>
            <a:ext cx="5606341" cy="107830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11949393" y="2652959"/>
            <a:ext cx="374851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External input</a:t>
            </a:r>
          </a:p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Potentially malicious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10896600" y="3035858"/>
            <a:ext cx="1673039" cy="9497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694" y="4602240"/>
            <a:ext cx="2709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Address of code execution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70577" y="6971392"/>
            <a:ext cx="5606341" cy="198210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61694" y="7554257"/>
            <a:ext cx="2709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Buffer fills up towards top of 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11576918" y="7917652"/>
            <a:ext cx="1411670" cy="4479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48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26" grpId="0"/>
      <p:bldP spid="27" grpId="0" animBg="1"/>
      <p:bldP spid="3" grpId="0"/>
      <p:bldP spid="29" grpId="0" animBg="1"/>
      <p:bldP spid="33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Function Return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95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Called </a:t>
            </a:r>
            <a:r>
              <a:rPr lang="en-US" altLang="he-IL" sz="4400" dirty="0">
                <a:solidFill>
                  <a:srgbClr val="E8EEF1"/>
                </a:solidFill>
              </a:rPr>
              <a:t>function</a:t>
            </a:r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en-US" altLang="he-IL" sz="4400" dirty="0">
                <a:solidFill>
                  <a:srgbClr val="E8EEF1"/>
                </a:solidFill>
              </a:rPr>
              <a:t>Remove local storage (increase ESP)</a:t>
            </a:r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en-US" altLang="he-IL" sz="4400" dirty="0">
                <a:solidFill>
                  <a:srgbClr val="E8EEF1"/>
                </a:solidFill>
              </a:rPr>
              <a:t>Restore stored registers (POP)</a:t>
            </a:r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en-US" altLang="he-IL" sz="4400" dirty="0">
                <a:solidFill>
                  <a:srgbClr val="E8EEF1"/>
                </a:solidFill>
              </a:rPr>
              <a:t>Restore EBP (POP)</a:t>
            </a:r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en-US" altLang="he-IL" sz="4400" dirty="0">
                <a:solidFill>
                  <a:srgbClr val="E8EEF1"/>
                </a:solidFill>
              </a:rPr>
              <a:t>Restore EIP and go to that instruction (RET)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Caller function</a:t>
            </a:r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en-US" altLang="he-IL" sz="4400" dirty="0">
                <a:solidFill>
                  <a:srgbClr val="E8EEF1"/>
                </a:solidFill>
              </a:rPr>
              <a:t>Clear parameters (either by increasing ESP or by popping</a:t>
            </a:r>
            <a:r>
              <a:rPr lang="en-US" altLang="he-IL" sz="4400" dirty="0">
                <a:solidFill>
                  <a:srgbClr val="E8EEF1"/>
                </a:solidFill>
              </a:rPr>
              <a:t>).</a:t>
            </a:r>
            <a:endParaRPr lang="he-IL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6978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Bugs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63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Most </a:t>
            </a:r>
            <a:r>
              <a:rPr lang="en-US" altLang="he-IL" sz="4400" dirty="0">
                <a:solidFill>
                  <a:srgbClr val="E8EEF1"/>
                </a:solidFill>
              </a:rPr>
              <a:t>software has bugs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Some bugs cause security vulnerabilities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Incorrect processing of security related data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Incorrect processing of </a:t>
            </a:r>
            <a:r>
              <a:rPr lang="en-US" altLang="he-IL" sz="4400" dirty="0" smtClean="0">
                <a:solidFill>
                  <a:srgbClr val="E8EEF1"/>
                </a:solidFill>
              </a:rPr>
              <a:t>general input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Attacker manipulates program state by entering a particular input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Buffer Overflow Attacks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5522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480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Buffer overflow attack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Attacker provides “long” input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User fails to apply bounds check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Malicious input overflows critical fields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Typically leading to execution of attacker software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970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Buffer Overflow on Stack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Vulnerability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 malicious input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Overflow array on stack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Attack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Overwrite return address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Provide code in input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Point return address to new code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553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Stages of Attack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769387" y="3073959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769387" y="6392999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latin typeface="+mj-lt"/>
              </a:rPr>
              <a:t>31 32 33 34 35 36 37 38</a:t>
            </a:r>
            <a:endParaRPr lang="en-US" altLang="he-IL" sz="3600" dirty="0"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8756174" y="7176943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>
                <a:latin typeface="+mj-lt"/>
              </a:rPr>
              <a:t>80 FF 12 10 </a:t>
            </a:r>
            <a:r>
              <a:rPr lang="en-US" altLang="he-IL" sz="3600" dirty="0">
                <a:latin typeface="+mj-lt"/>
              </a:rPr>
              <a:t>91 BF 40 00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760656" y="7944546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latin typeface="+mj-lt"/>
              </a:rPr>
              <a:t>CC </a:t>
            </a:r>
            <a:r>
              <a:rPr lang="en-US" altLang="he-IL" sz="3600" dirty="0" err="1">
                <a:latin typeface="+mj-lt"/>
              </a:rPr>
              <a:t>CC</a:t>
            </a:r>
            <a:r>
              <a:rPr lang="en-US" altLang="he-IL" sz="3600" dirty="0">
                <a:latin typeface="+mj-lt"/>
              </a:rPr>
              <a:t> </a:t>
            </a:r>
            <a:r>
              <a:rPr lang="en-US" altLang="he-IL" sz="3600" dirty="0" err="1">
                <a:latin typeface="+mj-lt"/>
              </a:rPr>
              <a:t>CC</a:t>
            </a:r>
            <a:r>
              <a:rPr lang="en-US" altLang="he-IL" sz="3600" dirty="0">
                <a:latin typeface="+mj-lt"/>
              </a:rPr>
              <a:t> </a:t>
            </a:r>
            <a:r>
              <a:rPr lang="en-US" altLang="he-IL" sz="3600" dirty="0" err="1">
                <a:latin typeface="+mj-lt"/>
              </a:rPr>
              <a:t>CC</a:t>
            </a:r>
            <a:r>
              <a:rPr lang="en-US" altLang="he-IL" sz="3600" dirty="0">
                <a:latin typeface="+mj-lt"/>
              </a:rPr>
              <a:t> </a:t>
            </a:r>
            <a:r>
              <a:rPr lang="en-US" altLang="he-IL" sz="3600" dirty="0" err="1">
                <a:latin typeface="+mj-lt"/>
              </a:rPr>
              <a:t>CC</a:t>
            </a:r>
            <a:r>
              <a:rPr lang="en-US" altLang="he-IL" sz="3600" dirty="0">
                <a:latin typeface="+mj-lt"/>
              </a:rPr>
              <a:t> </a:t>
            </a:r>
            <a:r>
              <a:rPr lang="en-US" altLang="he-IL" sz="3600" dirty="0" err="1">
                <a:latin typeface="+mj-lt"/>
              </a:rPr>
              <a:t>CC</a:t>
            </a:r>
            <a:r>
              <a:rPr lang="en-US" altLang="he-IL" sz="3600" dirty="0">
                <a:latin typeface="+mj-lt"/>
              </a:rPr>
              <a:t> </a:t>
            </a:r>
            <a:r>
              <a:rPr lang="en-US" altLang="he-IL" sz="3600" dirty="0" err="1">
                <a:latin typeface="+mj-lt"/>
              </a:rPr>
              <a:t>CC</a:t>
            </a:r>
            <a:r>
              <a:rPr lang="en-US" altLang="he-IL" sz="3600" dirty="0">
                <a:latin typeface="+mj-lt"/>
              </a:rPr>
              <a:t> </a:t>
            </a:r>
            <a:r>
              <a:rPr lang="en-US" altLang="he-IL" sz="3600" dirty="0" err="1">
                <a:latin typeface="+mj-lt"/>
              </a:rPr>
              <a:t>CC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58563" y="8051512"/>
            <a:ext cx="270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any_string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13471926" y="8343900"/>
            <a:ext cx="1574436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1841480" y="5170393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9601" y="3073959"/>
            <a:ext cx="4882580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 err="1">
                <a:solidFill>
                  <a:srgbClr val="FF0000"/>
                </a:solidFill>
              </a:rPr>
              <a:t>int</a:t>
            </a:r>
            <a:r>
              <a:rPr lang="en-US" altLang="he-IL" sz="2800" dirty="0">
                <a:solidFill>
                  <a:srgbClr val="FF0000"/>
                </a:solidFill>
              </a:rPr>
              <a:t> </a:t>
            </a:r>
            <a:r>
              <a:rPr lang="en-US" altLang="he-IL" sz="2800" dirty="0" err="1">
                <a:solidFill>
                  <a:srgbClr val="FF0000"/>
                </a:solidFill>
              </a:rPr>
              <a:t>any_function</a:t>
            </a:r>
            <a:r>
              <a:rPr lang="en-US" altLang="he-IL" sz="2800" dirty="0">
                <a:solidFill>
                  <a:srgbClr val="FF0000"/>
                </a:solidFill>
              </a:rPr>
              <a:t> (char *</a:t>
            </a:r>
            <a:r>
              <a:rPr lang="en-US" altLang="he-IL" sz="2800" dirty="0" err="1">
                <a:solidFill>
                  <a:srgbClr val="FF0000"/>
                </a:solidFill>
              </a:rPr>
              <a:t>param</a:t>
            </a:r>
            <a:r>
              <a:rPr lang="en-US" altLang="he-IL" sz="28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{char </a:t>
            </a:r>
            <a:r>
              <a:rPr lang="en-US" altLang="he-IL" sz="2800" dirty="0" err="1" smtClean="0">
                <a:solidFill>
                  <a:schemeClr val="bg1"/>
                </a:solidFill>
              </a:rPr>
              <a:t>any_string</a:t>
            </a:r>
            <a:r>
              <a:rPr lang="en-US" altLang="he-IL" sz="2800" dirty="0" smtClean="0">
                <a:solidFill>
                  <a:schemeClr val="bg1"/>
                </a:solidFill>
              </a:rPr>
              <a:t>[7];</a:t>
            </a:r>
            <a:endParaRPr lang="en-US" altLang="he-IL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</a:t>
            </a:r>
            <a:r>
              <a:rPr lang="en-US" altLang="he-IL" sz="2800" dirty="0" err="1">
                <a:solidFill>
                  <a:schemeClr val="bg1"/>
                </a:solidFill>
              </a:rPr>
              <a:t>strcpy</a:t>
            </a:r>
            <a:r>
              <a:rPr lang="en-US" altLang="he-IL" sz="2800" dirty="0">
                <a:solidFill>
                  <a:schemeClr val="bg1"/>
                </a:solidFill>
              </a:rPr>
              <a:t> (</a:t>
            </a:r>
            <a:r>
              <a:rPr lang="en-US" altLang="he-IL" sz="2800" dirty="0" err="1">
                <a:solidFill>
                  <a:schemeClr val="bg1"/>
                </a:solidFill>
              </a:rPr>
              <a:t>any_string</a:t>
            </a:r>
            <a:r>
              <a:rPr lang="en-US" altLang="he-IL" sz="2800" dirty="0">
                <a:solidFill>
                  <a:schemeClr val="bg1"/>
                </a:solidFill>
              </a:rPr>
              <a:t>, </a:t>
            </a:r>
            <a:r>
              <a:rPr lang="en-US" altLang="he-IL" sz="2800" dirty="0" err="1">
                <a:solidFill>
                  <a:schemeClr val="bg1"/>
                </a:solidFill>
              </a:rPr>
              <a:t>param</a:t>
            </a:r>
            <a:r>
              <a:rPr lang="en-US" altLang="he-IL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   {...}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he-IL" sz="3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083" y="2255901"/>
            <a:ext cx="316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Vulnerable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784738" y="5610681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latin typeface="+mj-lt"/>
              </a:rPr>
              <a:t>80 FF 12 10 </a:t>
            </a:r>
            <a:r>
              <a:rPr lang="en-US" altLang="he-IL" sz="3600" dirty="0" smtClean="0">
                <a:latin typeface="+mj-lt"/>
              </a:rPr>
              <a:t>32 </a:t>
            </a:r>
            <a:r>
              <a:rPr lang="en-US" altLang="he-IL" sz="3600" dirty="0">
                <a:latin typeface="+mj-lt"/>
              </a:rPr>
              <a:t>FF 12 10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819675" y="7352551"/>
            <a:ext cx="1847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1012FF10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893230" y="6526138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1012FF18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857234" y="5776726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1012FF20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897713" y="5003730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1012FF28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786420" y="4826737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</a:t>
            </a:r>
            <a:r>
              <a:rPr lang="en-US" altLang="he-IL" sz="3600" dirty="0">
                <a:latin typeface="+mj-lt"/>
              </a:rPr>
              <a:t>Code             00 </a:t>
            </a:r>
            <a:r>
              <a:rPr lang="en-US" altLang="he-IL" sz="3600" dirty="0">
                <a:latin typeface="+mj-lt"/>
              </a:rPr>
              <a:t>00 00 00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58563" y="7288763"/>
            <a:ext cx="270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EBP&amp;EIP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13454893" y="7557943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85457" y="6481611"/>
            <a:ext cx="224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Buffer filler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>
            <a:off x="13471926" y="6773998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85457" y="5774750"/>
            <a:ext cx="270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EBP+new</a:t>
            </a:r>
            <a:r>
              <a:rPr lang="en-US" sz="3200" dirty="0" smtClean="0">
                <a:solidFill>
                  <a:schemeClr val="bg1"/>
                </a:solidFill>
              </a:rPr>
              <a:t> EIP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 flipH="1">
            <a:off x="13471926" y="6067137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45147" y="6526138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err="1" smtClean="0">
                <a:solidFill>
                  <a:schemeClr val="bg1"/>
                </a:solidFill>
                <a:latin typeface="+mj-lt"/>
              </a:rPr>
              <a:t>param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6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22" grpId="0" animBg="1"/>
      <p:bldP spid="33" grpId="0"/>
      <p:bldP spid="35" grpId="0" animBg="1"/>
      <p:bldP spid="24" grpId="0" animBg="1"/>
      <p:bldP spid="34" grpId="0" animBg="1"/>
      <p:bldP spid="37" grpId="0"/>
      <p:bldP spid="38" grpId="0"/>
      <p:bldP spid="39" grpId="0"/>
      <p:bldP spid="42" grpId="0"/>
      <p:bldP spid="43" grpId="0" animBg="1"/>
      <p:bldP spid="44" grpId="0"/>
      <p:bldP spid="45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Stages of Attack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769387" y="3073959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769387" y="6392999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31 32 33 34 35 36 37 38</a:t>
            </a:r>
            <a:endParaRPr lang="en-US" altLang="he-IL" sz="3600" dirty="0"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8756174" y="7176943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>
                <a:latin typeface="+mj-lt"/>
              </a:rPr>
              <a:t>80 FF 12 </a:t>
            </a:r>
            <a:r>
              <a:rPr lang="en-US" altLang="he-IL" sz="3600" dirty="0" smtClean="0">
                <a:latin typeface="+mj-lt"/>
              </a:rPr>
              <a:t>10 32 </a:t>
            </a:r>
            <a:r>
              <a:rPr lang="en-US" altLang="he-IL" sz="3600" dirty="0">
                <a:latin typeface="+mj-lt"/>
              </a:rPr>
              <a:t>FF 12 </a:t>
            </a:r>
            <a:r>
              <a:rPr lang="en-US" altLang="he-IL" sz="3600" dirty="0" smtClean="0">
                <a:latin typeface="+mj-lt"/>
              </a:rPr>
              <a:t>10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760656" y="7944546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latin typeface="+mj-lt"/>
              </a:rPr>
              <a:t>31 32 33 34 35 36 37 38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1841480" y="5170393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9601" y="3073959"/>
            <a:ext cx="4882580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 err="1">
                <a:solidFill>
                  <a:schemeClr val="bg1"/>
                </a:solidFill>
              </a:rPr>
              <a:t>int</a:t>
            </a:r>
            <a:r>
              <a:rPr lang="en-US" altLang="he-IL" sz="2800" dirty="0">
                <a:solidFill>
                  <a:schemeClr val="bg1"/>
                </a:solidFill>
              </a:rPr>
              <a:t> </a:t>
            </a:r>
            <a:r>
              <a:rPr lang="en-US" altLang="he-IL" sz="2800" dirty="0" err="1">
                <a:solidFill>
                  <a:schemeClr val="bg1"/>
                </a:solidFill>
              </a:rPr>
              <a:t>any_function</a:t>
            </a:r>
            <a:r>
              <a:rPr lang="en-US" altLang="he-IL" sz="2800" dirty="0">
                <a:solidFill>
                  <a:schemeClr val="bg1"/>
                </a:solidFill>
              </a:rPr>
              <a:t> (char *</a:t>
            </a:r>
            <a:r>
              <a:rPr lang="en-US" altLang="he-IL" sz="2800" dirty="0" err="1">
                <a:solidFill>
                  <a:schemeClr val="bg1"/>
                </a:solidFill>
              </a:rPr>
              <a:t>param</a:t>
            </a:r>
            <a:r>
              <a:rPr lang="en-US" altLang="he-IL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{char </a:t>
            </a:r>
            <a:r>
              <a:rPr lang="en-US" altLang="he-IL" sz="2800" dirty="0" err="1" smtClean="0">
                <a:solidFill>
                  <a:schemeClr val="bg1"/>
                </a:solidFill>
              </a:rPr>
              <a:t>any_string</a:t>
            </a:r>
            <a:r>
              <a:rPr lang="en-US" altLang="he-IL" sz="2800" dirty="0" smtClean="0">
                <a:solidFill>
                  <a:schemeClr val="bg1"/>
                </a:solidFill>
              </a:rPr>
              <a:t>[7];</a:t>
            </a:r>
            <a:endParaRPr lang="en-US" altLang="he-IL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</a:t>
            </a:r>
            <a:r>
              <a:rPr lang="en-US" altLang="he-IL" sz="2800" dirty="0" err="1">
                <a:solidFill>
                  <a:schemeClr val="bg1"/>
                </a:solidFill>
              </a:rPr>
              <a:t>strcpy</a:t>
            </a:r>
            <a:r>
              <a:rPr lang="en-US" altLang="he-IL" sz="2800" dirty="0">
                <a:solidFill>
                  <a:schemeClr val="bg1"/>
                </a:solidFill>
              </a:rPr>
              <a:t> (</a:t>
            </a:r>
            <a:r>
              <a:rPr lang="en-US" altLang="he-IL" sz="2800" dirty="0" err="1">
                <a:solidFill>
                  <a:schemeClr val="bg1"/>
                </a:solidFill>
              </a:rPr>
              <a:t>any_string</a:t>
            </a:r>
            <a:r>
              <a:rPr lang="en-US" altLang="he-IL" sz="2800" dirty="0">
                <a:solidFill>
                  <a:schemeClr val="bg1"/>
                </a:solidFill>
              </a:rPr>
              <a:t>, </a:t>
            </a:r>
            <a:r>
              <a:rPr lang="en-US" altLang="he-IL" sz="2800" dirty="0" err="1">
                <a:solidFill>
                  <a:schemeClr val="bg1"/>
                </a:solidFill>
              </a:rPr>
              <a:t>param</a:t>
            </a:r>
            <a:r>
              <a:rPr lang="en-US" altLang="he-IL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   </a:t>
            </a:r>
            <a:r>
              <a:rPr lang="en-US" altLang="he-IL" sz="2800" dirty="0">
                <a:solidFill>
                  <a:srgbClr val="FF0000"/>
                </a:solidFill>
              </a:rPr>
              <a:t>{...}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he-IL" sz="3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083" y="2255901"/>
            <a:ext cx="316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Vulnerable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784738" y="5610681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80 FF 12 10 32 FF 12 10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819675" y="7352551"/>
            <a:ext cx="1847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1012FF10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893230" y="6526138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1012FF18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857234" y="5776726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1012FF20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897713" y="5003730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1012FF28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786420" y="4826737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/>
              <a:t> </a:t>
            </a:r>
            <a:r>
              <a:rPr lang="en-US" altLang="he-IL" sz="3600" dirty="0">
                <a:latin typeface="+mj-lt"/>
              </a:rPr>
              <a:t>Code            00 </a:t>
            </a:r>
            <a:r>
              <a:rPr lang="en-US" altLang="he-IL" sz="3600" dirty="0">
                <a:latin typeface="+mj-lt"/>
              </a:rPr>
              <a:t>00 00 00 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13454893" y="7557943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85457" y="7224976"/>
            <a:ext cx="270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EIP changed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45147" y="6526138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err="1" smtClean="0">
                <a:solidFill>
                  <a:schemeClr val="bg1"/>
                </a:solidFill>
                <a:latin typeface="+mj-lt"/>
              </a:rPr>
              <a:t>param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Group 7"/>
          <p:cNvGrpSpPr/>
          <p:nvPr/>
        </p:nvGrpSpPr>
        <p:grpSpPr>
          <a:xfrm>
            <a:off x="0" y="7975893"/>
            <a:ext cx="2886906" cy="851395"/>
            <a:chOff x="0" y="0"/>
            <a:chExt cx="1722525" cy="508000"/>
          </a:xfrm>
        </p:grpSpPr>
        <p:sp>
          <p:nvSpPr>
            <p:cNvPr id="3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1310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Stages of Attack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769387" y="3073959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769387" y="6392999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31 32 33 34 35 36 37 38</a:t>
            </a:r>
            <a:endParaRPr lang="en-US" altLang="he-IL" sz="3600" dirty="0"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8756174" y="7176943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>
                <a:latin typeface="+mj-lt"/>
              </a:rPr>
              <a:t>80 FF 12 </a:t>
            </a:r>
            <a:r>
              <a:rPr lang="en-US" altLang="he-IL" sz="3600" dirty="0" smtClean="0">
                <a:latin typeface="+mj-lt"/>
              </a:rPr>
              <a:t>10 32 </a:t>
            </a:r>
            <a:r>
              <a:rPr lang="en-US" altLang="he-IL" sz="3600" dirty="0">
                <a:latin typeface="+mj-lt"/>
              </a:rPr>
              <a:t>FF 12 </a:t>
            </a:r>
            <a:r>
              <a:rPr lang="en-US" altLang="he-IL" sz="3600" dirty="0" smtClean="0">
                <a:latin typeface="+mj-lt"/>
              </a:rPr>
              <a:t>10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760656" y="7944546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latin typeface="+mj-lt"/>
              </a:rPr>
              <a:t>31 32 33 34 35 36 37 38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1841480" y="5170393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9601" y="3073959"/>
            <a:ext cx="4882580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 err="1">
                <a:solidFill>
                  <a:schemeClr val="bg1"/>
                </a:solidFill>
              </a:rPr>
              <a:t>int</a:t>
            </a:r>
            <a:r>
              <a:rPr lang="en-US" altLang="he-IL" sz="2800" dirty="0">
                <a:solidFill>
                  <a:schemeClr val="bg1"/>
                </a:solidFill>
              </a:rPr>
              <a:t> </a:t>
            </a:r>
            <a:r>
              <a:rPr lang="en-US" altLang="he-IL" sz="2800" dirty="0" err="1">
                <a:solidFill>
                  <a:schemeClr val="bg1"/>
                </a:solidFill>
              </a:rPr>
              <a:t>any_function</a:t>
            </a:r>
            <a:r>
              <a:rPr lang="en-US" altLang="he-IL" sz="2800" dirty="0">
                <a:solidFill>
                  <a:schemeClr val="bg1"/>
                </a:solidFill>
              </a:rPr>
              <a:t> (char *</a:t>
            </a:r>
            <a:r>
              <a:rPr lang="en-US" altLang="he-IL" sz="2800" dirty="0" err="1">
                <a:solidFill>
                  <a:schemeClr val="bg1"/>
                </a:solidFill>
              </a:rPr>
              <a:t>param</a:t>
            </a:r>
            <a:r>
              <a:rPr lang="en-US" altLang="he-IL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{char </a:t>
            </a:r>
            <a:r>
              <a:rPr lang="en-US" altLang="he-IL" sz="2800" dirty="0" err="1" smtClean="0">
                <a:solidFill>
                  <a:schemeClr val="bg1"/>
                </a:solidFill>
              </a:rPr>
              <a:t>any_string</a:t>
            </a:r>
            <a:r>
              <a:rPr lang="en-US" altLang="he-IL" sz="2800" dirty="0" smtClean="0">
                <a:solidFill>
                  <a:schemeClr val="bg1"/>
                </a:solidFill>
              </a:rPr>
              <a:t>[7];</a:t>
            </a:r>
            <a:endParaRPr lang="en-US" altLang="he-IL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</a:t>
            </a:r>
            <a:r>
              <a:rPr lang="en-US" altLang="he-IL" sz="2800" dirty="0" err="1">
                <a:solidFill>
                  <a:schemeClr val="bg1"/>
                </a:solidFill>
              </a:rPr>
              <a:t>strcpy</a:t>
            </a:r>
            <a:r>
              <a:rPr lang="en-US" altLang="he-IL" sz="2800" dirty="0">
                <a:solidFill>
                  <a:schemeClr val="bg1"/>
                </a:solidFill>
              </a:rPr>
              <a:t> (</a:t>
            </a:r>
            <a:r>
              <a:rPr lang="en-US" altLang="he-IL" sz="2800" dirty="0" err="1">
                <a:solidFill>
                  <a:schemeClr val="bg1"/>
                </a:solidFill>
              </a:rPr>
              <a:t>any_string</a:t>
            </a:r>
            <a:r>
              <a:rPr lang="en-US" altLang="he-IL" sz="2800" dirty="0">
                <a:solidFill>
                  <a:schemeClr val="bg1"/>
                </a:solidFill>
              </a:rPr>
              <a:t>, </a:t>
            </a:r>
            <a:r>
              <a:rPr lang="en-US" altLang="he-IL" sz="2800" dirty="0" err="1">
                <a:solidFill>
                  <a:schemeClr val="bg1"/>
                </a:solidFill>
              </a:rPr>
              <a:t>param</a:t>
            </a:r>
            <a:r>
              <a:rPr lang="en-US" altLang="he-IL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    {...}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</a:rPr>
              <a:t>  </a:t>
            </a:r>
            <a:r>
              <a:rPr lang="en-US" altLang="he-IL" sz="2800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he-IL" sz="3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083" y="2255901"/>
            <a:ext cx="316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Vulnerable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784738" y="5610681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sz="3600" dirty="0" smtClean="0">
                <a:latin typeface="+mj-lt"/>
              </a:rPr>
              <a:t>80 FF 12 10 32 FF 12 10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819675" y="7352551"/>
            <a:ext cx="1847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1012FF10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893230" y="6526138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1012FF18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857234" y="5776726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1012FF20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897713" y="5003730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smtClean="0">
                <a:solidFill>
                  <a:schemeClr val="bg1"/>
                </a:solidFill>
                <a:latin typeface="+mj-lt"/>
              </a:rPr>
              <a:t>1012FF28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786420" y="4826737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/>
              <a:t> </a:t>
            </a:r>
            <a:r>
              <a:rPr lang="en-US" altLang="he-IL" sz="3600" dirty="0">
                <a:latin typeface="+mj-lt"/>
              </a:rPr>
              <a:t>Code            00 </a:t>
            </a:r>
            <a:r>
              <a:rPr lang="en-US" altLang="he-IL" sz="3600" dirty="0">
                <a:latin typeface="+mj-lt"/>
              </a:rPr>
              <a:t>00 00 00 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9906000" y="4037190"/>
            <a:ext cx="4495800" cy="111125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82774" y="3682859"/>
            <a:ext cx="3019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EIP after return from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45147" y="6526138"/>
            <a:ext cx="1703433" cy="3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e-IL" dirty="0" err="1" smtClean="0">
                <a:solidFill>
                  <a:schemeClr val="bg1"/>
                </a:solidFill>
                <a:latin typeface="+mj-lt"/>
              </a:rPr>
              <a:t>param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Group 7"/>
          <p:cNvGrpSpPr/>
          <p:nvPr/>
        </p:nvGrpSpPr>
        <p:grpSpPr>
          <a:xfrm>
            <a:off x="0" y="7975893"/>
            <a:ext cx="2886906" cy="851395"/>
            <a:chOff x="0" y="0"/>
            <a:chExt cx="1722525" cy="508000"/>
          </a:xfrm>
        </p:grpSpPr>
        <p:sp>
          <p:nvSpPr>
            <p:cNvPr id="29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31" name="Group 7"/>
          <p:cNvGrpSpPr/>
          <p:nvPr/>
        </p:nvGrpSpPr>
        <p:grpSpPr>
          <a:xfrm>
            <a:off x="6388" y="6926853"/>
            <a:ext cx="2886906" cy="851395"/>
            <a:chOff x="0" y="0"/>
            <a:chExt cx="1722525" cy="508000"/>
          </a:xfrm>
        </p:grpSpPr>
        <p:sp>
          <p:nvSpPr>
            <p:cNvPr id="3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441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NOP Sled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08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</a:rPr>
              <a:t>Attacker may not know absolute address of injected code</a:t>
            </a:r>
            <a:endParaRPr lang="en-US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</a:rPr>
              <a:t>Solution </a:t>
            </a:r>
            <a:r>
              <a:rPr lang="en-US" sz="4400" dirty="0">
                <a:solidFill>
                  <a:srgbClr val="E8EEF1"/>
                </a:solidFill>
              </a:rPr>
              <a:t>by NOP </a:t>
            </a:r>
            <a:r>
              <a:rPr lang="en-US" sz="4400" dirty="0" smtClean="0">
                <a:solidFill>
                  <a:srgbClr val="E8EEF1"/>
                </a:solidFill>
              </a:rPr>
              <a:t>sled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</a:rPr>
              <a:t>NOP – No Operation – increment EIP</a:t>
            </a:r>
            <a:endParaRPr lang="en-US" sz="4400" dirty="0">
              <a:solidFill>
                <a:srgbClr val="E8EEF1"/>
              </a:solidFill>
            </a:endParaRPr>
          </a:p>
          <a:p>
            <a:pPr>
              <a:defRPr/>
            </a:pPr>
            <a:endParaRPr lang="en-US" sz="4400" dirty="0"/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</a:rPr>
              <a:t>NOP…NOP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</a:rPr>
              <a:t>Exploit code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</a:rPr>
              <a:t>NOP…NOP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</a:rPr>
              <a:t>Go to beginning </a:t>
            </a:r>
            <a:r>
              <a:rPr lang="en-US" sz="4400" dirty="0" smtClean="0">
                <a:solidFill>
                  <a:schemeClr val="bg1"/>
                </a:solidFill>
              </a:rPr>
              <a:t>//by </a:t>
            </a:r>
            <a:r>
              <a:rPr lang="en-US" sz="4400" dirty="0">
                <a:solidFill>
                  <a:schemeClr val="bg1"/>
                </a:solidFill>
              </a:rPr>
              <a:t>moving EIP to relative </a:t>
            </a:r>
            <a:r>
              <a:rPr lang="en-US" sz="4400" dirty="0" smtClean="0">
                <a:solidFill>
                  <a:schemeClr val="bg1"/>
                </a:solidFill>
              </a:rPr>
              <a:t>location</a:t>
            </a:r>
            <a:endParaRPr lang="en-US" altLang="he-IL" sz="44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78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Countermeasures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10857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Language Level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63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Languages/Libraries </a:t>
            </a:r>
            <a:r>
              <a:rPr lang="en-US" altLang="he-IL" sz="4400" dirty="0">
                <a:solidFill>
                  <a:srgbClr val="E8EEF1"/>
                </a:solidFill>
              </a:rPr>
              <a:t>that check buffer limits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No “natural” buffer overflows in Java or C#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Exchange “unsafe” standard functions with safe </a:t>
            </a:r>
            <a:r>
              <a:rPr lang="en-US" altLang="he-IL" sz="4400" dirty="0" smtClean="0">
                <a:solidFill>
                  <a:srgbClr val="E8EEF1"/>
                </a:solidFill>
              </a:rPr>
              <a:t>counterparts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</a:rPr>
              <a:t>Strcpy</a:t>
            </a:r>
            <a:r>
              <a:rPr lang="en-US" altLang="he-IL" sz="4400" dirty="0" smtClean="0">
                <a:solidFill>
                  <a:srgbClr val="E8EEF1"/>
                </a:solidFill>
              </a:rPr>
              <a:t>, gets etc. phased out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End of input determined by size requirement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042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8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Compilation Level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383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Canary value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Random value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Added between local var. &amp; return address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Value checked on return from function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881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Attacker Goals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383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Read secret data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Write unauthorized data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Execute software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On vulnerable system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878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DEP (W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  <a:sym typeface="Symbol" panose="05050102010706020507" pitchFamily="18" charset="2"/>
              </a:rPr>
              <a:t>X)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HW/OS  countermeasure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Data Execution </a:t>
            </a:r>
            <a:r>
              <a:rPr lang="en-US" altLang="he-IL" sz="4400" dirty="0" smtClean="0">
                <a:solidFill>
                  <a:srgbClr val="E8EEF1"/>
                </a:solidFill>
              </a:rPr>
              <a:t>Prevention (DEP)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Areas in the memory should not be both writable and executable (hence W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X)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Blocks execution of injected code in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stack</a:t>
            </a:r>
            <a:endParaRPr lang="en-US" altLang="he-IL" sz="44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Implementation in hardware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Memory page marked as 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either code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(X) or data (W)</a:t>
            </a:r>
            <a:endParaRPr lang="en-US" altLang="he-IL" sz="44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Emulation in software projects (e.g. </a:t>
            </a:r>
            <a:r>
              <a:rPr lang="en-US" altLang="he-IL" sz="4400" dirty="0" err="1">
                <a:solidFill>
                  <a:srgbClr val="E8EEF1"/>
                </a:solidFill>
                <a:sym typeface="Symbol" panose="05050102010706020507" pitchFamily="18" charset="2"/>
              </a:rPr>
              <a:t>PaX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 for Linux)</a:t>
            </a:r>
            <a:endParaRPr lang="he-IL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621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0x00 Addresses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63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Map “vulnerable” areas to addresses beginning with 0x00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Example for vulnerable areas – stack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Default for </a:t>
            </a:r>
            <a:r>
              <a:rPr lang="en-US" altLang="he-IL" sz="4400" b="1" dirty="0" smtClean="0">
                <a:solidFill>
                  <a:srgbClr val="E8EEF1"/>
                </a:solidFill>
              </a:rPr>
              <a:t>all</a:t>
            </a:r>
            <a:r>
              <a:rPr lang="en-US" altLang="he-IL" sz="4400" dirty="0" smtClean="0">
                <a:solidFill>
                  <a:srgbClr val="E8EEF1"/>
                </a:solidFill>
              </a:rPr>
              <a:t> user space in Linux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Measure blocks overflows terminating with 0x00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But, there are other types of overflows</a:t>
            </a:r>
            <a:endParaRPr lang="he-IL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8600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ASLR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24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Address </a:t>
            </a:r>
            <a:r>
              <a:rPr lang="en-US" altLang="he-IL" sz="4400" dirty="0">
                <a:solidFill>
                  <a:srgbClr val="E8EEF1"/>
                </a:solidFill>
              </a:rPr>
              <a:t>Space Layout Randomization (ASLR)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Assigning random locations to parts of a program and libraries.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Reduces probability of guessing location of library functions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ASLR is more effective when randomness is increased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4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744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Other Buffer Overflows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3538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Function Pointers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49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The </a:t>
            </a:r>
            <a:r>
              <a:rPr lang="en-US" altLang="he-IL" sz="4400" dirty="0">
                <a:solidFill>
                  <a:srgbClr val="E8EEF1"/>
                </a:solidFill>
              </a:rPr>
              <a:t>C language has pointers to functions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void (* </a:t>
            </a:r>
            <a:r>
              <a:rPr lang="en-US" altLang="he-IL" sz="4400" dirty="0" err="1">
                <a:solidFill>
                  <a:srgbClr val="E8EEF1"/>
                </a:solidFill>
              </a:rPr>
              <a:t>Pfunc</a:t>
            </a:r>
            <a:r>
              <a:rPr lang="en-US" altLang="he-IL" sz="4400" dirty="0">
                <a:solidFill>
                  <a:srgbClr val="E8EEF1"/>
                </a:solidFill>
              </a:rPr>
              <a:t>) () declares a variable that points to a function that returns void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Useful for many applications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An overflowing buffer next to a function pointer can cause similar problems to stack </a:t>
            </a:r>
            <a:r>
              <a:rPr lang="en-US" altLang="he-IL" sz="4400" dirty="0" smtClean="0">
                <a:solidFill>
                  <a:srgbClr val="E8EEF1"/>
                </a:solidFill>
              </a:rPr>
              <a:t>smashing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526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Return to </a:t>
            </a: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libc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30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Term </a:t>
            </a:r>
            <a:r>
              <a:rPr lang="en-US" altLang="he-IL" sz="4400" dirty="0">
                <a:solidFill>
                  <a:srgbClr val="E8EEF1"/>
                </a:solidFill>
              </a:rPr>
              <a:t>coined by Solar Designer in 1997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When systems prevents code execution in </a:t>
            </a:r>
            <a:r>
              <a:rPr lang="en-US" altLang="he-IL" sz="4400" dirty="0" smtClean="0">
                <a:solidFill>
                  <a:srgbClr val="E8EEF1"/>
                </a:solidFill>
              </a:rPr>
              <a:t>buffer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Use buffer overflow to insert return address of code that exists in system, e.g. </a:t>
            </a:r>
            <a:r>
              <a:rPr lang="en-US" altLang="he-IL" sz="4400" dirty="0" err="1">
                <a:solidFill>
                  <a:srgbClr val="E8EEF1"/>
                </a:solidFill>
              </a:rPr>
              <a:t>libc</a:t>
            </a:r>
            <a:r>
              <a:rPr lang="en-US" altLang="he-IL" sz="4400" dirty="0">
                <a:solidFill>
                  <a:srgbClr val="E8EEF1"/>
                </a:solidFill>
              </a:rPr>
              <a:t>.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Use buffer overflow to enter arguments for called function.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Example: send argument to system(), fork(), </a:t>
            </a:r>
            <a:r>
              <a:rPr lang="en-US" altLang="he-IL" sz="4400" dirty="0" err="1">
                <a:solidFill>
                  <a:srgbClr val="E8EEF1"/>
                </a:solidFill>
              </a:rPr>
              <a:t>execl</a:t>
            </a:r>
            <a:r>
              <a:rPr lang="en-US" altLang="he-IL" sz="4400" dirty="0">
                <a:solidFill>
                  <a:srgbClr val="E8EEF1"/>
                </a:solidFill>
              </a:rPr>
              <a:t>() The argument is simply shell code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878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Return to </a:t>
            </a: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libc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Return to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libc</a:t>
            </a:r>
            <a:r>
              <a:rPr lang="en-US" altLang="he-IL" sz="4400" dirty="0" smtClean="0">
                <a:solidFill>
                  <a:srgbClr val="E8EEF1"/>
                </a:solidFill>
              </a:rPr>
              <a:t> defeats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DEP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Doesn’t defeat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Canary values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ASLR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Safe programming practices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482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7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Return to </a:t>
            </a: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libc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Return to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libc</a:t>
            </a:r>
            <a:r>
              <a:rPr lang="en-US" altLang="he-IL" sz="4400" dirty="0" smtClean="0">
                <a:solidFill>
                  <a:srgbClr val="E8EEF1"/>
                </a:solidFill>
              </a:rPr>
              <a:t> defeats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DEP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Doesn’t defeat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Canary values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ASLR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Safe programming practices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356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Stages of Attack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769387" y="3073959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768491" y="5637382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Buffer filler</a:t>
            </a:r>
            <a:endParaRPr lang="en-US" altLang="he-IL" sz="3600" dirty="0"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8760656" y="6381154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 smtClean="0">
                <a:latin typeface="+mj-lt"/>
              </a:rPr>
              <a:t>EBP                EIP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760656" y="7944546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array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9601" y="3073959"/>
            <a:ext cx="4882580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void func1 (char *external) 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 err="1">
                <a:solidFill>
                  <a:schemeClr val="bg1"/>
                </a:solidFill>
                <a:latin typeface="Times New Roman (Hebrew)" panose="02020603050405020304" pitchFamily="18" charset="0"/>
              </a:rPr>
              <a:t>int</a:t>
            </a: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 a, *b;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char	array[512];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36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he-IL" sz="36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 err="1">
                <a:solidFill>
                  <a:schemeClr val="bg1"/>
                </a:solidFill>
                <a:latin typeface="Times New Roman (Hebrew)" panose="02020603050405020304" pitchFamily="18" charset="0"/>
              </a:rPr>
              <a:t>strcpy</a:t>
            </a: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 (array, external);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36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he-IL" sz="36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*b = a;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}</a:t>
            </a:r>
            <a:endParaRPr lang="en-US" altLang="he-IL" sz="28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083" y="2255901"/>
            <a:ext cx="316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Vulnerable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787316" y="4087186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Code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8768491" y="7162850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                    a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769206" y="4866575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Values for a, b</a:t>
            </a:r>
            <a:endParaRPr lang="en-US" altLang="he-IL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8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22" grpId="0" animBg="1"/>
      <p:bldP spid="43" grpId="0" animBg="1"/>
      <p:bldP spid="29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Stages of Attack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769387" y="3073959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760656" y="5634289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Buffer filler</a:t>
            </a:r>
            <a:endParaRPr lang="en-US" altLang="he-IL" sz="3600" dirty="0"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8774457" y="6383461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 smtClean="0">
                <a:latin typeface="+mj-lt"/>
              </a:rPr>
              <a:t>EBP                EIP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773986" y="7944545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Buffer filler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9601" y="3073959"/>
            <a:ext cx="4882580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void func1 (char *external) 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 err="1">
                <a:solidFill>
                  <a:schemeClr val="bg1"/>
                </a:solidFill>
                <a:latin typeface="Times New Roman (Hebrew)" panose="02020603050405020304" pitchFamily="18" charset="0"/>
              </a:rPr>
              <a:t>int</a:t>
            </a: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 a, *b;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char	array[512];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36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he-IL" sz="36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strcpy</a:t>
            </a:r>
            <a:r>
              <a:rPr lang="en-US" altLang="he-IL" sz="28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 (array, external);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36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he-IL" sz="36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*b = a;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}</a:t>
            </a:r>
            <a:endParaRPr lang="en-US" altLang="he-IL" sz="28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083" y="2255901"/>
            <a:ext cx="316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Vulnerable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787316" y="4087186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Code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8773986" y="7164003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                    a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769206" y="4866575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Values for a, b</a:t>
            </a:r>
            <a:endParaRPr lang="en-US" altLang="he-IL" sz="36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472822" y="7505700"/>
            <a:ext cx="852778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472822" y="4457700"/>
            <a:ext cx="852778" cy="1048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325600" y="4468186"/>
            <a:ext cx="0" cy="303751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8400" y="6762154"/>
            <a:ext cx="1981200" cy="743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"/>
          <p:cNvGrpSpPr/>
          <p:nvPr/>
        </p:nvGrpSpPr>
        <p:grpSpPr>
          <a:xfrm>
            <a:off x="0" y="7967847"/>
            <a:ext cx="2886906" cy="851395"/>
            <a:chOff x="0" y="0"/>
            <a:chExt cx="1722525" cy="508000"/>
          </a:xfrm>
        </p:grpSpPr>
        <p:sp>
          <p:nvSpPr>
            <p:cNvPr id="20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1255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40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main (</a:t>
            </a: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</a:t>
            </a:r>
            <a:r>
              <a:rPr lang="en-US" altLang="he-IL" sz="4400" dirty="0" err="1">
                <a:solidFill>
                  <a:schemeClr val="bg1"/>
                </a:solidFill>
              </a:rPr>
              <a:t>argc</a:t>
            </a:r>
            <a:r>
              <a:rPr lang="en-US" altLang="he-IL" sz="4400" dirty="0">
                <a:solidFill>
                  <a:schemeClr val="bg1"/>
                </a:solidFill>
              </a:rPr>
              <a:t>, char *</a:t>
            </a:r>
            <a:r>
              <a:rPr lang="en-US" altLang="he-IL" sz="4400" dirty="0" err="1">
                <a:solidFill>
                  <a:schemeClr val="bg1"/>
                </a:solidFill>
              </a:rPr>
              <a:t>argv</a:t>
            </a:r>
            <a:r>
              <a:rPr lang="en-US" altLang="he-IL" sz="4400" dirty="0">
                <a:solidFill>
                  <a:schemeClr val="bg1"/>
                </a:solidFill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{char </a:t>
            </a:r>
            <a:r>
              <a:rPr lang="en-US" altLang="he-IL" sz="4400" dirty="0" err="1">
                <a:solidFill>
                  <a:schemeClr val="bg1"/>
                </a:solidFill>
              </a:rPr>
              <a:t>password_ok</a:t>
            </a:r>
            <a:r>
              <a:rPr lang="en-US" altLang="he-IL" sz="4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char password[8];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</a:t>
            </a:r>
            <a:r>
              <a:rPr lang="en-US" altLang="he-IL" sz="4400" dirty="0" err="1">
                <a:solidFill>
                  <a:schemeClr val="bg1"/>
                </a:solidFill>
              </a:rPr>
              <a:t>password_ok</a:t>
            </a:r>
            <a:r>
              <a:rPr lang="en-US" altLang="he-IL" sz="4400" dirty="0">
                <a:solidFill>
                  <a:schemeClr val="bg1"/>
                </a:solidFill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</a:t>
            </a:r>
            <a:r>
              <a:rPr lang="en-US" altLang="he-IL" sz="4400" dirty="0" err="1">
                <a:solidFill>
                  <a:schemeClr val="bg1"/>
                </a:solidFill>
              </a:rPr>
              <a:t>strcpy</a:t>
            </a:r>
            <a:r>
              <a:rPr lang="en-US" altLang="he-IL" sz="4400" dirty="0">
                <a:solidFill>
                  <a:schemeClr val="bg1"/>
                </a:solidFill>
              </a:rPr>
              <a:t> (password, </a:t>
            </a:r>
            <a:r>
              <a:rPr lang="en-US" altLang="he-IL" sz="4400" dirty="0" err="1">
                <a:solidFill>
                  <a:schemeClr val="bg1"/>
                </a:solidFill>
              </a:rPr>
              <a:t>argv</a:t>
            </a:r>
            <a:r>
              <a:rPr lang="en-US" altLang="he-IL" sz="4400" dirty="0">
                <a:solidFill>
                  <a:schemeClr val="bg1"/>
                </a:solidFill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if (</a:t>
            </a:r>
            <a:r>
              <a:rPr lang="en-US" altLang="he-IL" sz="4400" dirty="0" err="1">
                <a:solidFill>
                  <a:schemeClr val="bg1"/>
                </a:solidFill>
              </a:rPr>
              <a:t>strcmp</a:t>
            </a:r>
            <a:r>
              <a:rPr lang="en-US" altLang="he-IL" sz="4400" dirty="0">
                <a:solidFill>
                  <a:schemeClr val="bg1"/>
                </a:solidFill>
              </a:rPr>
              <a:t>(password,"</a:t>
            </a:r>
            <a:r>
              <a:rPr lang="en-US" altLang="he-IL" sz="4400" dirty="0" err="1" smtClean="0">
                <a:solidFill>
                  <a:schemeClr val="bg1"/>
                </a:solidFill>
              </a:rPr>
              <a:t>bgu_ngv</a:t>
            </a:r>
            <a:r>
              <a:rPr lang="en-US" altLang="he-IL" sz="4400" dirty="0" smtClean="0">
                <a:solidFill>
                  <a:schemeClr val="bg1"/>
                </a:solidFill>
              </a:rPr>
              <a:t>")==</a:t>
            </a:r>
            <a:r>
              <a:rPr lang="en-US" altLang="he-IL" sz="4400" dirty="0">
                <a:solidFill>
                  <a:schemeClr val="bg1"/>
                </a:solidFill>
              </a:rPr>
              <a:t>0)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  </a:t>
            </a:r>
            <a:r>
              <a:rPr lang="en-US" altLang="he-IL" sz="4400" dirty="0" err="1">
                <a:solidFill>
                  <a:schemeClr val="bg1"/>
                </a:solidFill>
              </a:rPr>
              <a:t>password_ok</a:t>
            </a:r>
            <a:r>
              <a:rPr lang="en-US" altLang="he-IL" sz="4400" dirty="0">
                <a:solidFill>
                  <a:schemeClr val="bg1"/>
                </a:solidFill>
              </a:rPr>
              <a:t>=1;</a:t>
            </a:r>
          </a:p>
          <a:p>
            <a:pPr>
              <a:lnSpc>
                <a:spcPct val="90000"/>
              </a:lnSpc>
            </a:pPr>
            <a:endParaRPr lang="en-US" altLang="he-IL" sz="4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if (</a:t>
            </a:r>
            <a:r>
              <a:rPr lang="en-US" altLang="he-IL" sz="4400" dirty="0" err="1">
                <a:solidFill>
                  <a:schemeClr val="bg1"/>
                </a:solidFill>
              </a:rPr>
              <a:t>password_ok</a:t>
            </a:r>
            <a:r>
              <a:rPr lang="en-US" altLang="he-IL" sz="4400" dirty="0">
                <a:solidFill>
                  <a:schemeClr val="bg1"/>
                </a:solidFill>
              </a:rPr>
              <a:t>==1)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 {...}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}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1836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Stages of Attack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769387" y="3073959"/>
            <a:ext cx="4676775" cy="6065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he-IL" altLang="he-IL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760656" y="5634289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Buffer filler</a:t>
            </a:r>
            <a:endParaRPr lang="en-US" altLang="he-IL" sz="3600" dirty="0">
              <a:latin typeface="+mj-lt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8774457" y="6383461"/>
            <a:ext cx="4685506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3600" dirty="0" smtClean="0">
                <a:latin typeface="+mj-lt"/>
              </a:rPr>
              <a:t>EBP                EIP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773986" y="7944545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Buffer filler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9601" y="3073959"/>
            <a:ext cx="4882580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void func1 (char *external) 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 err="1">
                <a:solidFill>
                  <a:schemeClr val="bg1"/>
                </a:solidFill>
                <a:latin typeface="Times New Roman (Hebrew)" panose="02020603050405020304" pitchFamily="18" charset="0"/>
              </a:rPr>
              <a:t>int</a:t>
            </a: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 a, *b;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char	array[512];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36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he-IL" sz="36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 err="1">
                <a:solidFill>
                  <a:schemeClr val="bg1"/>
                </a:solidFill>
                <a:latin typeface="Times New Roman (Hebrew)" panose="02020603050405020304" pitchFamily="18" charset="0"/>
              </a:rPr>
              <a:t>strcpy</a:t>
            </a: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 (array, external);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36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he-IL" sz="36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	</a:t>
            </a:r>
            <a:r>
              <a:rPr lang="en-US" altLang="he-IL" sz="28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*b = a;</a:t>
            </a:r>
          </a:p>
          <a:p>
            <a:pPr>
              <a:lnSpc>
                <a:spcPct val="90000"/>
              </a:lnSpc>
            </a:pPr>
            <a:r>
              <a:rPr lang="en-US" altLang="he-IL" sz="2800" dirty="0">
                <a:solidFill>
                  <a:schemeClr val="bg1"/>
                </a:solidFill>
                <a:latin typeface="Times New Roman (Hebrew)" panose="02020603050405020304" pitchFamily="18" charset="0"/>
              </a:rPr>
              <a:t>}</a:t>
            </a:r>
            <a:endParaRPr lang="en-US" altLang="he-IL" sz="2800" dirty="0">
              <a:solidFill>
                <a:schemeClr val="bg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083" y="2255901"/>
            <a:ext cx="316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Vulnerable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787316" y="4087186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Code</a:t>
            </a:r>
            <a:endParaRPr lang="en-US" altLang="he-IL" sz="3600" dirty="0">
              <a:latin typeface="+mj-lt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8773986" y="7164003"/>
            <a:ext cx="4685506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b                    a</a:t>
            </a:r>
            <a:endParaRPr lang="en-US" altLang="he-IL" sz="3600" dirty="0">
              <a:latin typeface="+mj-lt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769206" y="4866575"/>
            <a:ext cx="4685506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he-IL" sz="3600" dirty="0" smtClean="0">
                <a:latin typeface="+mj-lt"/>
              </a:rPr>
              <a:t> Values for a, b</a:t>
            </a:r>
            <a:endParaRPr lang="en-US" altLang="he-IL" sz="36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472822" y="7505700"/>
            <a:ext cx="852778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472822" y="4457700"/>
            <a:ext cx="852778" cy="1048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325600" y="4468186"/>
            <a:ext cx="0" cy="303751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8400" y="6762154"/>
            <a:ext cx="1981200" cy="743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"/>
          <p:cNvGrpSpPr/>
          <p:nvPr/>
        </p:nvGrpSpPr>
        <p:grpSpPr>
          <a:xfrm>
            <a:off x="0" y="7967847"/>
            <a:ext cx="2886906" cy="851395"/>
            <a:chOff x="0" y="0"/>
            <a:chExt cx="1722525" cy="508000"/>
          </a:xfrm>
        </p:grpSpPr>
        <p:sp>
          <p:nvSpPr>
            <p:cNvPr id="20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21" name="Group 7"/>
          <p:cNvGrpSpPr/>
          <p:nvPr/>
        </p:nvGrpSpPr>
        <p:grpSpPr>
          <a:xfrm>
            <a:off x="0" y="6887731"/>
            <a:ext cx="2886906" cy="851395"/>
            <a:chOff x="0" y="0"/>
            <a:chExt cx="1722525" cy="508000"/>
          </a:xfrm>
        </p:grpSpPr>
        <p:sp>
          <p:nvSpPr>
            <p:cNvPr id="2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cxnSp>
        <p:nvCxnSpPr>
          <p:cNvPr id="24" name="Straight Arrow Connector 23"/>
          <p:cNvCxnSpPr>
            <a:endCxn id="43" idx="3"/>
          </p:cNvCxnSpPr>
          <p:nvPr/>
        </p:nvCxnSpPr>
        <p:spPr>
          <a:xfrm flipV="1">
            <a:off x="12344400" y="4468186"/>
            <a:ext cx="1128422" cy="22623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4426544" y="2400300"/>
            <a:ext cx="9144000" cy="76267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3200" dirty="0" err="1">
                <a:solidFill>
                  <a:schemeClr val="bg1"/>
                </a:solidFill>
              </a:rPr>
              <a:t>int</a:t>
            </a:r>
            <a:r>
              <a:rPr lang="en-US" altLang="he-IL" sz="3200" dirty="0">
                <a:solidFill>
                  <a:schemeClr val="bg1"/>
                </a:solidFill>
              </a:rPr>
              <a:t> main </a:t>
            </a:r>
            <a:r>
              <a:rPr lang="en-US" altLang="he-IL" sz="3200" dirty="0" smtClean="0">
                <a:solidFill>
                  <a:schemeClr val="bg1"/>
                </a:solidFill>
              </a:rPr>
              <a:t>()</a:t>
            </a:r>
            <a:endParaRPr lang="en-US" altLang="he-IL" sz="3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  </a:t>
            </a:r>
            <a:r>
              <a:rPr lang="en-US" altLang="he-IL" sz="3200" dirty="0" smtClean="0">
                <a:solidFill>
                  <a:schemeClr val="bg1"/>
                </a:solidFill>
              </a:rPr>
              <a:t>{	</a:t>
            </a:r>
            <a:r>
              <a:rPr lang="en-US" altLang="he-IL" sz="3200" dirty="0" err="1" smtClean="0">
                <a:solidFill>
                  <a:schemeClr val="bg1"/>
                </a:solidFill>
              </a:rPr>
              <a:t>int</a:t>
            </a:r>
            <a:r>
              <a:rPr lang="en-US" altLang="he-IL" sz="3200" dirty="0" smtClean="0">
                <a:solidFill>
                  <a:schemeClr val="bg1"/>
                </a:solidFill>
              </a:rPr>
              <a:t> </a:t>
            </a:r>
            <a:r>
              <a:rPr lang="en-US" altLang="he-IL" sz="3200" dirty="0">
                <a:solidFill>
                  <a:schemeClr val="bg1"/>
                </a:solidFill>
              </a:rPr>
              <a:t>j;</a:t>
            </a:r>
          </a:p>
          <a:p>
            <a:pPr>
              <a:lnSpc>
                <a:spcPct val="90000"/>
              </a:lnSpc>
            </a:pPr>
            <a:r>
              <a:rPr lang="en-US" altLang="he-IL" sz="3200" dirty="0" smtClean="0">
                <a:solidFill>
                  <a:schemeClr val="bg1"/>
                </a:solidFill>
              </a:rPr>
              <a:t>	char </a:t>
            </a:r>
            <a:r>
              <a:rPr lang="en-US" altLang="he-IL" sz="3200" dirty="0" err="1">
                <a:solidFill>
                  <a:schemeClr val="bg1"/>
                </a:solidFill>
              </a:rPr>
              <a:t>tmp</a:t>
            </a:r>
            <a:r>
              <a:rPr lang="en-US" altLang="he-IL" sz="32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char </a:t>
            </a:r>
            <a:r>
              <a:rPr lang="en-US" altLang="he-IL" sz="3200" dirty="0" err="1">
                <a:solidFill>
                  <a:schemeClr val="bg1"/>
                </a:solidFill>
              </a:rPr>
              <a:t>password_ok</a:t>
            </a:r>
            <a:r>
              <a:rPr lang="en-US" altLang="he-IL" sz="3200" dirty="0">
                <a:solidFill>
                  <a:schemeClr val="bg1"/>
                </a:solidFill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</a:t>
            </a:r>
            <a:r>
              <a:rPr lang="en-US" altLang="he-IL" sz="3200" dirty="0" err="1">
                <a:solidFill>
                  <a:schemeClr val="bg1"/>
                </a:solidFill>
              </a:rPr>
              <a:t>const</a:t>
            </a:r>
            <a:r>
              <a:rPr lang="en-US" altLang="he-IL" sz="3200" dirty="0">
                <a:solidFill>
                  <a:schemeClr val="bg1"/>
                </a:solidFill>
              </a:rPr>
              <a:t> char *password = “</a:t>
            </a:r>
            <a:r>
              <a:rPr lang="en-US" altLang="he-IL" sz="3200" dirty="0" err="1" smtClean="0">
                <a:solidFill>
                  <a:schemeClr val="bg1"/>
                </a:solidFill>
              </a:rPr>
              <a:t>bgu_ngv</a:t>
            </a:r>
            <a:r>
              <a:rPr lang="en-US" altLang="he-IL" sz="3200" dirty="0" smtClean="0">
                <a:solidFill>
                  <a:schemeClr val="bg1"/>
                </a:solidFill>
              </a:rPr>
              <a:t>”;</a:t>
            </a:r>
            <a:endParaRPr lang="en-US" altLang="he-IL" sz="3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altLang="he-IL" sz="3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for (j=0; j&lt;7; </a:t>
            </a:r>
            <a:r>
              <a:rPr lang="en-US" altLang="he-IL" sz="3200" dirty="0" err="1">
                <a:solidFill>
                  <a:schemeClr val="bg1"/>
                </a:solidFill>
              </a:rPr>
              <a:t>j++</a:t>
            </a:r>
            <a:r>
              <a:rPr lang="en-US" altLang="he-IL" sz="3200" dirty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	</a:t>
            </a:r>
            <a:r>
              <a:rPr lang="en-US" altLang="he-IL" sz="3200" dirty="0" err="1">
                <a:solidFill>
                  <a:schemeClr val="bg1"/>
                </a:solidFill>
              </a:rPr>
              <a:t>tmp</a:t>
            </a:r>
            <a:r>
              <a:rPr lang="en-US" altLang="he-IL" sz="3200" dirty="0">
                <a:solidFill>
                  <a:schemeClr val="bg1"/>
                </a:solidFill>
              </a:rPr>
              <a:t> = </a:t>
            </a:r>
            <a:r>
              <a:rPr lang="en-US" altLang="he-IL" sz="3200" dirty="0" err="1">
                <a:solidFill>
                  <a:schemeClr val="bg1"/>
                </a:solidFill>
              </a:rPr>
              <a:t>receive_next_password_char</a:t>
            </a:r>
            <a:r>
              <a:rPr lang="en-US" altLang="he-IL" sz="32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	if (</a:t>
            </a:r>
            <a:r>
              <a:rPr lang="en-US" altLang="he-IL" sz="3200" dirty="0" err="1">
                <a:solidFill>
                  <a:schemeClr val="bg1"/>
                </a:solidFill>
              </a:rPr>
              <a:t>tmp</a:t>
            </a:r>
            <a:r>
              <a:rPr lang="en-US" altLang="he-IL" sz="3200" dirty="0">
                <a:solidFill>
                  <a:schemeClr val="bg1"/>
                </a:solidFill>
              </a:rPr>
              <a:t> != password[j]) {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		send (</a:t>
            </a:r>
            <a:r>
              <a:rPr lang="en-US" altLang="he-IL" sz="3200" dirty="0" err="1">
                <a:solidFill>
                  <a:schemeClr val="bg1"/>
                </a:solidFill>
              </a:rPr>
              <a:t>error_message</a:t>
            </a:r>
            <a:r>
              <a:rPr lang="en-US" altLang="he-IL" sz="3200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		return </a:t>
            </a:r>
            <a:r>
              <a:rPr lang="en-US" altLang="he-IL" sz="3200" dirty="0" err="1">
                <a:solidFill>
                  <a:schemeClr val="bg1"/>
                </a:solidFill>
              </a:rPr>
              <a:t>password_ok</a:t>
            </a:r>
            <a:r>
              <a:rPr lang="en-US" altLang="he-IL" sz="32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        </a:t>
            </a:r>
            <a:r>
              <a:rPr lang="en-US" altLang="he-IL" sz="3200" dirty="0" smtClean="0">
                <a:solidFill>
                  <a:schemeClr val="bg1"/>
                </a:solidFill>
              </a:rPr>
              <a:t>	}</a:t>
            </a:r>
            <a:endParaRPr lang="en-US" altLang="he-IL" sz="3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	</a:t>
            </a:r>
            <a:r>
              <a:rPr lang="en-US" altLang="he-IL" sz="3200" dirty="0" err="1">
                <a:solidFill>
                  <a:schemeClr val="bg1"/>
                </a:solidFill>
              </a:rPr>
              <a:t>password_ok</a:t>
            </a:r>
            <a:r>
              <a:rPr lang="en-US" altLang="he-IL" sz="3200" dirty="0">
                <a:solidFill>
                  <a:schemeClr val="bg1"/>
                </a:solidFill>
              </a:rPr>
              <a:t>=1;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   if (</a:t>
            </a:r>
            <a:r>
              <a:rPr lang="en-US" altLang="he-IL" sz="3200" dirty="0" err="1">
                <a:solidFill>
                  <a:schemeClr val="bg1"/>
                </a:solidFill>
              </a:rPr>
              <a:t>password_ok</a:t>
            </a:r>
            <a:r>
              <a:rPr lang="en-US" altLang="he-IL" sz="3200" dirty="0">
                <a:solidFill>
                  <a:schemeClr val="bg1"/>
                </a:solidFill>
              </a:rPr>
              <a:t>==1)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     {...}</a:t>
            </a:r>
          </a:p>
          <a:p>
            <a:pPr>
              <a:lnSpc>
                <a:spcPct val="90000"/>
              </a:lnSpc>
            </a:pPr>
            <a:r>
              <a:rPr lang="en-US" altLang="he-IL" sz="3200" dirty="0">
                <a:solidFill>
                  <a:schemeClr val="bg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930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Begin with empty password prefix and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</a:rPr>
              <a:t>=1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Send as password given prefix with all possible single byte extensions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Determine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i-th</a:t>
            </a:r>
            <a:r>
              <a:rPr lang="en-US" altLang="he-IL" sz="4400" dirty="0" smtClean="0">
                <a:solidFill>
                  <a:srgbClr val="E8EEF1"/>
                </a:solidFill>
              </a:rPr>
              <a:t> password byte by lack of error message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Extend prefix by one byte and repeat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Number  of trials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len</a:t>
            </a:r>
            <a:r>
              <a:rPr lang="en-US" altLang="he-IL" sz="4400" dirty="0" smtClean="0">
                <a:solidFill>
                  <a:srgbClr val="E8EEF1"/>
                </a:solidFill>
              </a:rPr>
              <a:t>(password)*256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 opposed to 256</a:t>
            </a:r>
            <a:r>
              <a:rPr lang="en-US" altLang="he-IL" sz="4400" baseline="30000" dirty="0" smtClean="0">
                <a:solidFill>
                  <a:srgbClr val="E8EEF1"/>
                </a:solidFill>
              </a:rPr>
              <a:t>len(password)</a:t>
            </a:r>
            <a:r>
              <a:rPr lang="en-US" altLang="he-IL" sz="4400" dirty="0" smtClean="0">
                <a:solidFill>
                  <a:srgbClr val="E8EEF1"/>
                </a:solidFill>
              </a:rPr>
              <a:t> of brute force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389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4426544" y="2400300"/>
            <a:ext cx="9144000" cy="657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3600" dirty="0" err="1">
                <a:solidFill>
                  <a:schemeClr val="bg1"/>
                </a:solidFill>
              </a:rPr>
              <a:t>int</a:t>
            </a:r>
            <a:r>
              <a:rPr lang="en-US" altLang="he-IL" sz="3600" dirty="0">
                <a:solidFill>
                  <a:schemeClr val="bg1"/>
                </a:solidFill>
              </a:rPr>
              <a:t> main (</a:t>
            </a:r>
            <a:r>
              <a:rPr lang="en-US" altLang="he-IL" sz="3600" dirty="0" err="1">
                <a:solidFill>
                  <a:schemeClr val="bg1"/>
                </a:solidFill>
              </a:rPr>
              <a:t>int</a:t>
            </a:r>
            <a:r>
              <a:rPr lang="en-US" altLang="he-IL" sz="3600" dirty="0">
                <a:solidFill>
                  <a:schemeClr val="bg1"/>
                </a:solidFill>
              </a:rPr>
              <a:t> </a:t>
            </a:r>
            <a:r>
              <a:rPr lang="en-US" altLang="he-IL" sz="3600" dirty="0" err="1">
                <a:solidFill>
                  <a:schemeClr val="bg1"/>
                </a:solidFill>
              </a:rPr>
              <a:t>argc</a:t>
            </a:r>
            <a:r>
              <a:rPr lang="en-US" altLang="he-IL" sz="3600" dirty="0">
                <a:solidFill>
                  <a:schemeClr val="bg1"/>
                </a:solidFill>
              </a:rPr>
              <a:t>, char *</a:t>
            </a:r>
            <a:r>
              <a:rPr lang="en-US" altLang="he-IL" sz="3600" dirty="0" err="1">
                <a:solidFill>
                  <a:schemeClr val="bg1"/>
                </a:solidFill>
              </a:rPr>
              <a:t>argv</a:t>
            </a:r>
            <a:r>
              <a:rPr lang="en-US" altLang="he-IL" sz="3600" dirty="0">
                <a:solidFill>
                  <a:schemeClr val="bg1"/>
                </a:solidFill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{char </a:t>
            </a:r>
            <a:r>
              <a:rPr lang="en-US" altLang="he-IL" sz="3600" dirty="0" err="1">
                <a:solidFill>
                  <a:schemeClr val="bg1"/>
                </a:solidFill>
              </a:rPr>
              <a:t>password_ok</a:t>
            </a:r>
            <a:r>
              <a:rPr lang="en-US" altLang="he-IL" sz="36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char password[8];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</a:t>
            </a:r>
            <a:r>
              <a:rPr lang="en-US" altLang="he-IL" sz="3600" dirty="0" err="1">
                <a:solidFill>
                  <a:schemeClr val="bg1"/>
                </a:solidFill>
              </a:rPr>
              <a:t>password_ok</a:t>
            </a:r>
            <a:r>
              <a:rPr lang="en-US" altLang="he-IL" sz="3600" dirty="0">
                <a:solidFill>
                  <a:schemeClr val="bg1"/>
                </a:solidFill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</a:t>
            </a:r>
            <a:r>
              <a:rPr lang="en-US" altLang="he-IL" sz="3600" dirty="0" err="1">
                <a:solidFill>
                  <a:schemeClr val="bg1"/>
                </a:solidFill>
              </a:rPr>
              <a:t>strcpy</a:t>
            </a:r>
            <a:r>
              <a:rPr lang="en-US" altLang="he-IL" sz="3600" dirty="0">
                <a:solidFill>
                  <a:schemeClr val="bg1"/>
                </a:solidFill>
              </a:rPr>
              <a:t> (password, </a:t>
            </a:r>
            <a:r>
              <a:rPr lang="en-US" altLang="he-IL" sz="3600" dirty="0" err="1">
                <a:solidFill>
                  <a:schemeClr val="bg1"/>
                </a:solidFill>
              </a:rPr>
              <a:t>argv</a:t>
            </a:r>
            <a:r>
              <a:rPr lang="en-US" altLang="he-IL" sz="3600" dirty="0">
                <a:solidFill>
                  <a:schemeClr val="bg1"/>
                </a:solidFill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if (</a:t>
            </a:r>
            <a:r>
              <a:rPr lang="en-US" altLang="he-IL" sz="3600" dirty="0" err="1">
                <a:solidFill>
                  <a:schemeClr val="bg1"/>
                </a:solidFill>
              </a:rPr>
              <a:t>strcmp</a:t>
            </a:r>
            <a:r>
              <a:rPr lang="en-US" altLang="he-IL" sz="3600" dirty="0">
                <a:solidFill>
                  <a:schemeClr val="bg1"/>
                </a:solidFill>
              </a:rPr>
              <a:t>(password,"</a:t>
            </a:r>
            <a:r>
              <a:rPr lang="en-US" altLang="he-IL" sz="3600" dirty="0" err="1" smtClean="0">
                <a:solidFill>
                  <a:schemeClr val="bg1"/>
                </a:solidFill>
              </a:rPr>
              <a:t>bgu_ngv</a:t>
            </a:r>
            <a:r>
              <a:rPr lang="en-US" altLang="he-IL" sz="3600" dirty="0" smtClean="0">
                <a:solidFill>
                  <a:schemeClr val="bg1"/>
                </a:solidFill>
              </a:rPr>
              <a:t>")==</a:t>
            </a:r>
            <a:r>
              <a:rPr lang="en-US" altLang="he-IL" sz="3600" dirty="0">
                <a:solidFill>
                  <a:schemeClr val="bg1"/>
                </a:solidFill>
              </a:rPr>
              <a:t>0)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   </a:t>
            </a:r>
            <a:r>
              <a:rPr lang="en-US" altLang="he-IL" sz="3600" dirty="0" err="1">
                <a:solidFill>
                  <a:schemeClr val="bg1"/>
                </a:solidFill>
              </a:rPr>
              <a:t>password_ok</a:t>
            </a:r>
            <a:r>
              <a:rPr lang="en-US" altLang="he-IL" sz="3600" dirty="0">
                <a:solidFill>
                  <a:schemeClr val="bg1"/>
                </a:solidFill>
              </a:rPr>
              <a:t>=1;</a:t>
            </a:r>
          </a:p>
          <a:p>
            <a:pPr>
              <a:lnSpc>
                <a:spcPct val="90000"/>
              </a:lnSpc>
            </a:pPr>
            <a:endParaRPr lang="en-US" altLang="he-IL" sz="3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if (</a:t>
            </a:r>
            <a:r>
              <a:rPr lang="en-US" altLang="he-IL" sz="3600" dirty="0" err="1">
                <a:solidFill>
                  <a:schemeClr val="bg1"/>
                </a:solidFill>
              </a:rPr>
              <a:t>password_ok</a:t>
            </a:r>
            <a:r>
              <a:rPr lang="en-US" altLang="he-IL" sz="3600" dirty="0">
                <a:solidFill>
                  <a:schemeClr val="bg1"/>
                </a:solidFill>
              </a:rPr>
              <a:t>==1)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   {...}</a:t>
            </a:r>
          </a:p>
          <a:p>
            <a:pPr>
              <a:lnSpc>
                <a:spcPct val="90000"/>
              </a:lnSpc>
            </a:pPr>
            <a:r>
              <a:rPr lang="en-US" altLang="he-IL" sz="3600" dirty="0">
                <a:solidFill>
                  <a:schemeClr val="bg1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he-IL" sz="3600" dirty="0" smtClean="0">
                <a:solidFill>
                  <a:schemeClr val="bg1"/>
                </a:solidFill>
              </a:rPr>
              <a:t>}</a:t>
            </a:r>
            <a:endParaRPr lang="en-US" altLang="he-IL" sz="3600" dirty="0">
              <a:solidFill>
                <a:schemeClr val="bg1"/>
              </a:solidFill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0" y="6861412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120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Provide password of length nine bytes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First eight bytes are arbitrary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Last byte’s value is 1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</a:rPr>
              <a:t>Strcpy</a:t>
            </a:r>
            <a:r>
              <a:rPr lang="en-US" altLang="he-IL" sz="4400" dirty="0" smtClean="0">
                <a:solidFill>
                  <a:srgbClr val="E8EEF1"/>
                </a:solidFill>
              </a:rPr>
              <a:t> overwrites nine bytes beginning at password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Ninth byte is at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password_ok</a:t>
            </a:r>
            <a:endParaRPr lang="en-US" altLang="he-IL" sz="44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The value of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password_ok</a:t>
            </a:r>
            <a:r>
              <a:rPr lang="en-US" altLang="he-IL" sz="4400" dirty="0" smtClean="0">
                <a:solidFill>
                  <a:srgbClr val="E8EEF1"/>
                </a:solidFill>
              </a:rPr>
              <a:t> is 1 after running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strcpy</a:t>
            </a:r>
            <a:r>
              <a:rPr lang="en-US" altLang="he-IL" sz="4400" dirty="0" smtClean="0">
                <a:solidFill>
                  <a:srgbClr val="E8EEF1"/>
                </a:solidFill>
              </a:rPr>
              <a:t>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234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4426544" y="2400300"/>
            <a:ext cx="9144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4400" dirty="0" err="1">
                <a:solidFill>
                  <a:schemeClr val="bg1"/>
                </a:solidFill>
              </a:rPr>
              <a:t>int</a:t>
            </a:r>
            <a:r>
              <a:rPr lang="en-US" altLang="he-IL" sz="4400" dirty="0">
                <a:solidFill>
                  <a:schemeClr val="bg1"/>
                </a:solidFill>
              </a:rPr>
              <a:t> </a:t>
            </a:r>
            <a:r>
              <a:rPr lang="en-US" altLang="he-IL" sz="4400" dirty="0" err="1">
                <a:solidFill>
                  <a:schemeClr val="bg1"/>
                </a:solidFill>
              </a:rPr>
              <a:t>any_function</a:t>
            </a:r>
            <a:r>
              <a:rPr lang="en-US" altLang="he-IL" sz="4400" dirty="0">
                <a:solidFill>
                  <a:schemeClr val="bg1"/>
                </a:solidFill>
              </a:rPr>
              <a:t> (char *</a:t>
            </a:r>
            <a:r>
              <a:rPr lang="en-US" altLang="he-IL" sz="4400" dirty="0" err="1">
                <a:solidFill>
                  <a:schemeClr val="bg1"/>
                </a:solidFill>
              </a:rPr>
              <a:t>param</a:t>
            </a:r>
            <a:r>
              <a:rPr lang="en-US" altLang="he-IL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{char </a:t>
            </a:r>
            <a:r>
              <a:rPr lang="en-US" altLang="he-IL" sz="4400" dirty="0" err="1" smtClean="0">
                <a:solidFill>
                  <a:schemeClr val="bg1"/>
                </a:solidFill>
              </a:rPr>
              <a:t>any_string</a:t>
            </a:r>
            <a:r>
              <a:rPr lang="en-US" altLang="he-IL" sz="4400" dirty="0" smtClean="0">
                <a:solidFill>
                  <a:schemeClr val="bg1"/>
                </a:solidFill>
              </a:rPr>
              <a:t>[7];</a:t>
            </a:r>
            <a:endParaRPr lang="en-US" altLang="he-IL" sz="4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</a:t>
            </a:r>
            <a:r>
              <a:rPr lang="en-US" altLang="he-IL" sz="4400" dirty="0" err="1">
                <a:solidFill>
                  <a:schemeClr val="bg1"/>
                </a:solidFill>
              </a:rPr>
              <a:t>strcpy</a:t>
            </a:r>
            <a:r>
              <a:rPr lang="en-US" altLang="he-IL" sz="4400" dirty="0">
                <a:solidFill>
                  <a:schemeClr val="bg1"/>
                </a:solidFill>
              </a:rPr>
              <a:t> (</a:t>
            </a:r>
            <a:r>
              <a:rPr lang="en-US" altLang="he-IL" sz="4400" dirty="0" err="1">
                <a:solidFill>
                  <a:schemeClr val="bg1"/>
                </a:solidFill>
              </a:rPr>
              <a:t>any_string</a:t>
            </a:r>
            <a:r>
              <a:rPr lang="en-US" altLang="he-IL" sz="4400" dirty="0">
                <a:solidFill>
                  <a:schemeClr val="bg1"/>
                </a:solidFill>
              </a:rPr>
              <a:t>, </a:t>
            </a:r>
            <a:r>
              <a:rPr lang="en-US" altLang="he-IL" sz="4400" dirty="0" err="1">
                <a:solidFill>
                  <a:schemeClr val="bg1"/>
                </a:solidFill>
              </a:rPr>
              <a:t>param</a:t>
            </a:r>
            <a:r>
              <a:rPr lang="en-US" altLang="he-IL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    {...}</a:t>
            </a:r>
          </a:p>
          <a:p>
            <a:pPr>
              <a:lnSpc>
                <a:spcPct val="90000"/>
              </a:lnSpc>
            </a:pPr>
            <a:r>
              <a:rPr lang="en-US" altLang="he-IL" sz="4400" dirty="0">
                <a:solidFill>
                  <a:schemeClr val="bg1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he-IL" sz="3600" dirty="0">
              <a:solidFill>
                <a:schemeClr val="bg1"/>
              </a:solidFill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0" y="6861412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6" name="Group 7"/>
          <p:cNvGrpSpPr/>
          <p:nvPr/>
        </p:nvGrpSpPr>
        <p:grpSpPr>
          <a:xfrm>
            <a:off x="22746" y="5884970"/>
            <a:ext cx="2886906" cy="851395"/>
            <a:chOff x="0" y="0"/>
            <a:chExt cx="1722525" cy="508000"/>
          </a:xfrm>
        </p:grpSpPr>
        <p:sp>
          <p:nvSpPr>
            <p:cNvPr id="17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951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35736</TotalTime>
  <Words>1462</Words>
  <Application>Microsoft Office PowerPoint</Application>
  <PresentationFormat>Custom</PresentationFormat>
  <Paragraphs>402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Times New Roman (Hebrew)</vt:lpstr>
      <vt:lpstr>Montserrat Classic Bold</vt:lpstr>
      <vt:lpstr>Calibri</vt:lpstr>
      <vt:lpstr>Times New Roman</vt:lpstr>
      <vt:lpstr>Montserrat Classic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506</cp:revision>
  <dcterms:created xsi:type="dcterms:W3CDTF">2006-08-16T00:00:00Z</dcterms:created>
  <dcterms:modified xsi:type="dcterms:W3CDTF">2021-01-13T11:01:13Z</dcterms:modified>
  <dc:identifier>DAELClWU0ig</dc:identifier>
</cp:coreProperties>
</file>