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80" r:id="rId2"/>
    <p:sldId id="321" r:id="rId3"/>
    <p:sldId id="303" r:id="rId4"/>
    <p:sldId id="304" r:id="rId5"/>
    <p:sldId id="305" r:id="rId6"/>
    <p:sldId id="309" r:id="rId7"/>
    <p:sldId id="311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2" r:id="rId19"/>
    <p:sldId id="336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7" r:id="rId34"/>
    <p:sldId id="338" r:id="rId35"/>
    <p:sldId id="339" r:id="rId36"/>
  </p:sldIdLst>
  <p:sldSz cx="18288000" cy="10287000"/>
  <p:notesSz cx="6858000" cy="9144000"/>
  <p:embeddedFontLst>
    <p:embeddedFont>
      <p:font typeface="Montserrat Light" panose="020B0604020202020204" charset="0"/>
      <p:regular r:id="rId38"/>
    </p:embeddedFont>
    <p:embeddedFont>
      <p:font typeface="Cambria Math" panose="02040503050406030204" pitchFamily="18" charset="0"/>
      <p:regular r:id="rId39"/>
    </p:embeddedFont>
    <p:embeddedFont>
      <p:font typeface="Montserrat Classic" panose="020B0604020202020204" charset="0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Montserrat Classic Bold" panose="020B0604020202020204" charset="0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F1"/>
    <a:srgbClr val="E8EEF1"/>
    <a:srgbClr val="1E3D58"/>
    <a:srgbClr val="ACC9FF"/>
    <a:srgbClr val="91B3E5"/>
    <a:srgbClr val="C7DAFF"/>
    <a:srgbClr val="9F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סגנון כהה 1 - הדגשה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סגנון כהה 2 - הדגשה 1/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53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258E589-1A06-4F89-B390-827A7DF141D5}" type="datetimeFigureOut">
              <a:rPr lang="he-IL" smtClean="0"/>
              <a:t>י"ג/חשון/תשפ"א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531E319-EDA5-403C-A116-5DF60511A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507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7801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3729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7100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1997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426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5988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7441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8108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460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3248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2618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1717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1614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7235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0638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871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671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922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2261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11584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87411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2144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01130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4227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7600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57940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387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3357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524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735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9749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9785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976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9600" spc="59" dirty="0" smtClean="0">
                <a:solidFill>
                  <a:srgbClr val="E8EEF1"/>
                </a:solidFill>
                <a:latin typeface="Montserrat Classic Bold"/>
              </a:rPr>
              <a:t>Groups (cont.)</a:t>
            </a:r>
            <a:endParaRPr lang="en-US" sz="9600" spc="59" dirty="0">
              <a:solidFill>
                <a:srgbClr val="E8EEF1"/>
              </a:solidFill>
              <a:latin typeface="Montserrat Classic Bold"/>
            </a:endParaRPr>
          </a:p>
        </p:txBody>
      </p:sp>
      <p:sp>
        <p:nvSpPr>
          <p:cNvPr id="13" name="Freeform 7"/>
          <p:cNvSpPr/>
          <p:nvPr/>
        </p:nvSpPr>
        <p:spPr>
          <a:xfrm>
            <a:off x="7391399" y="5448300"/>
            <a:ext cx="1752566" cy="367964"/>
          </a:xfrm>
          <a:custGeom>
            <a:avLst/>
            <a:gdLst/>
            <a:ahLst/>
            <a:cxnLst/>
            <a:rect l="l" t="t" r="r" b="b"/>
            <a:pathLst>
              <a:path w="1947727" h="408940">
                <a:moveTo>
                  <a:pt x="1741987" y="0"/>
                </a:moveTo>
                <a:cubicBezTo>
                  <a:pt x="1641657" y="0"/>
                  <a:pt x="1559107" y="72390"/>
                  <a:pt x="1540057" y="166370"/>
                </a:cubicBezTo>
                <a:lnTo>
                  <a:pt x="406400" y="166370"/>
                </a:lnTo>
                <a:cubicBezTo>
                  <a:pt x="388620" y="71120"/>
                  <a:pt x="304800" y="0"/>
                  <a:pt x="204470" y="0"/>
                </a:cubicBezTo>
                <a:cubicBezTo>
                  <a:pt x="91440" y="0"/>
                  <a:pt x="0" y="91440"/>
                  <a:pt x="0" y="204470"/>
                </a:cubicBezTo>
                <a:cubicBezTo>
                  <a:pt x="0" y="317500"/>
                  <a:pt x="91440" y="408940"/>
                  <a:pt x="204470" y="408940"/>
                </a:cubicBezTo>
                <a:cubicBezTo>
                  <a:pt x="304800" y="408940"/>
                  <a:pt x="388620" y="337820"/>
                  <a:pt x="406400" y="242570"/>
                </a:cubicBezTo>
                <a:lnTo>
                  <a:pt x="1541327" y="242570"/>
                </a:lnTo>
                <a:cubicBezTo>
                  <a:pt x="1559107" y="337820"/>
                  <a:pt x="1642927" y="408940"/>
                  <a:pt x="1743257" y="408940"/>
                </a:cubicBezTo>
                <a:cubicBezTo>
                  <a:pt x="1856287" y="408940"/>
                  <a:pt x="1947727" y="317500"/>
                  <a:pt x="1947727" y="204470"/>
                </a:cubicBezTo>
                <a:cubicBezTo>
                  <a:pt x="1947727" y="91440"/>
                  <a:pt x="1855017" y="0"/>
                  <a:pt x="1741987" y="0"/>
                </a:cubicBezTo>
                <a:close/>
              </a:path>
            </a:pathLst>
          </a:custGeom>
          <a:solidFill>
            <a:srgbClr val="43B0F1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Cyclic Groups I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3826940" y="2171700"/>
                <a:ext cx="9753600" cy="52108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</a:rPr>
                  <a:t>Definition: if (G,</a:t>
                </a: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) is generated by an element g then </a:t>
                </a:r>
                <a:r>
                  <a:rPr lang="en-US" altLang="he-IL" sz="3600" dirty="0">
                    <a:solidFill>
                      <a:srgbClr val="E8EEF1"/>
                    </a:solidFill>
                    <a:latin typeface="Montserrat Light" panose="020B0604020202020204" charset="0"/>
                  </a:rPr>
                  <a:t>(G,</a:t>
                </a:r>
                <a:r>
                  <a:rPr lang="en-US" altLang="he-IL" sz="3600" dirty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)</a:t>
                </a: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 is a </a:t>
                </a:r>
                <a:r>
                  <a:rPr lang="en-US" altLang="he-IL" sz="3600" dirty="0" smtClean="0">
                    <a:solidFill>
                      <a:srgbClr val="FF0000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cyclic</a:t>
                </a: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 group.</a:t>
                </a:r>
              </a:p>
              <a:p>
                <a:pPr marL="1028700" lvl="1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G={e,g,g</a:t>
                </a:r>
                <a:r>
                  <a:rPr lang="en-US" sz="3600" baseline="300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2</a:t>
                </a: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,g</a:t>
                </a:r>
                <a:r>
                  <a:rPr lang="en-US" sz="3600" baseline="300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3</a:t>
                </a: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,…}</a:t>
                </a:r>
              </a:p>
              <a:p>
                <a:pPr marL="571500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Example</a:t>
                </a:r>
              </a:p>
              <a:p>
                <a:pPr marL="1028700" lvl="1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err="1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ℤ</a:t>
                </a:r>
                <a:r>
                  <a:rPr lang="en-US" sz="3600" baseline="-25000" dirty="0" err="1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={0,1,…,n-1} (with addition modulo n)</a:t>
                </a:r>
              </a:p>
              <a:p>
                <a:pPr marL="1485900" lvl="2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Generated by 1</a:t>
                </a:r>
              </a:p>
              <a:p>
                <a:pPr marL="571500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Theorem: For any prime p, the group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36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ℤ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,p) is cyclic.</a:t>
                </a:r>
                <a:endParaRPr lang="en-US" sz="3600" dirty="0">
                  <a:solidFill>
                    <a:srgbClr val="E8EEF1"/>
                  </a:solidFill>
                  <a:latin typeface="Montserrat Light" panose="020B060402020202020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940" y="2171700"/>
                <a:ext cx="9753600" cy="5210850"/>
              </a:xfrm>
              <a:prstGeom prst="rect">
                <a:avLst/>
              </a:prstGeom>
              <a:blipFill rotWithShape="0">
                <a:blip r:embed="rId4"/>
                <a:stretch>
                  <a:fillRect l="-1750" t="-1404" r="-500" b="-2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07152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Cyclic Groups II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4029906" y="2218229"/>
                <a:ext cx="9753600" cy="7074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Examples</a:t>
                </a:r>
              </a:p>
              <a:p>
                <a:pPr marL="1028700" lvl="1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36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ℤ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7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 is cyclic</a:t>
                </a:r>
              </a:p>
              <a:p>
                <a:pPr marL="1943100" lvl="3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Is 2 a generator?</a:t>
                </a:r>
              </a:p>
              <a:p>
                <a:pPr marL="1943100" lvl="3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No – [2]={1,2,4}</a:t>
                </a:r>
              </a:p>
              <a:p>
                <a:pPr marL="1943100" lvl="3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Is 3 a generator?</a:t>
                </a:r>
              </a:p>
              <a:p>
                <a:pPr marL="1943100" lvl="3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[3]= {3</a:t>
                </a:r>
                <a:r>
                  <a:rPr lang="en-US" sz="3600" baseline="300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0</a:t>
                </a: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=1,3</a:t>
                </a:r>
                <a:r>
                  <a:rPr lang="en-US" sz="3600" baseline="300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1</a:t>
                </a: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=3,3</a:t>
                </a:r>
                <a:r>
                  <a:rPr lang="en-US" sz="3600" baseline="300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2</a:t>
                </a: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=2,3</a:t>
                </a:r>
                <a:r>
                  <a:rPr lang="en-US" sz="3600" baseline="300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3</a:t>
                </a: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=6,...}</a:t>
                </a:r>
              </a:p>
              <a:p>
                <a:pPr marL="1943100" lvl="3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No need to continue – by Lagrange |[3]| is a factor of 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ℤ</m:t>
                        </m:r>
                      </m:e>
                      <m:sub>
                        <m: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7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|=6</a:t>
                </a:r>
              </a:p>
              <a:p>
                <a:pPr marL="1943100" lvl="3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|[3]|{1,2,3,6}</a:t>
                </a:r>
              </a:p>
              <a:p>
                <a:pPr marL="1943100" lvl="3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So, if |[3]|&gt;3 then [3]=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ℤ</m:t>
                        </m:r>
                      </m:e>
                      <m:sub>
                        <m: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7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, i.e. 3 is a generator</a:t>
                </a:r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906" y="2218229"/>
                <a:ext cx="9753600" cy="7074822"/>
              </a:xfrm>
              <a:prstGeom prst="rect">
                <a:avLst/>
              </a:prstGeom>
              <a:blipFill rotWithShape="0">
                <a:blip r:embed="rId4"/>
                <a:stretch>
                  <a:fillRect l="-1688" t="-1121" b="-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3" name="Group 6"/>
          <p:cNvGrpSpPr/>
          <p:nvPr/>
        </p:nvGrpSpPr>
        <p:grpSpPr>
          <a:xfrm>
            <a:off x="32839" y="7585203"/>
            <a:ext cx="2886906" cy="851395"/>
            <a:chOff x="0" y="0"/>
            <a:chExt cx="1722525" cy="508000"/>
          </a:xfrm>
        </p:grpSpPr>
        <p:sp>
          <p:nvSpPr>
            <p:cNvPr id="14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420711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Cyclic Groups III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3997067" y="2324100"/>
                <a:ext cx="9753600" cy="5863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Euler Theorem: for any integer n&gt;0, and any x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36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ℤ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 it holds that x</a:t>
                </a:r>
                <a:r>
                  <a:rPr lang="en-US" sz="3600" baseline="300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(n)</a:t>
                </a: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1 mod n.</a:t>
                </a:r>
              </a:p>
              <a:p>
                <a:pPr marL="571500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Proof</a:t>
                </a:r>
              </a:p>
              <a:p>
                <a:pPr marL="1028700" lvl="1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[x]={1,x,…,</a:t>
                </a:r>
                <a:r>
                  <a:rPr lang="en-US" sz="3600" dirty="0" err="1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x</a:t>
                </a:r>
                <a:r>
                  <a:rPr lang="en-US" sz="3600" baseline="30000" dirty="0" err="1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O</a:t>
                </a:r>
                <a:r>
                  <a:rPr lang="en-US" sz="3600" baseline="300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(x)-1</a:t>
                </a: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} is sub-group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ℤ</m:t>
                        </m:r>
                      </m:e>
                      <m:sub>
                        <m: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endParaRPr lang="en-US" sz="3600" dirty="0" smtClean="0">
                  <a:solidFill>
                    <a:srgbClr val="E8EEF1"/>
                  </a:solidFill>
                  <a:latin typeface="Montserrat Light" panose="020B0604020202020204" charset="0"/>
                  <a:sym typeface="Symbol" panose="05050102010706020507" pitchFamily="18" charset="2"/>
                </a:endParaRPr>
              </a:p>
              <a:p>
                <a:pPr marL="1028700" lvl="1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By Lagrange |[x]| is factor of 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ℤ</m:t>
                        </m:r>
                      </m:e>
                      <m:sub>
                        <m: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|</a:t>
                </a:r>
              </a:p>
              <a:p>
                <a:pPr marL="1028700" lvl="1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Wingdings" panose="05000000000000000000" pitchFamily="2" charset="2"/>
                  </a:rPr>
                  <a:t>O(x) | </a:t>
                </a: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(n)</a:t>
                </a:r>
              </a:p>
              <a:p>
                <a:pPr marL="1028700" lvl="1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Wingdings" panose="05000000000000000000" pitchFamily="2" charset="2"/>
                  </a:rPr>
                  <a:t></a:t>
                </a: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</a:t>
                </a:r>
                <a:r>
                  <a:rPr lang="en-US" sz="3600" dirty="0" err="1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k</a:t>
                </a:r>
                <a:r>
                  <a:rPr lang="en-US" sz="3600" dirty="0" err="1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ℕ</a:t>
                </a:r>
                <a:r>
                  <a:rPr lang="en-US" sz="36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such that </a:t>
                </a:r>
                <a:r>
                  <a:rPr lang="en-US" sz="3600" dirty="0" err="1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k</a:t>
                </a:r>
                <a:r>
                  <a:rPr lang="en-US" sz="3600" dirty="0" err="1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O</a:t>
                </a:r>
                <a:r>
                  <a:rPr lang="en-US" sz="36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(x)=</a:t>
                </a:r>
                <a:r>
                  <a:rPr lang="en-US" sz="3600" dirty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 (n</a:t>
                </a: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)</a:t>
                </a:r>
              </a:p>
              <a:p>
                <a:pPr marL="1028700" lvl="1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x</a:t>
                </a:r>
                <a:r>
                  <a:rPr lang="en-US" sz="3600" baseline="300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</a:t>
                </a:r>
                <a:r>
                  <a:rPr lang="en-US" sz="3600" baseline="30000" dirty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(n</a:t>
                </a:r>
                <a:r>
                  <a:rPr lang="en-US" sz="3600" baseline="300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)</a:t>
                </a: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(</a:t>
                </a:r>
                <a:r>
                  <a:rPr lang="en-US" sz="3600" dirty="0" err="1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x</a:t>
                </a:r>
                <a:r>
                  <a:rPr lang="en-US" sz="3600" baseline="30000" dirty="0" err="1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O</a:t>
                </a:r>
                <a:r>
                  <a:rPr lang="en-US" sz="3600" baseline="300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(x)</a:t>
                </a: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)</a:t>
                </a:r>
                <a:r>
                  <a:rPr lang="en-US" sz="3600" baseline="300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k</a:t>
                </a:r>
              </a:p>
              <a:p>
                <a:pPr marL="1028700" lvl="1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1</a:t>
                </a:r>
                <a:r>
                  <a:rPr lang="en-US" sz="3600" baseline="300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k</a:t>
                </a: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1 mod n</a:t>
                </a:r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067" y="2324100"/>
                <a:ext cx="9753600" cy="5863144"/>
              </a:xfrm>
              <a:prstGeom prst="rect">
                <a:avLst/>
              </a:prstGeom>
              <a:blipFill rotWithShape="0">
                <a:blip r:embed="rId4"/>
                <a:stretch>
                  <a:fillRect l="-1750" t="-1247" r="-1312" b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3" name="Group 6"/>
          <p:cNvGrpSpPr/>
          <p:nvPr/>
        </p:nvGrpSpPr>
        <p:grpSpPr>
          <a:xfrm>
            <a:off x="32839" y="7585203"/>
            <a:ext cx="2886906" cy="851395"/>
            <a:chOff x="0" y="0"/>
            <a:chExt cx="1722525" cy="508000"/>
          </a:xfrm>
        </p:grpSpPr>
        <p:sp>
          <p:nvSpPr>
            <p:cNvPr id="14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5" name="Group 6"/>
          <p:cNvGrpSpPr/>
          <p:nvPr/>
        </p:nvGrpSpPr>
        <p:grpSpPr>
          <a:xfrm>
            <a:off x="0" y="6514895"/>
            <a:ext cx="2886906" cy="851395"/>
            <a:chOff x="0" y="0"/>
            <a:chExt cx="1722525" cy="508000"/>
          </a:xfrm>
        </p:grpSpPr>
        <p:sp>
          <p:nvSpPr>
            <p:cNvPr id="16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43302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9600" spc="59" dirty="0" smtClean="0">
                <a:solidFill>
                  <a:srgbClr val="E8EEF1"/>
                </a:solidFill>
                <a:latin typeface="Montserrat Classic Bold"/>
              </a:rPr>
              <a:t>Rings &amp;  Fields</a:t>
            </a:r>
            <a:endParaRPr lang="en-US" sz="9600" spc="59" dirty="0">
              <a:solidFill>
                <a:srgbClr val="E8EEF1"/>
              </a:solidFill>
              <a:latin typeface="Montserrat Classic Bold"/>
            </a:endParaRPr>
          </a:p>
        </p:txBody>
      </p:sp>
      <p:sp>
        <p:nvSpPr>
          <p:cNvPr id="13" name="Freeform 7"/>
          <p:cNvSpPr/>
          <p:nvPr/>
        </p:nvSpPr>
        <p:spPr>
          <a:xfrm>
            <a:off x="7391399" y="5448300"/>
            <a:ext cx="1752566" cy="367964"/>
          </a:xfrm>
          <a:custGeom>
            <a:avLst/>
            <a:gdLst/>
            <a:ahLst/>
            <a:cxnLst/>
            <a:rect l="l" t="t" r="r" b="b"/>
            <a:pathLst>
              <a:path w="1947727" h="408940">
                <a:moveTo>
                  <a:pt x="1741987" y="0"/>
                </a:moveTo>
                <a:cubicBezTo>
                  <a:pt x="1641657" y="0"/>
                  <a:pt x="1559107" y="72390"/>
                  <a:pt x="1540057" y="166370"/>
                </a:cubicBezTo>
                <a:lnTo>
                  <a:pt x="406400" y="166370"/>
                </a:lnTo>
                <a:cubicBezTo>
                  <a:pt x="388620" y="71120"/>
                  <a:pt x="304800" y="0"/>
                  <a:pt x="204470" y="0"/>
                </a:cubicBezTo>
                <a:cubicBezTo>
                  <a:pt x="91440" y="0"/>
                  <a:pt x="0" y="91440"/>
                  <a:pt x="0" y="204470"/>
                </a:cubicBezTo>
                <a:cubicBezTo>
                  <a:pt x="0" y="317500"/>
                  <a:pt x="91440" y="408940"/>
                  <a:pt x="204470" y="408940"/>
                </a:cubicBezTo>
                <a:cubicBezTo>
                  <a:pt x="304800" y="408940"/>
                  <a:pt x="388620" y="337820"/>
                  <a:pt x="406400" y="242570"/>
                </a:cubicBezTo>
                <a:lnTo>
                  <a:pt x="1541327" y="242570"/>
                </a:lnTo>
                <a:cubicBezTo>
                  <a:pt x="1559107" y="337820"/>
                  <a:pt x="1642927" y="408940"/>
                  <a:pt x="1743257" y="408940"/>
                </a:cubicBezTo>
                <a:cubicBezTo>
                  <a:pt x="1856287" y="408940"/>
                  <a:pt x="1947727" y="317500"/>
                  <a:pt x="1947727" y="204470"/>
                </a:cubicBezTo>
                <a:cubicBezTo>
                  <a:pt x="1947727" y="91440"/>
                  <a:pt x="1855017" y="0"/>
                  <a:pt x="1741987" y="0"/>
                </a:cubicBezTo>
                <a:close/>
              </a:path>
            </a:pathLst>
          </a:custGeom>
          <a:solidFill>
            <a:srgbClr val="43B0F1"/>
          </a:solidFill>
        </p:spPr>
      </p:sp>
    </p:spTree>
    <p:extLst>
      <p:ext uri="{BB962C8B-B14F-4D97-AF65-F5344CB8AC3E}">
        <p14:creationId xmlns:p14="http://schemas.microsoft.com/office/powerpoint/2010/main" val="364508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Rings I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3962400" y="2171700"/>
            <a:ext cx="9753600" cy="7087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</a:rPr>
              <a:t>Definition: 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</a:rPr>
              <a:t>A ring &lt;R,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,&gt; has the following properties: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&lt;R,&gt; is a commutative group, identity 0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&lt;R,&gt; is closed, associative, identity 1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 is distributive: a(</a:t>
            </a:r>
            <a:r>
              <a:rPr lang="en-US" altLang="he-IL" sz="3600" dirty="0" err="1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bc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)=(</a:t>
            </a:r>
            <a:r>
              <a:rPr lang="en-US" altLang="he-IL" sz="3600" dirty="0" err="1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ab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)(</a:t>
            </a:r>
            <a:r>
              <a:rPr lang="en-US" altLang="he-IL" sz="3600" dirty="0" err="1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ac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) and (</a:t>
            </a:r>
            <a:r>
              <a:rPr lang="en-US" altLang="he-IL" sz="3600" dirty="0" err="1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bc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)a=(</a:t>
            </a:r>
            <a:r>
              <a:rPr lang="en-US" altLang="he-IL" sz="3600" dirty="0" err="1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ba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)(</a:t>
            </a:r>
            <a:r>
              <a:rPr lang="en-US" altLang="he-IL" sz="3600" dirty="0" err="1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ca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) 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A ring is called commutative if  is a commutative 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operation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Examples of rings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(</a:t>
            </a:r>
            <a:r>
              <a:rPr lang="en-US" altLang="he-IL" sz="36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ℤ,+,), (</a:t>
            </a:r>
            <a:r>
              <a:rPr lang="en-US" altLang="he-IL" sz="3600" dirty="0" err="1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ℤ</a:t>
            </a:r>
            <a:r>
              <a:rPr lang="en-US" altLang="he-IL" sz="3600" baseline="-25000" dirty="0" err="1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altLang="he-IL" sz="36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,+</a:t>
            </a:r>
            <a:r>
              <a:rPr lang="en-US" altLang="he-IL" sz="3600" baseline="-25000" dirty="0" err="1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altLang="he-IL" sz="3600" dirty="0" err="1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,</a:t>
            </a:r>
            <a:r>
              <a:rPr lang="en-US" altLang="he-IL" sz="3600" baseline="-25000" dirty="0" err="1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endParaRPr lang="en-US" altLang="he-IL" sz="3600" dirty="0">
              <a:solidFill>
                <a:srgbClr val="E8EEF1"/>
              </a:solidFill>
              <a:latin typeface="Montserrat Light" panose="020B0604020202020204" charset="0"/>
              <a:sym typeface="Symbol" panose="05050102010706020507" pitchFamily="18" charset="2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48618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Rings II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3914110" y="2019300"/>
            <a:ext cx="9753600" cy="7082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Claim: 0 is a multiplicative annihilator in a ring (i.e. </a:t>
            </a:r>
            <a:r>
              <a:rPr lang="en-US" altLang="he-IL" sz="36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rR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, 0r=r0=0)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Proof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0 is additive unit element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0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r=(00)r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By distributive law</a:t>
            </a:r>
          </a:p>
          <a:p>
            <a:pPr marL="1485900" lvl="2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0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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r=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 0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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r 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 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0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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r</a:t>
            </a:r>
          </a:p>
          <a:p>
            <a:pPr marL="1485900" lvl="2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0r is a ring element and has additive inverse</a:t>
            </a:r>
          </a:p>
          <a:p>
            <a:pPr marL="1485900" lvl="2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By adding inverse to both sides </a:t>
            </a:r>
          </a:p>
          <a:p>
            <a:pPr marL="1485900" lvl="2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0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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r=0</a:t>
            </a: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3" name="Group 6"/>
          <p:cNvGrpSpPr/>
          <p:nvPr/>
        </p:nvGrpSpPr>
        <p:grpSpPr>
          <a:xfrm>
            <a:off x="0" y="7700873"/>
            <a:ext cx="2886906" cy="851395"/>
            <a:chOff x="0" y="0"/>
            <a:chExt cx="1722525" cy="508000"/>
          </a:xfrm>
        </p:grpSpPr>
        <p:sp>
          <p:nvSpPr>
            <p:cNvPr id="14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68473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Fields I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3962400" y="2095500"/>
                <a:ext cx="9753600" cy="6504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altLang="he-IL" sz="3600" dirty="0">
                    <a:solidFill>
                      <a:srgbClr val="E8EEF1"/>
                    </a:solidFill>
                    <a:latin typeface="Montserrat Light" panose="020B0604020202020204" charset="0"/>
                  </a:rPr>
                  <a:t>A field is a commutative ring in which all non-zero elements have </a:t>
                </a: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</a:rPr>
                  <a:t>multiplicative </a:t>
                </a:r>
                <a:r>
                  <a:rPr lang="en-US" altLang="he-IL" sz="3600" dirty="0">
                    <a:solidFill>
                      <a:srgbClr val="E8EEF1"/>
                    </a:solidFill>
                    <a:latin typeface="Montserrat Light" panose="020B0604020202020204" charset="0"/>
                  </a:rPr>
                  <a:t>inverses</a:t>
                </a:r>
              </a:p>
              <a:p>
                <a:pPr marL="571500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Examples</a:t>
                </a:r>
              </a:p>
              <a:p>
                <a:pPr marL="1028700" lvl="1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(ℤ,+,) is not a field</a:t>
                </a:r>
              </a:p>
              <a:p>
                <a:pPr marL="1028700" lvl="1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(ℤ</a:t>
                </a:r>
                <a:r>
                  <a:rPr lang="en-US" altLang="he-IL" sz="3600" baseline="-250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he-IL" sz="2400" baseline="-100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,+</a:t>
                </a:r>
                <a:r>
                  <a:rPr lang="en-US" altLang="he-IL" sz="3600" baseline="-25000" dirty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he-IL" sz="2400" baseline="-10000" dirty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, </a:t>
                </a:r>
                <a:r>
                  <a:rPr lang="en-US" altLang="he-IL" sz="3600" baseline="-25000" dirty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he-IL" sz="2400" baseline="-10000" dirty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) k&gt;1, is not a field</a:t>
                </a:r>
              </a:p>
              <a:p>
                <a:pPr marL="1485900" lvl="2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No inverse for even numbers</a:t>
                </a:r>
              </a:p>
              <a:p>
                <a:pPr marL="1028700" lvl="1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The rational numbers (</a:t>
                </a:r>
                <a14:m>
                  <m:oMath xmlns:m="http://schemas.openxmlformats.org/officeDocument/2006/math">
                    <m:r>
                      <a:rPr lang="en-US" altLang="he-IL" sz="360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ℚ</m:t>
                    </m:r>
                  </m:oMath>
                </a14:m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,+,</a:t>
                </a:r>
                <a:r>
                  <a:rPr lang="en-US" altLang="he-IL" sz="3600" dirty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)</a:t>
                </a: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 are a field</a:t>
                </a:r>
              </a:p>
              <a:p>
                <a:pPr marL="1028700" lvl="1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altLang="he-IL" sz="3600" dirty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he-IL" sz="3600" dirty="0" err="1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ℤ</a:t>
                </a:r>
                <a:r>
                  <a:rPr lang="en-US" altLang="he-IL" sz="3600" baseline="-25000" dirty="0" err="1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,+</a:t>
                </a:r>
                <a:r>
                  <a:rPr lang="en-US" altLang="he-IL" sz="3600" baseline="-25000" dirty="0" err="1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he-IL" sz="3600" dirty="0" err="1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,</a:t>
                </a:r>
                <a:r>
                  <a:rPr lang="en-US" altLang="he-IL" sz="3600" baseline="-25000" dirty="0" err="1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) </a:t>
                </a:r>
                <a:r>
                  <a:rPr lang="en-US" altLang="he-IL" sz="36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is a field </a:t>
                </a: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for a prime p</a:t>
                </a:r>
              </a:p>
              <a:p>
                <a:pPr marL="571500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endParaRPr lang="en-US" altLang="he-IL" sz="3600" dirty="0">
                  <a:solidFill>
                    <a:srgbClr val="E8EEF1"/>
                  </a:solidFill>
                  <a:latin typeface="Montserrat Light" panose="020B0604020202020204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095500"/>
                <a:ext cx="9753600" cy="6504345"/>
              </a:xfrm>
              <a:prstGeom prst="rect">
                <a:avLst/>
              </a:prstGeom>
              <a:blipFill rotWithShape="0">
                <a:blip r:embed="rId4"/>
                <a:stretch>
                  <a:fillRect l="-1688" t="-1218" r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4391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Fields II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3914110" y="2095500"/>
                <a:ext cx="9753600" cy="71455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Claim: </a:t>
                </a:r>
                <a:r>
                  <a:rPr lang="en-US" altLang="he-IL" sz="3600" dirty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</a:rPr>
                  <a:t>In a field there are no r,s</a:t>
                </a:r>
                <a:r>
                  <a:rPr lang="en-US" altLang="he-IL" sz="3600" dirty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0, </a:t>
                </a:r>
                <a:r>
                  <a:rPr lang="en-US" altLang="he-IL" sz="3600" dirty="0" err="1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r</a:t>
                </a:r>
                <a:r>
                  <a:rPr lang="en-US" altLang="he-IL" sz="3600" dirty="0" err="1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=0</a:t>
                </a:r>
              </a:p>
              <a:p>
                <a:pPr marL="571500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Proof: r0 </a:t>
                </a: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 </a:t>
                </a: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r</a:t>
                </a:r>
                <a:r>
                  <a:rPr lang="en-US" altLang="he-IL" sz="3600" baseline="300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-1</a:t>
                </a:r>
              </a:p>
              <a:p>
                <a:pPr marL="1028700" lvl="1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If </a:t>
                </a:r>
                <a:r>
                  <a:rPr lang="en-US" altLang="he-IL" sz="3600" dirty="0" err="1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r</a:t>
                </a:r>
                <a:r>
                  <a:rPr lang="en-US" altLang="he-IL" sz="3600" dirty="0" err="1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=0 then r</a:t>
                </a:r>
                <a:r>
                  <a:rPr lang="en-US" altLang="he-IL" sz="3600" baseline="300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-1</a:t>
                </a: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r</a:t>
                </a:r>
                <a:r>
                  <a:rPr lang="en-US" altLang="he-IL" sz="3600" dirty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</a:t>
                </a: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s=0 </a:t>
                </a: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 s=0</a:t>
                </a:r>
              </a:p>
              <a:p>
                <a:pPr marL="571500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altLang="he-IL" sz="3600" dirty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</a:rPr>
                  <a:t>Theorem: The multiplicative group of a finite field is cyclic</a:t>
                </a:r>
              </a:p>
              <a:p>
                <a:pPr marL="571500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Recall</a:t>
                </a:r>
              </a:p>
              <a:p>
                <a:pPr marL="1028700" lvl="1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The multiplicative group of </a:t>
                </a:r>
                <a:r>
                  <a:rPr lang="en-US" altLang="he-IL" sz="3600" dirty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he-IL" sz="3600" dirty="0" err="1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ℤ</a:t>
                </a:r>
                <a:r>
                  <a:rPr lang="en-US" altLang="he-IL" sz="3600" baseline="-25000" dirty="0" err="1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he-IL" sz="3600" dirty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,+</a:t>
                </a:r>
                <a:r>
                  <a:rPr lang="en-US" altLang="he-IL" sz="3600" baseline="-25000" dirty="0" err="1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he-IL" sz="3600" dirty="0" err="1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,</a:t>
                </a:r>
                <a:r>
                  <a:rPr lang="en-US" altLang="he-IL" sz="3600" baseline="-25000" dirty="0" err="1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he-IL" sz="3600" dirty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) </a:t>
                </a: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ℤ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he-IL" sz="3600" dirty="0" smtClean="0">
                  <a:solidFill>
                    <a:srgbClr val="E8EEF1"/>
                  </a:solidFill>
                  <a:latin typeface="Montserrat Light" panose="020B0604020202020204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1028700" lvl="1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We already know that it is cyclic</a:t>
                </a:r>
              </a:p>
              <a:p>
                <a:pPr marL="571500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Are there any other finite fields?</a:t>
                </a:r>
              </a:p>
              <a:p>
                <a:pPr marL="1028700" lvl="1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Yes! Important for encryption!</a:t>
                </a:r>
                <a:endParaRPr lang="en-US" altLang="he-IL" sz="3600" dirty="0">
                  <a:solidFill>
                    <a:srgbClr val="E8EEF1"/>
                  </a:solidFill>
                  <a:latin typeface="Montserrat Light" panose="020B0604020202020204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110" y="2095500"/>
                <a:ext cx="9753600" cy="7145546"/>
              </a:xfrm>
              <a:prstGeom prst="rect">
                <a:avLst/>
              </a:prstGeom>
              <a:blipFill rotWithShape="0">
                <a:blip r:embed="rId4"/>
                <a:stretch>
                  <a:fillRect l="-1688" t="-1109" r="-1250" b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3" name="Group 6"/>
          <p:cNvGrpSpPr/>
          <p:nvPr/>
        </p:nvGrpSpPr>
        <p:grpSpPr>
          <a:xfrm>
            <a:off x="25021" y="7581900"/>
            <a:ext cx="2886906" cy="851395"/>
            <a:chOff x="0" y="0"/>
            <a:chExt cx="1722525" cy="508000"/>
          </a:xfrm>
        </p:grpSpPr>
        <p:sp>
          <p:nvSpPr>
            <p:cNvPr id="14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49103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Polynomials I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3826940" y="2247900"/>
            <a:ext cx="9753600" cy="522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</a:rPr>
              <a:t>A polynomial is an expression: </a:t>
            </a:r>
            <a:r>
              <a:rPr lang="en-US" altLang="he-IL" sz="3600" dirty="0">
                <a:solidFill>
                  <a:srgbClr val="FF0000"/>
                </a:solidFill>
                <a:latin typeface="Montserrat Light" panose="020B0604020202020204" charset="0"/>
              </a:rPr>
              <a:t>a(x)=</a:t>
            </a:r>
            <a:r>
              <a:rPr lang="en-US" altLang="he-IL" sz="3600" dirty="0" err="1" smtClean="0">
                <a:solidFill>
                  <a:srgbClr val="FF0000"/>
                </a:solidFill>
                <a:latin typeface="Montserrat Light" panose="020B0604020202020204" charset="0"/>
              </a:rPr>
              <a:t>a</a:t>
            </a:r>
            <a:r>
              <a:rPr lang="en-US" altLang="he-IL" sz="3600" baseline="-25000" dirty="0" err="1" smtClean="0">
                <a:solidFill>
                  <a:srgbClr val="FF0000"/>
                </a:solidFill>
                <a:latin typeface="Montserrat Light" panose="020B0604020202020204" charset="0"/>
              </a:rPr>
              <a:t>m</a:t>
            </a:r>
            <a:r>
              <a:rPr lang="en-US" altLang="he-IL" sz="3600" dirty="0" err="1" smtClean="0">
                <a:solidFill>
                  <a:srgbClr val="FF0000"/>
                </a:solidFill>
                <a:latin typeface="Montserrat Light" panose="020B0604020202020204" charset="0"/>
              </a:rPr>
              <a:t>x</a:t>
            </a:r>
            <a:r>
              <a:rPr lang="en-US" altLang="he-IL" sz="3600" baseline="30000" dirty="0" err="1" smtClean="0">
                <a:solidFill>
                  <a:srgbClr val="FF0000"/>
                </a:solidFill>
                <a:latin typeface="Montserrat Light" panose="020B0604020202020204" charset="0"/>
              </a:rPr>
              <a:t>m</a:t>
            </a:r>
            <a:r>
              <a:rPr lang="en-US" altLang="he-IL" sz="3600" dirty="0">
                <a:solidFill>
                  <a:srgbClr val="FF0000"/>
                </a:solidFill>
                <a:latin typeface="Montserrat Light" panose="020B0604020202020204" charset="0"/>
                <a:sym typeface="Symbol" panose="05050102010706020507" pitchFamily="18" charset="2"/>
              </a:rPr>
              <a:t></a:t>
            </a:r>
            <a:r>
              <a:rPr lang="en-US" altLang="he-IL" sz="3600" dirty="0">
                <a:solidFill>
                  <a:srgbClr val="FF0000"/>
                </a:solidFill>
                <a:latin typeface="Montserrat Light" panose="020B0604020202020204" charset="0"/>
              </a:rPr>
              <a:t>…</a:t>
            </a:r>
            <a:r>
              <a:rPr lang="en-US" altLang="he-IL" sz="3600" dirty="0">
                <a:solidFill>
                  <a:srgbClr val="FF0000"/>
                </a:solidFill>
                <a:latin typeface="Montserrat Light" panose="020B0604020202020204" charset="0"/>
                <a:sym typeface="Symbol" panose="05050102010706020507" pitchFamily="18" charset="2"/>
              </a:rPr>
              <a:t>a</a:t>
            </a:r>
            <a:r>
              <a:rPr lang="en-US" altLang="he-IL" sz="3600" baseline="-25000" dirty="0">
                <a:solidFill>
                  <a:srgbClr val="FF0000"/>
                </a:solidFill>
                <a:latin typeface="Montserrat Light" panose="020B0604020202020204" charset="0"/>
                <a:sym typeface="Symbol" panose="05050102010706020507" pitchFamily="18" charset="2"/>
              </a:rPr>
              <a:t>0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 over a commutative ring &lt;R,,&gt; (where </a:t>
            </a:r>
            <a:r>
              <a:rPr lang="en-US" altLang="he-IL" sz="3600" dirty="0" err="1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x</a:t>
            </a:r>
            <a:r>
              <a:rPr lang="en-US" altLang="he-IL" sz="3600" baseline="30000" dirty="0" err="1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m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 denotes xx)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</a:rPr>
              <a:t>Polynomial degree: m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</a:rPr>
              <a:t>Two views of a polynomial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</a:rPr>
              <a:t>Function R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R</a:t>
            </a:r>
          </a:p>
          <a:p>
            <a:pPr marL="1485900" lvl="2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Input ring element r, output a(r)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Formal object</a:t>
            </a: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14956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Polynomials II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3914110" y="2042939"/>
            <a:ext cx="9753600" cy="3211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Example of difference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Ring </a:t>
            </a: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ℤ</a:t>
            </a:r>
            <a:r>
              <a:rPr lang="en-US" altLang="he-IL" sz="36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, polynomials a(x)=x, b(x)=x</a:t>
            </a:r>
            <a:r>
              <a:rPr lang="en-US" altLang="he-IL" sz="36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</a:p>
          <a:p>
            <a:pPr marL="1485900" lvl="2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Identical  as functions</a:t>
            </a:r>
          </a:p>
          <a:p>
            <a:pPr marL="1485900" lvl="2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Different as formal objects</a:t>
            </a:r>
            <a:endParaRPr lang="en-US" altLang="he-IL" sz="3600" dirty="0" smtClean="0">
              <a:solidFill>
                <a:srgbClr val="E8EEF1"/>
              </a:solidFill>
              <a:latin typeface="Montserrat Light" panose="020B0604020202020204" charset="0"/>
              <a:sym typeface="Wingdings" panose="05000000000000000000" pitchFamily="2" charset="2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altLang="he-IL" sz="3600" dirty="0" smtClean="0">
              <a:solidFill>
                <a:srgbClr val="E8EEF1"/>
              </a:solidFill>
              <a:latin typeface="Montserrat Light" panose="020B0604020202020204" charset="0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8" name="Group 6"/>
          <p:cNvGrpSpPr/>
          <p:nvPr/>
        </p:nvGrpSpPr>
        <p:grpSpPr>
          <a:xfrm>
            <a:off x="0" y="7658100"/>
            <a:ext cx="2886906" cy="851395"/>
            <a:chOff x="0" y="0"/>
            <a:chExt cx="1722525" cy="508000"/>
          </a:xfrm>
        </p:grpSpPr>
        <p:sp>
          <p:nvSpPr>
            <p:cNvPr id="11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37642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In the  Previous Lesson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11" name="Group 7"/>
          <p:cNvGrpSpPr/>
          <p:nvPr/>
        </p:nvGrpSpPr>
        <p:grpSpPr>
          <a:xfrm rot="-10800000">
            <a:off x="15401094" y="8648701"/>
            <a:ext cx="2886906" cy="851395"/>
            <a:chOff x="0" y="0"/>
            <a:chExt cx="1722525" cy="508000"/>
          </a:xfrm>
        </p:grpSpPr>
        <p:sp>
          <p:nvSpPr>
            <p:cNvPr id="12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4429241" y="1943100"/>
                <a:ext cx="12877800" cy="66043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400" dirty="0" smtClean="0">
                    <a:solidFill>
                      <a:srgbClr val="E8EEF1"/>
                    </a:solidFill>
                    <a:sym typeface="Symbol" pitchFamily="18" charset="2"/>
                  </a:rPr>
                  <a:t>Groups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400" dirty="0" smtClean="0">
                    <a:solidFill>
                      <a:srgbClr val="E8EEF1"/>
                    </a:solidFill>
                    <a:sym typeface="Symbol" pitchFamily="18" charset="2"/>
                  </a:rPr>
                  <a:t>Closure, associativity, unit element, reciprocity (inverse)</a:t>
                </a:r>
              </a:p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400" dirty="0" smtClean="0">
                    <a:solidFill>
                      <a:srgbClr val="E8EEF1"/>
                    </a:solidFill>
                    <a:sym typeface="Symbol" pitchFamily="18" charset="2"/>
                  </a:rPr>
                  <a:t>(</a:t>
                </a:r>
                <a:r>
                  <a:rPr lang="en-US" sz="4400" dirty="0" err="1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ℤ</a:t>
                </a:r>
                <a:r>
                  <a:rPr lang="en-US" sz="4400" baseline="-25000" dirty="0" err="1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n</a:t>
                </a:r>
                <a:r>
                  <a:rPr lang="en-US" sz="44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,+</a:t>
                </a:r>
                <a:r>
                  <a:rPr lang="en-US" sz="4400" baseline="-250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n</a:t>
                </a:r>
                <a:r>
                  <a:rPr lang="en-US" sz="44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), (</a:t>
                </a:r>
                <a:r>
                  <a:rPr lang="en-US" sz="4400" dirty="0" err="1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V</a:t>
                </a:r>
                <a:r>
                  <a:rPr lang="en-US" sz="4400" baseline="-25000" dirty="0" err="1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n</a:t>
                </a:r>
                <a:r>
                  <a:rPr lang="en-US" sz="44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,)</a:t>
                </a:r>
              </a:p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4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Factors &amp; GCD</a:t>
                </a:r>
              </a:p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4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Euclid algorithm &amp; Extended Euclid Algorithm</a:t>
                </a:r>
              </a:p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4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44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ℤ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b>
                      <m:sup>
                        <m:r>
                          <a:rPr lang="en-US" sz="44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400" dirty="0" smtClean="0">
                    <a:solidFill>
                      <a:srgbClr val="E8EEF1"/>
                    </a:solidFill>
                    <a:sym typeface="Symbol" pitchFamily="18" charset="2"/>
                  </a:rPr>
                  <a:t>,</a:t>
                </a:r>
                <a:r>
                  <a:rPr lang="en-US" sz="4400" baseline="-25000" dirty="0" smtClean="0">
                    <a:solidFill>
                      <a:srgbClr val="E8EEF1"/>
                    </a:solidFill>
                    <a:sym typeface="Symbol" pitchFamily="18" charset="2"/>
                  </a:rPr>
                  <a:t>n</a:t>
                </a:r>
                <a:r>
                  <a:rPr lang="en-US" sz="4400" dirty="0" smtClean="0">
                    <a:solidFill>
                      <a:srgbClr val="E8EEF1"/>
                    </a:solidFill>
                    <a:sym typeface="Symbol" pitchFamily="18" charset="2"/>
                  </a:rPr>
                  <a:t>) and (n)=|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44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ℤ</m:t>
                        </m:r>
                      </m:e>
                      <m:sub>
                        <m:r>
                          <a:rPr lang="en-US" sz="44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b>
                      <m:sup>
                        <m:r>
                          <a:rPr lang="en-US" sz="44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400" dirty="0" smtClean="0">
                    <a:solidFill>
                      <a:srgbClr val="E8EEF1"/>
                    </a:solidFill>
                    <a:sym typeface="Symbol" pitchFamily="18" charset="2"/>
                  </a:rPr>
                  <a:t>|</a:t>
                </a:r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241" y="1943100"/>
                <a:ext cx="12877800" cy="6604372"/>
              </a:xfrm>
              <a:prstGeom prst="rect">
                <a:avLst/>
              </a:prstGeom>
              <a:blipFill rotWithShape="0">
                <a:blip r:embed="rId4"/>
                <a:stretch>
                  <a:fillRect l="-1752" t="-462" b="-2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7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Polynomial Ring I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3948229" y="2240602"/>
            <a:ext cx="9753600" cy="7082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Notation: R[x] – set of all polynomials over ring (R,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,)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Let a(x), b(x)R[x]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</a:rPr>
              <a:t>a(x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</a:rPr>
              <a:t>)=</a:t>
            </a:r>
            <a:r>
              <a:rPr lang="en-US" altLang="he-IL" sz="3600" dirty="0" err="1">
                <a:solidFill>
                  <a:srgbClr val="E8EEF1"/>
                </a:solidFill>
                <a:latin typeface="Montserrat Light" panose="020B0604020202020204" charset="0"/>
              </a:rPr>
              <a:t>a</a:t>
            </a:r>
            <a:r>
              <a:rPr lang="en-US" altLang="he-IL" sz="3600" baseline="-25000" dirty="0" err="1">
                <a:solidFill>
                  <a:srgbClr val="E8EEF1"/>
                </a:solidFill>
                <a:latin typeface="Montserrat Light" panose="020B0604020202020204" charset="0"/>
              </a:rPr>
              <a:t>m</a:t>
            </a:r>
            <a:r>
              <a:rPr lang="en-US" altLang="he-IL" sz="3600" dirty="0" err="1">
                <a:solidFill>
                  <a:srgbClr val="E8EEF1"/>
                </a:solidFill>
                <a:latin typeface="Montserrat Light" panose="020B0604020202020204" charset="0"/>
              </a:rPr>
              <a:t>x</a:t>
            </a:r>
            <a:r>
              <a:rPr lang="en-US" altLang="he-IL" sz="3600" baseline="30000" dirty="0" err="1">
                <a:solidFill>
                  <a:srgbClr val="E8EEF1"/>
                </a:solidFill>
                <a:latin typeface="Montserrat Light" panose="020B0604020202020204" charset="0"/>
              </a:rPr>
              <a:t>m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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</a:rPr>
              <a:t>…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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a</a:t>
            </a:r>
            <a:r>
              <a:rPr lang="en-US" altLang="he-IL" sz="3600" baseline="-25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0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</a:rPr>
              <a:t>b(x)=</a:t>
            </a:r>
            <a:r>
              <a:rPr lang="en-US" altLang="he-IL" sz="3600" dirty="0" err="1" smtClean="0">
                <a:solidFill>
                  <a:srgbClr val="E8EEF1"/>
                </a:solidFill>
                <a:latin typeface="Montserrat Light" panose="020B0604020202020204" charset="0"/>
              </a:rPr>
              <a:t>b</a:t>
            </a:r>
            <a:r>
              <a:rPr lang="en-US" altLang="he-IL" sz="3600" baseline="-25000" dirty="0" err="1" smtClean="0">
                <a:solidFill>
                  <a:srgbClr val="E8EEF1"/>
                </a:solidFill>
                <a:latin typeface="Montserrat Light" panose="020B0604020202020204" charset="0"/>
              </a:rPr>
              <a:t>m</a:t>
            </a:r>
            <a:r>
              <a:rPr lang="en-US" altLang="he-IL" sz="3600" dirty="0" err="1" smtClean="0">
                <a:solidFill>
                  <a:srgbClr val="E8EEF1"/>
                </a:solidFill>
                <a:latin typeface="Montserrat Light" panose="020B0604020202020204" charset="0"/>
              </a:rPr>
              <a:t>x</a:t>
            </a:r>
            <a:r>
              <a:rPr lang="en-US" altLang="he-IL" sz="3600" baseline="30000" dirty="0" err="1" smtClean="0">
                <a:solidFill>
                  <a:srgbClr val="E8EEF1"/>
                </a:solidFill>
                <a:latin typeface="Montserrat Light" panose="020B0604020202020204" charset="0"/>
              </a:rPr>
              <a:t>m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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</a:rPr>
              <a:t>…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b</a:t>
            </a:r>
            <a:r>
              <a:rPr lang="en-US" altLang="he-IL" sz="3600" baseline="-25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0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Polynomial addition + defined 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by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c(x)=a(x)+b(x) then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c</a:t>
            </a:r>
            <a:r>
              <a:rPr lang="en-US" altLang="he-IL" sz="3600" baseline="-25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i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=</a:t>
            </a:r>
            <a:r>
              <a:rPr lang="en-US" altLang="he-IL" sz="36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a</a:t>
            </a:r>
            <a:r>
              <a:rPr lang="en-US" altLang="he-IL" sz="3600" baseline="-250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i</a:t>
            </a:r>
            <a:r>
              <a:rPr lang="en-US" altLang="he-IL" sz="36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b</a:t>
            </a:r>
            <a:r>
              <a:rPr lang="en-US" altLang="he-IL" sz="3600" baseline="-250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i</a:t>
            </a:r>
            <a:endParaRPr lang="en-US" altLang="he-IL" sz="3600" baseline="-25000" dirty="0" smtClean="0">
              <a:solidFill>
                <a:srgbClr val="E8EEF1"/>
              </a:solidFill>
              <a:latin typeface="Montserrat Light" panose="020B0604020202020204" charset="0"/>
              <a:sym typeface="Symbol" panose="05050102010706020507" pitchFamily="18" charset="2"/>
            </a:endParaRP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Polynomial multiplication  defined by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c(x)=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a(x)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  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b(x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) 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then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c</a:t>
            </a:r>
            <a:r>
              <a:rPr lang="en-US" altLang="he-IL" sz="3600" baseline="-25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i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=a</a:t>
            </a:r>
            <a:r>
              <a:rPr lang="en-US" altLang="he-IL" sz="3600" baseline="-25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0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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b</a:t>
            </a:r>
            <a:r>
              <a:rPr lang="en-US" altLang="he-IL" sz="3600" baseline="-25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i 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 a</a:t>
            </a:r>
            <a:r>
              <a:rPr lang="en-US" altLang="he-IL" sz="3600" baseline="-25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1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b</a:t>
            </a:r>
            <a:r>
              <a:rPr lang="en-US" altLang="he-IL" sz="3600" baseline="-25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i-1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 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 …  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a</a:t>
            </a:r>
            <a:r>
              <a:rPr lang="en-US" altLang="he-IL" sz="3600" baseline="-25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i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b</a:t>
            </a:r>
            <a:r>
              <a:rPr lang="en-US" altLang="he-IL" sz="3600" baseline="-25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0</a:t>
            </a:r>
            <a:endParaRPr lang="en-US" altLang="he-IL" sz="3600" baseline="-25000" dirty="0">
              <a:solidFill>
                <a:srgbClr val="E8EEF1"/>
              </a:solidFill>
              <a:latin typeface="Montserrat Light" panose="020B0604020202020204" charset="0"/>
              <a:sym typeface="Symbol" panose="05050102010706020507" pitchFamily="18" charset="2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68867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Polynomial Ring II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14800" y="2400300"/>
            <a:ext cx="9753600" cy="522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Claim: (R[x],+,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) is a ring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Additive unit – 0 polynomial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Multiplicative unit – 1 polynomial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Name: </a:t>
            </a:r>
            <a:r>
              <a:rPr lang="en-US" altLang="he-IL" sz="3600" dirty="0" smtClean="0">
                <a:solidFill>
                  <a:srgbClr val="FF0000"/>
                </a:solidFill>
                <a:latin typeface="Montserrat Light" panose="020B0604020202020204" charset="0"/>
                <a:sym typeface="Symbol" panose="05050102010706020507" pitchFamily="18" charset="2"/>
              </a:rPr>
              <a:t>polynomial ring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 over R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Example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ℤ[x] </a:t>
            </a:r>
            <a:endParaRPr lang="en-US" altLang="he-IL" sz="3600" dirty="0" smtClean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Number of elements in </a:t>
            </a: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ℤ[x]</a:t>
            </a:r>
          </a:p>
          <a:p>
            <a:pPr marL="1485900" lvl="2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Infinite</a:t>
            </a: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8" name="Group 6"/>
          <p:cNvGrpSpPr/>
          <p:nvPr/>
        </p:nvGrpSpPr>
        <p:grpSpPr>
          <a:xfrm>
            <a:off x="0" y="7658100"/>
            <a:ext cx="2886906" cy="851395"/>
            <a:chOff x="0" y="0"/>
            <a:chExt cx="1722525" cy="508000"/>
          </a:xfrm>
        </p:grpSpPr>
        <p:sp>
          <p:nvSpPr>
            <p:cNvPr id="11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6367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85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ℤ</a:t>
            </a:r>
            <a:r>
              <a:rPr lang="en-US" altLang="he-IL" sz="6600" baseline="-25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he-IL" sz="66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[x]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3962400" y="2324100"/>
            <a:ext cx="9753600" cy="5816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Degree 0 – 0, 1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Degree 1 – x, x+1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Degree 2 – 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, 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+1, 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+x, 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+x+1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Degree 3 – 8 polynomials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Degree k – 2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k</a:t>
            </a: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 polynomials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|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ℤ</a:t>
            </a:r>
            <a:r>
              <a:rPr lang="en-US" altLang="he-IL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[x]</a:t>
            </a: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| = 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Examples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(X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4</a:t>
            </a: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+x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+1) + (x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4</a:t>
            </a: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+x+1)= 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+x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(x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+x+1)(x+1)=x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3</a:t>
            </a: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ea typeface="Cambria Math" panose="02040503050406030204" pitchFamily="18" charset="0"/>
                <a:sym typeface="Symbol" panose="05050102010706020507" pitchFamily="18" charset="2"/>
              </a:rPr>
              <a:t>+1</a:t>
            </a:r>
            <a:endParaRPr lang="en-US" altLang="he-IL" sz="4000" dirty="0" smtClean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10250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Polynomial Division I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14800" y="2247900"/>
            <a:ext cx="9753600" cy="5161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</a:rPr>
              <a:t>Let F be a field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F[x] is the polynomial ring over F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Let g(x), h(x) </a:t>
            </a: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 F[x], h(x)0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Claim: There exist unique q(x), r(x) such that degree r(x)&lt;degree h(x) and g(x)=q(x)h(x)+r(x)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Analog of integer division with residue</a:t>
            </a: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26897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Polynomial Division II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3946949" y="2407929"/>
            <a:ext cx="9753600" cy="5775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Example: 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Polynomial ring </a:t>
            </a:r>
            <a:r>
              <a:rPr lang="en-US" altLang="he-IL" sz="36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ℤ</a:t>
            </a:r>
            <a:r>
              <a:rPr lang="en-US" altLang="he-IL" sz="3600" baseline="-25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he-IL" sz="36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[x</a:t>
            </a: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]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g(x)=x</a:t>
            </a:r>
            <a:r>
              <a:rPr lang="en-US" altLang="he-IL" sz="36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4</a:t>
            </a: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+x+1, h(x)=x</a:t>
            </a:r>
            <a:r>
              <a:rPr lang="en-US" altLang="he-IL" sz="36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+x+1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q(x)=x</a:t>
            </a:r>
            <a:r>
              <a:rPr lang="en-US" altLang="he-IL" sz="36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g(x)-q(x)h(x)=x</a:t>
            </a:r>
            <a:r>
              <a:rPr lang="en-US" altLang="he-IL" sz="36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3</a:t>
            </a: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+x</a:t>
            </a:r>
            <a:r>
              <a:rPr lang="en-US" altLang="he-IL" sz="36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+x+1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q(x)=x</a:t>
            </a:r>
            <a:r>
              <a:rPr lang="en-US" altLang="he-IL" sz="36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+x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g(x)-q(x)h(x</a:t>
            </a: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)=1 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q(x)=x</a:t>
            </a:r>
            <a:r>
              <a:rPr lang="en-US" altLang="he-IL" sz="36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+x, r(x)=1</a:t>
            </a:r>
            <a:endParaRPr lang="en-US" altLang="he-IL" sz="3600" dirty="0" smtClean="0">
              <a:solidFill>
                <a:srgbClr val="E8EEF1"/>
              </a:solidFill>
              <a:latin typeface="Montserrat Light" panose="020B0604020202020204" charset="0"/>
              <a:sym typeface="Wingdings" panose="05000000000000000000" pitchFamily="2" charset="2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altLang="he-IL" sz="3600" dirty="0" smtClean="0">
              <a:solidFill>
                <a:srgbClr val="E8EEF1"/>
              </a:solidFill>
              <a:latin typeface="Montserrat Light" panose="020B0604020202020204" charset="0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32839" y="7870196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3" name="Group 6"/>
          <p:cNvGrpSpPr/>
          <p:nvPr/>
        </p:nvGrpSpPr>
        <p:grpSpPr>
          <a:xfrm>
            <a:off x="32839" y="8744744"/>
            <a:ext cx="2886906" cy="851395"/>
            <a:chOff x="0" y="0"/>
            <a:chExt cx="1722525" cy="508000"/>
          </a:xfrm>
        </p:grpSpPr>
        <p:sp>
          <p:nvSpPr>
            <p:cNvPr id="14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54592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Irreducible Polynomial I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038600" y="1824592"/>
            <a:ext cx="9753600" cy="7730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</a:rPr>
              <a:t>Let F be a field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Definition: a polynomial g(x)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F[x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], such that h(x) is not a factor of g(x) for any h(x)R[x] with degree 0&lt;</a:t>
            </a:r>
            <a:r>
              <a:rPr lang="en-US" altLang="he-IL" sz="3600" dirty="0" err="1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deg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(h(x))&lt; </a:t>
            </a:r>
            <a:r>
              <a:rPr lang="en-US" altLang="he-IL" sz="3600" dirty="0" err="1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deg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(g(x)) is called </a:t>
            </a:r>
            <a:r>
              <a:rPr lang="en-US" altLang="he-IL" sz="3600" dirty="0">
                <a:solidFill>
                  <a:srgbClr val="FF0000"/>
                </a:solidFill>
                <a:latin typeface="Montserrat Light" panose="020B0604020202020204" charset="0"/>
                <a:sym typeface="Symbol" panose="05050102010706020507" pitchFamily="18" charset="2"/>
              </a:rPr>
              <a:t>irreducible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.</a:t>
            </a:r>
            <a:endParaRPr lang="en-US" altLang="he-IL" sz="3600" dirty="0" smtClean="0">
              <a:solidFill>
                <a:srgbClr val="E8EEF1"/>
              </a:solidFill>
              <a:latin typeface="Montserrat Light" panose="020B0604020202020204" charset="0"/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Example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x</a:t>
            </a:r>
            <a:r>
              <a:rPr lang="en-US" altLang="he-IL" sz="3600" baseline="300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4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+x+1 is irreducible in </a:t>
            </a:r>
            <a:r>
              <a:rPr lang="en-US" altLang="he-IL" sz="36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ℤ</a:t>
            </a:r>
            <a:r>
              <a:rPr lang="en-US" altLang="he-IL" sz="3600" baseline="-25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he-IL" sz="36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[x</a:t>
            </a: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]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But not in ℤ</a:t>
            </a:r>
            <a:r>
              <a:rPr lang="en-US" altLang="he-IL" sz="36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3</a:t>
            </a: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[x] !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Proof: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Method: divide x4+x+1 by any degree k polynomial 1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k3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Check residue</a:t>
            </a:r>
            <a:endParaRPr lang="en-US" altLang="he-IL" sz="3600" dirty="0" smtClean="0">
              <a:solidFill>
                <a:srgbClr val="E8EEF1"/>
              </a:solidFill>
              <a:latin typeface="Montserrat Light" panose="020B0604020202020204" charset="0"/>
              <a:sym typeface="Wingdings" panose="05000000000000000000" pitchFamily="2" charset="2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altLang="he-IL" sz="3600" dirty="0" smtClean="0">
              <a:solidFill>
                <a:srgbClr val="E8EEF1"/>
              </a:solidFill>
              <a:latin typeface="Montserrat Light" panose="020B0604020202020204" charset="0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60351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>
                <a:solidFill>
                  <a:srgbClr val="E8EEF1"/>
                </a:solidFill>
                <a:latin typeface="Montserrat Classic Bold"/>
              </a:rPr>
              <a:t>Irreducible Polynomial II</a:t>
            </a: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029906" y="2087448"/>
            <a:ext cx="9753600" cy="7145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Example (cont.): 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Number of trial divisions: degree 1: 2 polynomials, degree 2: 4 poly, degree 3: 8 poly</a:t>
            </a:r>
            <a:endParaRPr lang="en-US" altLang="he-IL" sz="3600" dirty="0" smtClean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2+4+8=14 trial  divisions</a:t>
            </a:r>
            <a:endParaRPr lang="en-US" altLang="he-IL" sz="3600" baseline="30000" dirty="0" smtClean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If h(x) | x</a:t>
            </a:r>
            <a:r>
              <a:rPr lang="en-US" altLang="he-IL" sz="36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4</a:t>
            </a: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+x+1 and degree h(x)=3 then</a:t>
            </a:r>
          </a:p>
          <a:p>
            <a:pPr marL="1485900" lvl="2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h(x)g(x)=x</a:t>
            </a:r>
            <a:r>
              <a:rPr lang="en-US" altLang="he-IL" sz="36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4</a:t>
            </a: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+x+1 and degree g=1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 Check just deg. 1 + deg. 2 = 6 polynomials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If </a:t>
            </a:r>
            <a:r>
              <a:rPr lang="en-US" altLang="he-IL" sz="3600" dirty="0" err="1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x|h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(x) then h(0)=0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 x not a factor of x</a:t>
            </a:r>
            <a:r>
              <a:rPr lang="en-US" altLang="he-IL" sz="3600" baseline="300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4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+x+1</a:t>
            </a:r>
            <a:endParaRPr lang="en-US" altLang="he-IL" sz="3600" dirty="0" smtClean="0">
              <a:solidFill>
                <a:srgbClr val="E8EEF1"/>
              </a:solidFill>
              <a:latin typeface="Montserrat Light" panose="020B0604020202020204" charset="0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32839" y="7870196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3" name="Group 6"/>
          <p:cNvGrpSpPr/>
          <p:nvPr/>
        </p:nvGrpSpPr>
        <p:grpSpPr>
          <a:xfrm>
            <a:off x="32839" y="8744744"/>
            <a:ext cx="2886906" cy="851395"/>
            <a:chOff x="0" y="0"/>
            <a:chExt cx="1722525" cy="508000"/>
          </a:xfrm>
        </p:grpSpPr>
        <p:sp>
          <p:nvSpPr>
            <p:cNvPr id="14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49906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>
                <a:solidFill>
                  <a:srgbClr val="E8EEF1"/>
                </a:solidFill>
                <a:latin typeface="Montserrat Classic Bold"/>
              </a:rPr>
              <a:t>Irreducible Polynomial </a:t>
            </a: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III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029906" y="2019300"/>
            <a:ext cx="9753600" cy="769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Example (cont.): 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If x+1|h(x) then h(1)=0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 x+1 not a factor of x</a:t>
            </a:r>
            <a:r>
              <a:rPr lang="en-US" altLang="he-IL" sz="3600" baseline="300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4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+x+1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Leaves only degree 2 polynomials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x</a:t>
            </a:r>
            <a:r>
              <a:rPr lang="en-US" altLang="he-IL" sz="3600" baseline="300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2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, x</a:t>
            </a:r>
            <a:r>
              <a:rPr lang="en-US" altLang="he-IL" sz="3600" baseline="300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2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+1=(x+1)</a:t>
            </a:r>
            <a:r>
              <a:rPr lang="en-US" altLang="he-IL" sz="3600" baseline="300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2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, x</a:t>
            </a:r>
            <a:r>
              <a:rPr lang="en-US" altLang="he-IL" sz="3600" baseline="300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2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+x=x(x+1) and x</a:t>
            </a:r>
            <a:r>
              <a:rPr lang="en-US" altLang="he-IL" sz="3600" baseline="300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2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+x+1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First three are multiples of degree 1 polynomials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Need to check that x</a:t>
            </a:r>
            <a:r>
              <a:rPr lang="en-US" altLang="he-IL" sz="3600" baseline="300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2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+x+1 is not a factor of x</a:t>
            </a:r>
            <a:r>
              <a:rPr lang="en-US" altLang="he-IL" sz="3600" baseline="300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4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+x+1</a:t>
            </a:r>
          </a:p>
          <a:p>
            <a:pPr marL="1485900" lvl="2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Already checked! Residue 1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 x</a:t>
            </a:r>
            <a:r>
              <a:rPr lang="en-US" altLang="he-IL" sz="3600" baseline="300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4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+x+1 irreducible in </a:t>
            </a:r>
            <a:r>
              <a:rPr lang="en-US" altLang="he-IL" sz="36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ℤ</a:t>
            </a:r>
            <a:r>
              <a:rPr lang="en-US" altLang="he-IL" sz="3600" baseline="-25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he-IL" sz="36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[x]</a:t>
            </a:r>
            <a:endParaRPr lang="en-US" altLang="he-IL" sz="3600" dirty="0" smtClean="0">
              <a:solidFill>
                <a:srgbClr val="E8EEF1"/>
              </a:solidFill>
              <a:latin typeface="Montserrat Light" panose="020B0604020202020204" charset="0"/>
              <a:sym typeface="Wingdings" panose="05000000000000000000" pitchFamily="2" charset="2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altLang="he-IL" sz="3600" dirty="0" smtClean="0">
              <a:solidFill>
                <a:srgbClr val="E8EEF1"/>
              </a:solidFill>
              <a:latin typeface="Montserrat Light" panose="020B0604020202020204" charset="0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5011400" y="-274315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32839" y="7870196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3" name="Group 6"/>
          <p:cNvGrpSpPr/>
          <p:nvPr/>
        </p:nvGrpSpPr>
        <p:grpSpPr>
          <a:xfrm>
            <a:off x="32839" y="8744744"/>
            <a:ext cx="2886906" cy="851395"/>
            <a:chOff x="0" y="0"/>
            <a:chExt cx="1722525" cy="508000"/>
          </a:xfrm>
        </p:grpSpPr>
        <p:sp>
          <p:nvSpPr>
            <p:cNvPr id="14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5" name="Group 6"/>
          <p:cNvGrpSpPr/>
          <p:nvPr/>
        </p:nvGrpSpPr>
        <p:grpSpPr>
          <a:xfrm>
            <a:off x="32839" y="6912635"/>
            <a:ext cx="2886906" cy="851395"/>
            <a:chOff x="0" y="0"/>
            <a:chExt cx="1722525" cy="508000"/>
          </a:xfrm>
        </p:grpSpPr>
        <p:sp>
          <p:nvSpPr>
            <p:cNvPr id="16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66306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F[x]/f(x) I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14800" y="2247900"/>
            <a:ext cx="9753600" cy="6504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4000" dirty="0">
                <a:solidFill>
                  <a:srgbClr val="E8EEF1"/>
                </a:solidFill>
                <a:latin typeface="Montserrat Light" panose="020B0604020202020204" charset="0"/>
              </a:rPr>
              <a:t>Definition: F[x]/f(x): includes all polynomials over field F of degree less than the degree of f(x). Addition and multiplication are computed modulo f(x)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Example: </a:t>
            </a:r>
            <a:r>
              <a:rPr lang="en-US" altLang="he-IL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ℤ</a:t>
            </a:r>
            <a:r>
              <a:rPr lang="en-US" altLang="he-IL" sz="4000" baseline="-25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he-IL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[x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]/x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4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+x+1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Includes: 0, 1, x, x+1,…,x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3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+x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+x+1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3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+x)+(x+1)=x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3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+1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(x</a:t>
            </a:r>
            <a:r>
              <a:rPr lang="en-US" altLang="he-IL" sz="4000" baseline="30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3</a:t>
            </a:r>
            <a:r>
              <a:rPr lang="en-US" altLang="he-IL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+x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)(x+1) = 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4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+x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3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+x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+x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=x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3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+x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+1 mod x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4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+x+1</a:t>
            </a:r>
            <a:endParaRPr lang="en-US" altLang="he-IL" sz="4000" dirty="0" smtClean="0">
              <a:solidFill>
                <a:srgbClr val="E8EEF1"/>
              </a:solidFill>
              <a:latin typeface="Montserrat Light" panose="020B0604020202020204" charset="0"/>
              <a:sym typeface="Symbol" panose="05050102010706020507" pitchFamily="18" charset="2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49564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F[x]/f(x) II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14800" y="2247900"/>
            <a:ext cx="9753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he-IL" sz="4000" dirty="0">
                <a:solidFill>
                  <a:srgbClr val="E8EEF1"/>
                </a:solidFill>
                <a:latin typeface="Montserrat Light" panose="020B0604020202020204" charset="0"/>
              </a:rPr>
              <a:t>Claim: F[x]/f(x) is a commutative ring for any f(x</a:t>
            </a: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</a:rPr>
              <a:t>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</a:rPr>
              <a:t>Additive unit – 0 polynomial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</a:rPr>
              <a:t>Multiplicative unit – 1 polynomial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</a:rPr>
              <a:t>Not all polynomials have inverses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</a:rPr>
              <a:t>Why not?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</a:rPr>
              <a:t>Polynomial GCD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</a:rPr>
              <a:t>If GCD(g(x),f(x)) of degree&gt;0 then g(x) does not have an inverse in </a:t>
            </a:r>
            <a:r>
              <a:rPr lang="en-US" altLang="he-IL" sz="4000" dirty="0">
                <a:solidFill>
                  <a:srgbClr val="E8EEF1"/>
                </a:solidFill>
                <a:latin typeface="Montserrat Light" panose="020B0604020202020204" charset="0"/>
              </a:rPr>
              <a:t>F[x]/f(x) </a:t>
            </a:r>
            <a:endParaRPr lang="en-US" altLang="he-IL" sz="4000" dirty="0" smtClean="0">
              <a:solidFill>
                <a:srgbClr val="E8EEF1"/>
              </a:solidFill>
              <a:latin typeface="Montserrat Light" panose="020B0604020202020204" charset="0"/>
              <a:sym typeface="Symbol" panose="05050102010706020507" pitchFamily="18" charset="2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8" name="Group 6"/>
          <p:cNvGrpSpPr/>
          <p:nvPr/>
        </p:nvGrpSpPr>
        <p:grpSpPr>
          <a:xfrm>
            <a:off x="0" y="7644369"/>
            <a:ext cx="2886906" cy="851395"/>
            <a:chOff x="0" y="0"/>
            <a:chExt cx="1722525" cy="508000"/>
          </a:xfrm>
        </p:grpSpPr>
        <p:sp>
          <p:nvSpPr>
            <p:cNvPr id="11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30374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>
                <a:solidFill>
                  <a:srgbClr val="43B0F1"/>
                </a:solidFill>
                <a:latin typeface="Montserrat Classic Bold"/>
              </a:rPr>
              <a:t>Order of Elements I</a:t>
            </a: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11" name="Group 7"/>
          <p:cNvGrpSpPr/>
          <p:nvPr/>
        </p:nvGrpSpPr>
        <p:grpSpPr>
          <a:xfrm rot="-10800000">
            <a:off x="15401094" y="8648701"/>
            <a:ext cx="2886906" cy="851395"/>
            <a:chOff x="0" y="0"/>
            <a:chExt cx="1722525" cy="508000"/>
          </a:xfrm>
        </p:grpSpPr>
        <p:sp>
          <p:nvSpPr>
            <p:cNvPr id="12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4429241" y="1943100"/>
                <a:ext cx="12877800" cy="81340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</a:rPr>
                  <a:t>Notation: Let </a:t>
                </a:r>
                <a:r>
                  <a:rPr lang="en-US" sz="3600" dirty="0">
                    <a:solidFill>
                      <a:srgbClr val="E8EEF1"/>
                    </a:solidFill>
                    <a:latin typeface="Montserrat Light" panose="020B0604020202020204" charset="0"/>
                  </a:rPr>
                  <a:t>a</a:t>
                </a:r>
                <a:r>
                  <a:rPr lang="en-US" sz="3600" baseline="30000" dirty="0">
                    <a:solidFill>
                      <a:srgbClr val="E8EEF1"/>
                    </a:solidFill>
                    <a:latin typeface="Montserrat Light" panose="020B0604020202020204" charset="0"/>
                  </a:rPr>
                  <a:t>n</a:t>
                </a:r>
                <a:r>
                  <a:rPr lang="en-US" sz="3600" dirty="0">
                    <a:solidFill>
                      <a:srgbClr val="E8EEF1"/>
                    </a:solidFill>
                    <a:latin typeface="Montserrat Light" panose="020B0604020202020204" charset="0"/>
                  </a:rPr>
                  <a:t> denote a</a:t>
                </a:r>
                <a:r>
                  <a:rPr lang="en-US" sz="3600" dirty="0">
                    <a:solidFill>
                      <a:srgbClr val="E8EEF1"/>
                    </a:solidFill>
                    <a:latin typeface="Montserrat Light" panose="020B0604020202020204" charset="0"/>
                    <a:sym typeface="Symbol" pitchFamily="18" charset="2"/>
                  </a:rPr>
                  <a:t>,…,a n times</a:t>
                </a:r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itchFamily="18" charset="2"/>
                  </a:rPr>
                  <a:t>Definition: We </a:t>
                </a:r>
                <a:r>
                  <a:rPr lang="en-US" sz="3600" dirty="0">
                    <a:solidFill>
                      <a:srgbClr val="E8EEF1"/>
                    </a:solidFill>
                    <a:latin typeface="Montserrat Light" panose="020B0604020202020204" charset="0"/>
                    <a:sym typeface="Symbol" pitchFamily="18" charset="2"/>
                  </a:rPr>
                  <a:t>say that a is of </a:t>
                </a:r>
                <a:r>
                  <a:rPr lang="en-US" sz="3600" dirty="0">
                    <a:solidFill>
                      <a:srgbClr val="FF0000"/>
                    </a:solidFill>
                    <a:latin typeface="Montserrat Light" panose="020B0604020202020204" charset="0"/>
                    <a:sym typeface="Symbol" pitchFamily="18" charset="2"/>
                  </a:rPr>
                  <a:t>order</a:t>
                </a:r>
                <a:r>
                  <a:rPr lang="en-US" sz="3600" dirty="0">
                    <a:solidFill>
                      <a:srgbClr val="E8EEF1"/>
                    </a:solidFill>
                    <a:latin typeface="Montserrat Light" panose="020B0604020202020204" charset="0"/>
                    <a:sym typeface="Symbol" pitchFamily="18" charset="2"/>
                  </a:rPr>
                  <a:t> n if a</a:t>
                </a:r>
                <a:r>
                  <a:rPr lang="en-US" sz="3600" baseline="30000" dirty="0">
                    <a:solidFill>
                      <a:srgbClr val="E8EEF1"/>
                    </a:solidFill>
                    <a:latin typeface="Montserrat Light" panose="020B0604020202020204" charset="0"/>
                    <a:sym typeface="Symbol" pitchFamily="18" charset="2"/>
                  </a:rPr>
                  <a:t>n</a:t>
                </a:r>
                <a:r>
                  <a:rPr lang="en-US" sz="3600" dirty="0">
                    <a:solidFill>
                      <a:srgbClr val="E8EEF1"/>
                    </a:solidFill>
                    <a:latin typeface="Montserrat Light" panose="020B0604020202020204" charset="0"/>
                    <a:sym typeface="Symbol" pitchFamily="18" charset="2"/>
                  </a:rPr>
                  <a:t>=e, and for any 0&lt;m&lt;n, </a:t>
                </a:r>
                <a:r>
                  <a:rPr lang="en-US" sz="4400" dirty="0" err="1">
                    <a:solidFill>
                      <a:srgbClr val="E8EEF1"/>
                    </a:solidFill>
                    <a:sym typeface="Symbol" pitchFamily="18" charset="2"/>
                  </a:rPr>
                  <a:t>a</a:t>
                </a:r>
                <a:r>
                  <a:rPr lang="en-US" sz="4400" baseline="30000" dirty="0" err="1">
                    <a:solidFill>
                      <a:srgbClr val="E8EEF1"/>
                    </a:solidFill>
                    <a:sym typeface="Symbol" pitchFamily="18" charset="2"/>
                  </a:rPr>
                  <a:t>m</a:t>
                </a:r>
                <a:r>
                  <a:rPr lang="en-US" sz="4400" dirty="0" err="1">
                    <a:solidFill>
                      <a:srgbClr val="E8EEF1"/>
                    </a:solidFill>
                    <a:sym typeface="Symbol" pitchFamily="18" charset="2"/>
                  </a:rPr>
                  <a:t>e</a:t>
                </a:r>
                <a:endParaRPr lang="en-US" sz="3600" dirty="0">
                  <a:solidFill>
                    <a:srgbClr val="E8EEF1"/>
                  </a:solidFill>
                  <a:latin typeface="Montserrat Light" panose="020B0604020202020204" charset="0"/>
                  <a:sym typeface="Symbol" pitchFamily="18" charset="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itchFamily="18" charset="2"/>
                  </a:rPr>
                  <a:t>Example</a:t>
                </a: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itchFamily="18" charset="2"/>
                  </a:rPr>
                  <a:t>	- In </a:t>
                </a:r>
                <a:r>
                  <a:rPr lang="en-US" sz="3600" dirty="0">
                    <a:solidFill>
                      <a:srgbClr val="E8EEF1"/>
                    </a:solidFill>
                    <a:latin typeface="Montserrat Light" panose="020B0604020202020204" charset="0"/>
                    <a:sym typeface="Symbol" pitchFamily="18" charset="2"/>
                  </a:rPr>
                  <a:t>any group O(e)=1 </a:t>
                </a:r>
              </a:p>
              <a:p>
                <a:pPr marL="0" lvl="1">
                  <a:spcBef>
                    <a:spcPct val="20000"/>
                  </a:spcBef>
                  <a:defRPr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itchFamily="18" charset="2"/>
                  </a:rPr>
                  <a:t>	- In </a:t>
                </a:r>
                <a:r>
                  <a:rPr lang="en-US" sz="4400" dirty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ℤ</a:t>
                </a:r>
                <a:r>
                  <a:rPr lang="en-US" sz="4400" baseline="-25000" dirty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7</a:t>
                </a:r>
                <a:r>
                  <a:rPr lang="en-US" sz="4400" dirty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,</a:t>
                </a: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itchFamily="18" charset="2"/>
                  </a:rPr>
                  <a:t> </a:t>
                </a:r>
                <a:r>
                  <a:rPr lang="en-US" sz="3600" dirty="0">
                    <a:solidFill>
                      <a:srgbClr val="E8EEF1"/>
                    </a:solidFill>
                    <a:latin typeface="Montserrat Light" panose="020B0604020202020204" charset="0"/>
                    <a:sym typeface="Symbol" pitchFamily="18" charset="2"/>
                  </a:rPr>
                  <a:t>O(3)=7 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4400" dirty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3</a:t>
                </a:r>
                <a:r>
                  <a:rPr lang="en-US" sz="4400" baseline="30000" dirty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m</a:t>
                </a:r>
                <a:r>
                  <a:rPr lang="en-US" sz="4400" dirty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=3m mod </a:t>
                </a:r>
                <a:r>
                  <a:rPr lang="en-US" sz="44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7	</a:t>
                </a:r>
                <a:endParaRPr lang="en-US" sz="4400" dirty="0">
                  <a:solidFill>
                    <a:srgbClr val="E8EEF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4400" dirty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3</a:t>
                </a:r>
                <a:r>
                  <a:rPr lang="en-US" sz="4400" baseline="30000" dirty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1</a:t>
                </a:r>
                <a:r>
                  <a:rPr lang="en-US" sz="4400" dirty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=3, 3</a:t>
                </a:r>
                <a:r>
                  <a:rPr lang="en-US" sz="4400" baseline="30000" dirty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2</a:t>
                </a:r>
                <a:r>
                  <a:rPr lang="en-US" sz="4400" dirty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=6, 3</a:t>
                </a:r>
                <a:r>
                  <a:rPr lang="en-US" sz="4400" baseline="30000" dirty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3</a:t>
                </a:r>
                <a:r>
                  <a:rPr lang="en-US" sz="4400" dirty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=2, 3</a:t>
                </a:r>
                <a:r>
                  <a:rPr lang="en-US" sz="4400" baseline="30000" dirty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4</a:t>
                </a:r>
                <a:r>
                  <a:rPr lang="en-US" sz="4400" dirty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=5, 3</a:t>
                </a:r>
                <a:r>
                  <a:rPr lang="en-US" sz="4400" baseline="30000" dirty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5</a:t>
                </a:r>
                <a:r>
                  <a:rPr lang="en-US" sz="4400" dirty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=1, 3</a:t>
                </a:r>
                <a:r>
                  <a:rPr lang="en-US" sz="4400" baseline="30000" dirty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6</a:t>
                </a:r>
                <a:r>
                  <a:rPr lang="en-US" sz="4400" dirty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=4, 3</a:t>
                </a:r>
                <a:r>
                  <a:rPr lang="en-US" sz="4400" baseline="30000" dirty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7</a:t>
                </a:r>
                <a:r>
                  <a:rPr lang="en-US" sz="4400" dirty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=0</a:t>
                </a:r>
              </a:p>
              <a:p>
                <a:pPr marL="0" lvl="1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itchFamily="18" charset="2"/>
                  </a:rPr>
                  <a:t>	-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360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ℤ</m:t>
                        </m:r>
                      </m:e>
                      <m:sub>
                        <m:r>
                          <a:rPr lang="en-US" sz="360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7</m:t>
                        </m:r>
                      </m:sub>
                      <m:sup>
                        <m:r>
                          <a:rPr lang="en-US" sz="360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600" dirty="0">
                    <a:solidFill>
                      <a:srgbClr val="E8EEF1"/>
                    </a:solidFill>
                    <a:latin typeface="Montserrat Light" panose="020B0604020202020204" charset="0"/>
                    <a:sym typeface="Symbol" pitchFamily="18" charset="2"/>
                  </a:rPr>
                  <a:t>, O(2)=</a:t>
                </a: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itchFamily="18" charset="2"/>
                  </a:rPr>
                  <a:t>3</a:t>
                </a:r>
              </a:p>
              <a:p>
                <a:pPr marL="1943100" lvl="4" indent="-5715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4400" dirty="0" smtClean="0">
                    <a:solidFill>
                      <a:srgbClr val="E8EEF1"/>
                    </a:solidFill>
                    <a:sym typeface="Symbol" pitchFamily="18" charset="2"/>
                  </a:rPr>
                  <a:t>2</a:t>
                </a:r>
                <a:r>
                  <a:rPr lang="en-US" sz="4400" baseline="30000" dirty="0" smtClean="0">
                    <a:solidFill>
                      <a:srgbClr val="E8EEF1"/>
                    </a:solidFill>
                    <a:sym typeface="Symbol" pitchFamily="18" charset="2"/>
                  </a:rPr>
                  <a:t>1</a:t>
                </a:r>
                <a:r>
                  <a:rPr lang="en-US" sz="4400" dirty="0" smtClean="0">
                    <a:solidFill>
                      <a:srgbClr val="E8EEF1"/>
                    </a:solidFill>
                    <a:sym typeface="Symbol" pitchFamily="18" charset="2"/>
                  </a:rPr>
                  <a:t>=2</a:t>
                </a:r>
                <a:r>
                  <a:rPr lang="en-US" sz="4400" dirty="0">
                    <a:solidFill>
                      <a:srgbClr val="E8EEF1"/>
                    </a:solidFill>
                    <a:sym typeface="Symbol" pitchFamily="18" charset="2"/>
                  </a:rPr>
                  <a:t>, 2</a:t>
                </a:r>
                <a:r>
                  <a:rPr lang="en-US" sz="4400" baseline="30000" dirty="0">
                    <a:solidFill>
                      <a:srgbClr val="E8EEF1"/>
                    </a:solidFill>
                    <a:sym typeface="Symbol" pitchFamily="18" charset="2"/>
                  </a:rPr>
                  <a:t>2</a:t>
                </a:r>
                <a:r>
                  <a:rPr lang="en-US" sz="4400" dirty="0">
                    <a:solidFill>
                      <a:srgbClr val="E8EEF1"/>
                    </a:solidFill>
                    <a:sym typeface="Symbol" pitchFamily="18" charset="2"/>
                  </a:rPr>
                  <a:t>=4, 2</a:t>
                </a:r>
                <a:r>
                  <a:rPr lang="en-US" sz="4400" baseline="30000" dirty="0">
                    <a:solidFill>
                      <a:srgbClr val="E8EEF1"/>
                    </a:solidFill>
                    <a:sym typeface="Symbol" pitchFamily="18" charset="2"/>
                  </a:rPr>
                  <a:t>3</a:t>
                </a:r>
                <a:r>
                  <a:rPr lang="en-US" sz="4400" dirty="0">
                    <a:solidFill>
                      <a:srgbClr val="E8EEF1"/>
                    </a:solidFill>
                    <a:sym typeface="Symbol" pitchFamily="18" charset="2"/>
                  </a:rPr>
                  <a:t>=1</a:t>
                </a:r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241" y="1943100"/>
                <a:ext cx="12877800" cy="8134022"/>
              </a:xfrm>
              <a:prstGeom prst="rect">
                <a:avLst/>
              </a:prstGeom>
              <a:blipFill rotWithShape="0">
                <a:blip r:embed="rId4"/>
                <a:stretch>
                  <a:fillRect l="-1326" b="-1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76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F[x]/f(x) III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14800" y="2247900"/>
            <a:ext cx="9753600" cy="5161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4000" dirty="0">
                <a:solidFill>
                  <a:srgbClr val="E8EEF1"/>
                </a:solidFill>
                <a:latin typeface="Montserrat Light" panose="020B0604020202020204" charset="0"/>
              </a:rPr>
              <a:t>Theorem: If f(x) is irreducible F[x]/f(x) is a </a:t>
            </a: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</a:rPr>
              <a:t>field</a:t>
            </a:r>
            <a:endParaRPr lang="en-US" altLang="he-IL" sz="4000" dirty="0">
              <a:solidFill>
                <a:srgbClr val="E8EEF1"/>
              </a:solidFill>
              <a:latin typeface="Montserrat Light" panose="020B0604020202020204" charset="0"/>
            </a:endParaRP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</a:rPr>
              <a:t>Extended Euclid works for polynomials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</a:rPr>
              <a:t>Find inverse of g(x)</a:t>
            </a: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F[x]/f(x) by running ext. Euclid  on (g(x),f(x))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Output is a(x), b(x) such that a(x)g(x)+b(x)f(x)=GCD(f(x),g(x))=1</a:t>
            </a:r>
            <a:endParaRPr lang="en-US" altLang="he-IL" sz="4000" dirty="0" smtClean="0">
              <a:solidFill>
                <a:srgbClr val="E8EEF1"/>
              </a:solidFill>
              <a:latin typeface="Montserrat Light" panose="020B0604020202020204" charset="0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8" name="Group 6"/>
          <p:cNvGrpSpPr/>
          <p:nvPr/>
        </p:nvGrpSpPr>
        <p:grpSpPr>
          <a:xfrm>
            <a:off x="0" y="7644369"/>
            <a:ext cx="2886906" cy="851395"/>
            <a:chOff x="0" y="0"/>
            <a:chExt cx="1722525" cy="508000"/>
          </a:xfrm>
        </p:grpSpPr>
        <p:sp>
          <p:nvSpPr>
            <p:cNvPr id="11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3" name="Group 6"/>
          <p:cNvGrpSpPr/>
          <p:nvPr/>
        </p:nvGrpSpPr>
        <p:grpSpPr>
          <a:xfrm>
            <a:off x="0" y="6648638"/>
            <a:ext cx="2886906" cy="851395"/>
            <a:chOff x="0" y="0"/>
            <a:chExt cx="1722525" cy="508000"/>
          </a:xfrm>
        </p:grpSpPr>
        <p:sp>
          <p:nvSpPr>
            <p:cNvPr id="14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28591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Galois Fields I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14800" y="2247900"/>
            <a:ext cx="97536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Two types of finite fields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Prime p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he-IL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ℤ</a:t>
            </a:r>
            <a:r>
              <a:rPr lang="en-US" altLang="he-IL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p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={0,1,…,p-1},+</a:t>
            </a:r>
            <a:r>
              <a:rPr lang="en-US" altLang="he-IL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p</a:t>
            </a:r>
            <a:r>
              <a:rPr lang="en-US" altLang="he-IL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,</a:t>
            </a:r>
            <a:r>
              <a:rPr lang="en-US" altLang="he-IL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p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Number of elements - p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Base field F (e.g. </a:t>
            </a:r>
            <a:r>
              <a:rPr lang="en-US" altLang="he-IL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ℤ</a:t>
            </a:r>
            <a:r>
              <a:rPr lang="en-US" altLang="he-IL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p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), f(x) irreducible in F[x]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F[x]/f(x), addition and multiplication modulo  f(x)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Number of elements |</a:t>
            </a:r>
            <a:r>
              <a:rPr lang="en-US" altLang="he-IL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F|</a:t>
            </a:r>
            <a:r>
              <a:rPr lang="en-US" altLang="he-IL" sz="4000" baseline="30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degree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Theorem: any finite field has </a:t>
            </a:r>
            <a:r>
              <a:rPr lang="en-US" altLang="he-IL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p</a:t>
            </a:r>
            <a:r>
              <a:rPr lang="en-US" altLang="he-IL" sz="4000" baseline="30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elements for prime p and integer n0</a:t>
            </a:r>
            <a:endParaRPr lang="en-US" altLang="he-IL" sz="4000" dirty="0" smtClean="0">
              <a:solidFill>
                <a:srgbClr val="E8EEF1"/>
              </a:solidFill>
              <a:latin typeface="Montserrat Light" panose="020B0604020202020204" charset="0"/>
              <a:sym typeface="Symbol" panose="05050102010706020507" pitchFamily="18" charset="2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00506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Galois Fields II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30722" y="2257890"/>
            <a:ext cx="9753600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srgbClr val="E8EEF1"/>
                </a:solidFill>
                <a:latin typeface="Montserrat Light" panose="020B0604020202020204" charset="0"/>
              </a:rPr>
              <a:t>Theorem: All finite fields with the same number of elements are identical up to </a:t>
            </a:r>
            <a:r>
              <a:rPr lang="en-US" sz="3600" dirty="0">
                <a:solidFill>
                  <a:srgbClr val="E8EEF1"/>
                </a:solidFill>
                <a:latin typeface="Montserrat Light" panose="020B0604020202020204" charset="0"/>
              </a:rPr>
              <a:t>isomorphism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Finite fields are often called Galois Fields.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srgbClr val="E8EEF1"/>
                </a:solidFill>
                <a:latin typeface="Montserrat Light" panose="020B0604020202020204" charset="0"/>
              </a:rPr>
              <a:t>Notation</a:t>
            </a:r>
            <a:r>
              <a:rPr lang="en-US" sz="3600" dirty="0">
                <a:solidFill>
                  <a:srgbClr val="E8EEF1"/>
                </a:solidFill>
                <a:latin typeface="Montserrat Light" panose="020B0604020202020204" charset="0"/>
              </a:rPr>
              <a:t>: </a:t>
            </a:r>
            <a:r>
              <a:rPr lang="en-US" sz="4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GF(</a:t>
            </a:r>
            <a:r>
              <a:rPr lang="en-US" sz="4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4000" baseline="30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4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GF(p)=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endParaRPr lang="en-US" sz="4000" baseline="-25000" dirty="0" smtClean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srgbClr val="E8EEF1"/>
                </a:solidFill>
                <a:latin typeface="Montserrat Light" panose="020B0604020202020204" charset="0"/>
              </a:rPr>
              <a:t>Example: GF(2</a:t>
            </a:r>
            <a:r>
              <a:rPr lang="en-US" sz="3600" baseline="30000" dirty="0">
                <a:solidFill>
                  <a:srgbClr val="E8EEF1"/>
                </a:solidFill>
                <a:latin typeface="Montserrat Light" panose="020B0604020202020204" charset="0"/>
              </a:rPr>
              <a:t>4</a:t>
            </a:r>
            <a:r>
              <a:rPr lang="en-US" sz="3600" dirty="0">
                <a:solidFill>
                  <a:srgbClr val="E8EEF1"/>
                </a:solidFill>
                <a:latin typeface="Montserrat Light" panose="020B0604020202020204" charset="0"/>
              </a:rPr>
              <a:t>) with irreducible poly. x</a:t>
            </a:r>
            <a:r>
              <a:rPr lang="en-US" sz="3600" baseline="30000" dirty="0">
                <a:solidFill>
                  <a:srgbClr val="E8EEF1"/>
                </a:solidFill>
                <a:latin typeface="Montserrat Light" panose="020B0604020202020204" charset="0"/>
              </a:rPr>
              <a:t>4</a:t>
            </a:r>
            <a:r>
              <a:rPr lang="en-US" sz="3600" dirty="0">
                <a:solidFill>
                  <a:srgbClr val="E8EEF1"/>
                </a:solidFill>
                <a:latin typeface="Montserrat Light" panose="020B0604020202020204" charset="0"/>
              </a:rPr>
              <a:t>+x+1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E8EEF1"/>
                </a:solidFill>
                <a:latin typeface="Montserrat Light" panose="020B0604020202020204" charset="0"/>
              </a:rPr>
              <a:t>The characteristic of a field F is the smallest p such that 1</a:t>
            </a:r>
            <a:r>
              <a:rPr lang="en-US" sz="2800" dirty="0">
                <a:solidFill>
                  <a:srgbClr val="E8EEF1"/>
                </a:solidFill>
                <a:latin typeface="Montserrat Light" panose="020B0604020202020204" charset="0"/>
                <a:sym typeface="Symbol" pitchFamily="18" charset="2"/>
              </a:rPr>
              <a:t></a:t>
            </a:r>
            <a:r>
              <a:rPr lang="en-US" sz="2800" dirty="0">
                <a:solidFill>
                  <a:srgbClr val="E8EEF1"/>
                </a:solidFill>
                <a:latin typeface="Montserrat Light" panose="020B0604020202020204" charset="0"/>
              </a:rPr>
              <a:t>1 p times is 0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E8EEF1"/>
                </a:solidFill>
                <a:latin typeface="Montserrat Light" panose="020B0604020202020204" charset="0"/>
              </a:rPr>
              <a:t>Claim: In a finite field the characteristic is prime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E8EEF1"/>
                </a:solidFill>
                <a:latin typeface="Montserrat Light" panose="020B0604020202020204" charset="0"/>
              </a:rPr>
              <a:t>The characteristic of GF(</a:t>
            </a:r>
            <a:r>
              <a:rPr lang="en-US" sz="2800" dirty="0" err="1">
                <a:solidFill>
                  <a:srgbClr val="E8EEF1"/>
                </a:solidFill>
                <a:latin typeface="Montserrat Light" panose="020B0604020202020204" charset="0"/>
              </a:rPr>
              <a:t>p</a:t>
            </a:r>
            <a:r>
              <a:rPr lang="en-US" sz="2800" baseline="30000" dirty="0" err="1">
                <a:solidFill>
                  <a:srgbClr val="E8EEF1"/>
                </a:solidFill>
                <a:latin typeface="Montserrat Light" panose="020B0604020202020204" charset="0"/>
              </a:rPr>
              <a:t>n</a:t>
            </a:r>
            <a:r>
              <a:rPr lang="en-US" sz="2800" dirty="0">
                <a:solidFill>
                  <a:srgbClr val="E8EEF1"/>
                </a:solidFill>
                <a:latin typeface="Montserrat Light" panose="020B0604020202020204" charset="0"/>
              </a:rPr>
              <a:t>) is </a:t>
            </a:r>
            <a:r>
              <a:rPr lang="en-US" sz="2800" dirty="0">
                <a:solidFill>
                  <a:srgbClr val="E8EEF1"/>
                </a:solidFill>
                <a:latin typeface="Montserrat Light" panose="020B0604020202020204" charset="0"/>
              </a:rPr>
              <a:t>p</a:t>
            </a:r>
            <a:endParaRPr lang="en-US" sz="2800" dirty="0">
              <a:solidFill>
                <a:srgbClr val="E8EEF1"/>
              </a:solidFill>
              <a:latin typeface="Montserrat Light" panose="020B0604020202020204" charset="0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8" name="Group 6"/>
          <p:cNvGrpSpPr/>
          <p:nvPr/>
        </p:nvGrpSpPr>
        <p:grpSpPr>
          <a:xfrm>
            <a:off x="-18197" y="7581900"/>
            <a:ext cx="2886906" cy="851395"/>
            <a:chOff x="0" y="0"/>
            <a:chExt cx="1722525" cy="508000"/>
          </a:xfrm>
        </p:grpSpPr>
        <p:sp>
          <p:nvSpPr>
            <p:cNvPr id="11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55765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Galois Fields </a:t>
            </a: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III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8" name="Group 6"/>
          <p:cNvGrpSpPr/>
          <p:nvPr/>
        </p:nvGrpSpPr>
        <p:grpSpPr>
          <a:xfrm>
            <a:off x="-18197" y="7581900"/>
            <a:ext cx="2886906" cy="851395"/>
            <a:chOff x="0" y="0"/>
            <a:chExt cx="1722525" cy="508000"/>
          </a:xfrm>
        </p:grpSpPr>
        <p:sp>
          <p:nvSpPr>
            <p:cNvPr id="11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3" name="Group 6"/>
          <p:cNvGrpSpPr/>
          <p:nvPr/>
        </p:nvGrpSpPr>
        <p:grpSpPr>
          <a:xfrm>
            <a:off x="0" y="6613465"/>
            <a:ext cx="2886906" cy="851395"/>
            <a:chOff x="0" y="0"/>
            <a:chExt cx="1722525" cy="508000"/>
          </a:xfrm>
        </p:grpSpPr>
        <p:sp>
          <p:nvSpPr>
            <p:cNvPr id="14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15" name="מלבן 1"/>
          <p:cNvSpPr/>
          <p:nvPr/>
        </p:nvSpPr>
        <p:spPr>
          <a:xfrm>
            <a:off x="4130722" y="2257890"/>
            <a:ext cx="9753600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</a:rPr>
              <a:t>More than one way to construct GF(</a:t>
            </a:r>
            <a:r>
              <a:rPr lang="en-US" sz="3600" dirty="0" err="1" smtClean="0">
                <a:solidFill>
                  <a:srgbClr val="E8EEF1"/>
                </a:solidFill>
                <a:latin typeface="Montserrat Light" panose="020B0604020202020204" charset="0"/>
              </a:rPr>
              <a:t>p</a:t>
            </a:r>
            <a:r>
              <a:rPr lang="en-US" sz="3600" baseline="30000" dirty="0" err="1" smtClean="0">
                <a:solidFill>
                  <a:srgbClr val="E8EEF1"/>
                </a:solidFill>
                <a:latin typeface="Montserrat Light" panose="020B0604020202020204" charset="0"/>
              </a:rPr>
              <a:t>n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</a:rPr>
              <a:t>), n&gt;1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</a:rPr>
              <a:t>Example: E=GF(2</a:t>
            </a:r>
            <a:r>
              <a:rPr lang="en-US" sz="3600" baseline="30000" dirty="0" smtClean="0">
                <a:solidFill>
                  <a:srgbClr val="E8EEF1"/>
                </a:solidFill>
                <a:latin typeface="Montserrat Light" panose="020B0604020202020204" charset="0"/>
              </a:rPr>
              <a:t>8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</a:rPr>
              <a:t>)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</a:rPr>
              <a:t>Method I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</a:rPr>
              <a:t>Let f(x) have degree 8, irreducible over </a:t>
            </a:r>
            <a:r>
              <a:rPr lang="en-US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ℤ</a:t>
            </a:r>
            <a:r>
              <a:rPr lang="en-US" sz="36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E= ℤ</a:t>
            </a:r>
            <a:r>
              <a:rPr lang="en-US" sz="36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[x]/f(x)</a:t>
            </a:r>
          </a:p>
          <a:p>
            <a:pPr marL="1485900" lvl="2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Elements: polynomials of degree &lt; 8 with coefficients in ℤ</a:t>
            </a:r>
            <a:r>
              <a:rPr lang="en-US" sz="36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marL="1485900" lvl="2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 a(x), b(x)</a:t>
            </a:r>
            <a:r>
              <a:rPr lang="en-US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E</a:t>
            </a:r>
          </a:p>
          <a:p>
            <a:pPr marL="1943100" lvl="3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Arithmetic modulo f(x)</a:t>
            </a:r>
          </a:p>
          <a:p>
            <a:pPr marL="1943100" lvl="3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Operations on coefficients in </a:t>
            </a:r>
            <a:r>
              <a:rPr lang="en-US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ℤ</a:t>
            </a:r>
            <a:r>
              <a:rPr lang="en-US" sz="36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3600" dirty="0">
              <a:solidFill>
                <a:srgbClr val="E8EEF1"/>
              </a:solidFill>
              <a:latin typeface="Montserrat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7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Galois Fields </a:t>
            </a: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IV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8" name="Group 6"/>
          <p:cNvGrpSpPr/>
          <p:nvPr/>
        </p:nvGrpSpPr>
        <p:grpSpPr>
          <a:xfrm>
            <a:off x="-18197" y="7581900"/>
            <a:ext cx="2886906" cy="851395"/>
            <a:chOff x="0" y="0"/>
            <a:chExt cx="1722525" cy="508000"/>
          </a:xfrm>
        </p:grpSpPr>
        <p:sp>
          <p:nvSpPr>
            <p:cNvPr id="11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3" name="Group 6"/>
          <p:cNvGrpSpPr/>
          <p:nvPr/>
        </p:nvGrpSpPr>
        <p:grpSpPr>
          <a:xfrm>
            <a:off x="0" y="6613465"/>
            <a:ext cx="2886906" cy="851395"/>
            <a:chOff x="0" y="0"/>
            <a:chExt cx="1722525" cy="508000"/>
          </a:xfrm>
        </p:grpSpPr>
        <p:sp>
          <p:nvSpPr>
            <p:cNvPr id="14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15" name="מלבן 1"/>
          <p:cNvSpPr/>
          <p:nvPr/>
        </p:nvSpPr>
        <p:spPr>
          <a:xfrm>
            <a:off x="4130722" y="2257890"/>
            <a:ext cx="97536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</a:rPr>
              <a:t>Method II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</a:rPr>
              <a:t>Let g(x) have degree 4, irreducible over </a:t>
            </a:r>
            <a:r>
              <a:rPr lang="en-US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ℤ</a:t>
            </a:r>
            <a:r>
              <a:rPr lang="en-US" sz="36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F= ℤ</a:t>
            </a:r>
            <a:r>
              <a:rPr lang="en-US" sz="36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[x]/g(x)</a:t>
            </a:r>
          </a:p>
          <a:p>
            <a:pPr marL="1485900" lvl="2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Elements: polynomials of degree &lt; 4 with coefficients in ℤ</a:t>
            </a:r>
            <a:r>
              <a:rPr lang="en-US" sz="36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marL="1485900" lvl="2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srgbClr val="E8EEF1"/>
                </a:solidFill>
                <a:latin typeface="Montserrat Light" panose="020B0604020202020204" charset="0"/>
              </a:rPr>
              <a:t>Let 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</a:rPr>
              <a:t>h(x</a:t>
            </a:r>
            <a:r>
              <a:rPr lang="en-US" sz="3600" dirty="0">
                <a:solidFill>
                  <a:srgbClr val="E8EEF1"/>
                </a:solidFill>
                <a:latin typeface="Montserrat Light" panose="020B0604020202020204" charset="0"/>
              </a:rPr>
              <a:t>) have degree 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</a:rPr>
              <a:t>2, </a:t>
            </a:r>
            <a:r>
              <a:rPr lang="en-US" sz="3600" dirty="0">
                <a:solidFill>
                  <a:srgbClr val="E8EEF1"/>
                </a:solidFill>
                <a:latin typeface="Montserrat Light" panose="020B0604020202020204" charset="0"/>
              </a:rPr>
              <a:t>irreducible over </a:t>
            </a:r>
            <a:r>
              <a:rPr lang="en-US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</a:p>
          <a:p>
            <a:pPr marL="1485900" lvl="2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E=F[x]/h(x)</a:t>
            </a:r>
            <a:endParaRPr lang="en-US" sz="3600" dirty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6" name="Group 6"/>
          <p:cNvGrpSpPr/>
          <p:nvPr/>
        </p:nvGrpSpPr>
        <p:grpSpPr>
          <a:xfrm>
            <a:off x="0" y="5600700"/>
            <a:ext cx="2886906" cy="851395"/>
            <a:chOff x="0" y="0"/>
            <a:chExt cx="1722525" cy="508000"/>
          </a:xfrm>
        </p:grpSpPr>
        <p:sp>
          <p:nvSpPr>
            <p:cNvPr id="18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66190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Galois Fields V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8" name="Group 6"/>
          <p:cNvGrpSpPr/>
          <p:nvPr/>
        </p:nvGrpSpPr>
        <p:grpSpPr>
          <a:xfrm>
            <a:off x="-18197" y="7581900"/>
            <a:ext cx="2886906" cy="851395"/>
            <a:chOff x="0" y="0"/>
            <a:chExt cx="1722525" cy="508000"/>
          </a:xfrm>
        </p:grpSpPr>
        <p:sp>
          <p:nvSpPr>
            <p:cNvPr id="11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3" name="Group 6"/>
          <p:cNvGrpSpPr/>
          <p:nvPr/>
        </p:nvGrpSpPr>
        <p:grpSpPr>
          <a:xfrm>
            <a:off x="0" y="6613465"/>
            <a:ext cx="2886906" cy="851395"/>
            <a:chOff x="0" y="0"/>
            <a:chExt cx="1722525" cy="508000"/>
          </a:xfrm>
        </p:grpSpPr>
        <p:sp>
          <p:nvSpPr>
            <p:cNvPr id="14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15" name="מלבן 1"/>
          <p:cNvSpPr/>
          <p:nvPr/>
        </p:nvSpPr>
        <p:spPr>
          <a:xfrm>
            <a:off x="4130722" y="2257890"/>
            <a:ext cx="9753600" cy="522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0" lvl="2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 a(x), b(x)</a:t>
            </a:r>
            <a:r>
              <a:rPr lang="en-US" sz="36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E</a:t>
            </a:r>
          </a:p>
          <a:p>
            <a:pPr marL="1943100" lvl="3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Arithmetic modulo </a:t>
            </a:r>
            <a:r>
              <a:rPr lang="en-US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h(x</a:t>
            </a:r>
            <a:r>
              <a:rPr lang="en-US" sz="36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</a:p>
          <a:p>
            <a:pPr marL="1943100" lvl="3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Operations on coefficients in </a:t>
            </a:r>
            <a:r>
              <a:rPr lang="en-US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</a:p>
          <a:p>
            <a:pPr marL="2400300" lvl="4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Each coefficient is polynomial of degree 4 over ℤ</a:t>
            </a:r>
            <a:r>
              <a:rPr lang="en-US" sz="36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marL="2400300" lvl="4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Addition and multiplication as defined </a:t>
            </a:r>
            <a:r>
              <a:rPr lang="en-US" sz="360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on polynomials</a:t>
            </a:r>
            <a:endParaRPr lang="en-US" sz="3600" baseline="-25000" dirty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All constructions of E are isomorphic </a:t>
            </a:r>
            <a:endParaRPr lang="en-US" sz="3600" dirty="0">
              <a:solidFill>
                <a:srgbClr val="E8EEF1"/>
              </a:solidFill>
              <a:latin typeface="Montserrat Light" panose="020B0604020202020204" charset="0"/>
            </a:endParaRPr>
          </a:p>
        </p:txBody>
      </p:sp>
      <p:grpSp>
        <p:nvGrpSpPr>
          <p:cNvPr id="16" name="Group 6"/>
          <p:cNvGrpSpPr/>
          <p:nvPr/>
        </p:nvGrpSpPr>
        <p:grpSpPr>
          <a:xfrm>
            <a:off x="0" y="5600700"/>
            <a:ext cx="2886906" cy="851395"/>
            <a:chOff x="0" y="0"/>
            <a:chExt cx="1722525" cy="508000"/>
          </a:xfrm>
        </p:grpSpPr>
        <p:sp>
          <p:nvSpPr>
            <p:cNvPr id="18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9" name="Group 6"/>
          <p:cNvGrpSpPr/>
          <p:nvPr/>
        </p:nvGrpSpPr>
        <p:grpSpPr>
          <a:xfrm>
            <a:off x="36394" y="4606461"/>
            <a:ext cx="2886906" cy="851395"/>
            <a:chOff x="0" y="0"/>
            <a:chExt cx="1722525" cy="508000"/>
          </a:xfrm>
        </p:grpSpPr>
        <p:sp>
          <p:nvSpPr>
            <p:cNvPr id="20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28500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043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>
                <a:solidFill>
                  <a:srgbClr val="43B0F1"/>
                </a:solidFill>
                <a:latin typeface="Montserrat Classic Bold"/>
              </a:rPr>
              <a:t>Order of Elements 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4228214" y="2011787"/>
            <a:ext cx="10325986" cy="555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srgbClr val="E8EEF1"/>
                </a:solidFill>
                <a:latin typeface="Montserrat Light" panose="020B0604020202020204" charset="0"/>
                <a:sym typeface="Symbol" pitchFamily="18" charset="2"/>
              </a:rPr>
              <a:t>Theorem: Let (G, ) be a finite group and g be an element of the group. Then the order of g ≤ |G| (in fact , </a:t>
            </a:r>
            <a:r>
              <a:rPr lang="en-US" sz="4400" dirty="0" err="1">
                <a:solidFill>
                  <a:srgbClr val="E8EEF1"/>
                </a:solidFill>
                <a:sym typeface="Symbol" pitchFamily="18" charset="2"/>
              </a:rPr>
              <a:t>g</a:t>
            </a:r>
            <a:r>
              <a:rPr lang="en-US" sz="4400" baseline="30000" dirty="0" err="1">
                <a:solidFill>
                  <a:srgbClr val="E8EEF1"/>
                </a:solidFill>
                <a:sym typeface="Symbol" pitchFamily="18" charset="2"/>
              </a:rPr>
              <a:t>|G</a:t>
            </a:r>
            <a:r>
              <a:rPr lang="en-US" sz="4400" baseline="30000" dirty="0">
                <a:solidFill>
                  <a:srgbClr val="E8EEF1"/>
                </a:solidFill>
                <a:sym typeface="Symbol" pitchFamily="18" charset="2"/>
              </a:rPr>
              <a:t>|</a:t>
            </a:r>
            <a:r>
              <a:rPr lang="en-US" sz="4400" dirty="0">
                <a:solidFill>
                  <a:srgbClr val="E8EEF1"/>
                </a:solidFill>
                <a:sym typeface="Symbol" pitchFamily="18" charset="2"/>
              </a:rPr>
              <a:t>=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e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itchFamily="18" charset="2"/>
              </a:rPr>
              <a:t>, </a:t>
            </a:r>
            <a:r>
              <a:rPr lang="en-US" sz="3600" dirty="0">
                <a:solidFill>
                  <a:srgbClr val="E8EEF1"/>
                </a:solidFill>
                <a:latin typeface="Montserrat Light" panose="020B0604020202020204" charset="0"/>
                <a:sym typeface="Symbol" pitchFamily="18" charset="2"/>
              </a:rPr>
              <a:t>see Lagrange theorem).</a:t>
            </a:r>
          </a:p>
          <a:p>
            <a:pPr marL="571500" indent="-5715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srgbClr val="E8EEF1"/>
                </a:solidFill>
                <a:latin typeface="Montserrat Light" panose="020B0604020202020204" charset="0"/>
                <a:sym typeface="Symbol" pitchFamily="18" charset="2"/>
              </a:rPr>
              <a:t>Corollary: in the multiplicative group of </a:t>
            </a:r>
            <a:r>
              <a:rPr lang="en-US" sz="4400" dirty="0">
                <a:solidFill>
                  <a:srgbClr val="E8EEF1"/>
                </a:solidFill>
                <a:sym typeface="Symbol" pitchFamily="18" charset="2"/>
              </a:rPr>
              <a:t>Z</a:t>
            </a:r>
            <a:r>
              <a:rPr lang="en-US" sz="4400" baseline="-25000" dirty="0">
                <a:solidFill>
                  <a:srgbClr val="E8EEF1"/>
                </a:solidFill>
                <a:sym typeface="Symbol" pitchFamily="18" charset="2"/>
              </a:rPr>
              <a:t>n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E8EEF1"/>
                </a:solidFill>
                <a:latin typeface="Montserrat Light" panose="020B0604020202020204" charset="0"/>
                <a:sym typeface="Symbol" pitchFamily="18" charset="2"/>
              </a:rPr>
              <a:t>any element is of order at most (n)</a:t>
            </a:r>
          </a:p>
        </p:txBody>
      </p:sp>
      <p:grpSp>
        <p:nvGrpSpPr>
          <p:cNvPr id="13" name="Group 7"/>
          <p:cNvGrpSpPr/>
          <p:nvPr/>
        </p:nvGrpSpPr>
        <p:grpSpPr>
          <a:xfrm rot="-10800000">
            <a:off x="15401094" y="8648701"/>
            <a:ext cx="2886906" cy="851395"/>
            <a:chOff x="0" y="0"/>
            <a:chExt cx="1722525" cy="508000"/>
          </a:xfrm>
        </p:grpSpPr>
        <p:sp>
          <p:nvSpPr>
            <p:cNvPr id="14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5" name="Group 7"/>
          <p:cNvGrpSpPr/>
          <p:nvPr/>
        </p:nvGrpSpPr>
        <p:grpSpPr>
          <a:xfrm rot="-10800000">
            <a:off x="15392400" y="7581900"/>
            <a:ext cx="2886906" cy="851395"/>
            <a:chOff x="0" y="0"/>
            <a:chExt cx="1722525" cy="508000"/>
          </a:xfrm>
        </p:grpSpPr>
        <p:sp>
          <p:nvSpPr>
            <p:cNvPr id="16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89951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Proof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228214" y="1901190"/>
            <a:ext cx="9144000" cy="66479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8EEF1"/>
                </a:solidFill>
                <a:latin typeface="Montserrat Light" panose="020B0604020202020204" charset="0"/>
              </a:rPr>
              <a:t>Consider</a:t>
            </a:r>
            <a:r>
              <a:rPr lang="en-US" sz="4400" dirty="0" smtClean="0">
                <a:solidFill>
                  <a:srgbClr val="E8EEF1"/>
                </a:solidFill>
              </a:rPr>
              <a:t> g</a:t>
            </a:r>
            <a:r>
              <a:rPr lang="en-US" sz="4400" baseline="30000" dirty="0" smtClean="0">
                <a:solidFill>
                  <a:srgbClr val="E8EEF1"/>
                </a:solidFill>
              </a:rPr>
              <a:t>0</a:t>
            </a:r>
            <a:r>
              <a:rPr lang="en-US" sz="4400" dirty="0" smtClean="0">
                <a:solidFill>
                  <a:srgbClr val="E8EEF1"/>
                </a:solidFill>
              </a:rPr>
              <a:t>,g</a:t>
            </a:r>
            <a:r>
              <a:rPr lang="en-US" sz="4400" baseline="30000" dirty="0" smtClean="0">
                <a:solidFill>
                  <a:srgbClr val="E8EEF1"/>
                </a:solidFill>
              </a:rPr>
              <a:t>1</a:t>
            </a:r>
            <a:r>
              <a:rPr lang="en-US" sz="4400" dirty="0" smtClean="0">
                <a:solidFill>
                  <a:srgbClr val="E8EEF1"/>
                </a:solidFill>
              </a:rPr>
              <a:t>,g</a:t>
            </a:r>
            <a:r>
              <a:rPr lang="en-US" sz="4400" baseline="30000" dirty="0" smtClean="0">
                <a:solidFill>
                  <a:srgbClr val="E8EEF1"/>
                </a:solidFill>
              </a:rPr>
              <a:t>2</a:t>
            </a:r>
            <a:r>
              <a:rPr lang="en-US" sz="4400" dirty="0" smtClean="0">
                <a:solidFill>
                  <a:srgbClr val="E8EEF1"/>
                </a:solidFill>
              </a:rPr>
              <a:t>,…</a:t>
            </a:r>
            <a:r>
              <a:rPr lang="en-US" sz="4400" dirty="0" err="1" smtClean="0">
                <a:solidFill>
                  <a:srgbClr val="E8EEF1"/>
                </a:solidFill>
              </a:rPr>
              <a:t>g</a:t>
            </a:r>
            <a:r>
              <a:rPr lang="en-US" sz="4400" baseline="30000" dirty="0" err="1" smtClean="0">
                <a:solidFill>
                  <a:srgbClr val="E8EEF1"/>
                </a:solidFill>
              </a:rPr>
              <a:t>|G</a:t>
            </a:r>
            <a:r>
              <a:rPr lang="en-US" sz="4400" baseline="30000" dirty="0" smtClean="0">
                <a:solidFill>
                  <a:srgbClr val="E8EEF1"/>
                </a:solidFill>
              </a:rPr>
              <a:t>|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</a:rPr>
              <a:t>Closure {</a:t>
            </a:r>
            <a:r>
              <a:rPr lang="en-US" sz="3600" dirty="0">
                <a:solidFill>
                  <a:srgbClr val="E8EEF1"/>
                </a:solidFill>
              </a:rPr>
              <a:t>g</a:t>
            </a:r>
            <a:r>
              <a:rPr lang="en-US" sz="3600" baseline="30000" dirty="0">
                <a:solidFill>
                  <a:srgbClr val="E8EEF1"/>
                </a:solidFill>
              </a:rPr>
              <a:t>0</a:t>
            </a:r>
            <a:r>
              <a:rPr lang="en-US" sz="3600" dirty="0">
                <a:solidFill>
                  <a:srgbClr val="E8EEF1"/>
                </a:solidFill>
              </a:rPr>
              <a:t>,g</a:t>
            </a:r>
            <a:r>
              <a:rPr lang="en-US" sz="3600" baseline="30000" dirty="0">
                <a:solidFill>
                  <a:srgbClr val="E8EEF1"/>
                </a:solidFill>
              </a:rPr>
              <a:t>1</a:t>
            </a:r>
            <a:r>
              <a:rPr lang="en-US" sz="3600" dirty="0">
                <a:solidFill>
                  <a:srgbClr val="E8EEF1"/>
                </a:solidFill>
              </a:rPr>
              <a:t>,g</a:t>
            </a:r>
            <a:r>
              <a:rPr lang="en-US" sz="3600" baseline="30000" dirty="0">
                <a:solidFill>
                  <a:srgbClr val="E8EEF1"/>
                </a:solidFill>
              </a:rPr>
              <a:t>2</a:t>
            </a:r>
            <a:r>
              <a:rPr lang="en-US" sz="3600" dirty="0">
                <a:solidFill>
                  <a:srgbClr val="E8EEF1"/>
                </a:solidFill>
              </a:rPr>
              <a:t>,…</a:t>
            </a:r>
            <a:r>
              <a:rPr lang="en-US" sz="3600" dirty="0" err="1">
                <a:solidFill>
                  <a:srgbClr val="E8EEF1"/>
                </a:solidFill>
              </a:rPr>
              <a:t>g</a:t>
            </a:r>
            <a:r>
              <a:rPr lang="en-US" sz="3600" baseline="30000" dirty="0" err="1">
                <a:solidFill>
                  <a:srgbClr val="E8EEF1"/>
                </a:solidFill>
              </a:rPr>
              <a:t>|G</a:t>
            </a:r>
            <a:r>
              <a:rPr lang="en-US" sz="3600" baseline="30000" dirty="0" smtClean="0">
                <a:solidFill>
                  <a:srgbClr val="E8EEF1"/>
                </a:solidFill>
              </a:rPr>
              <a:t>|</a:t>
            </a:r>
            <a:r>
              <a:rPr lang="en-US" sz="3600" dirty="0" smtClean="0">
                <a:solidFill>
                  <a:srgbClr val="E8EEF1"/>
                </a:solidFill>
              </a:rPr>
              <a:t>}</a:t>
            </a:r>
            <a:r>
              <a:rPr lang="en-US" sz="3600" dirty="0" smtClean="0">
                <a:solidFill>
                  <a:srgbClr val="E8EEF1"/>
                </a:solidFill>
                <a:sym typeface="Symbol" panose="05050102010706020507" pitchFamily="18" charset="2"/>
              </a:rPr>
              <a:t>G</a:t>
            </a:r>
            <a:endParaRPr lang="en-US" sz="3600" dirty="0">
              <a:solidFill>
                <a:srgbClr val="E8EEF1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</a:rPr>
              <a:t>Pigeonhole principle </a:t>
            </a:r>
          </a:p>
          <a:p>
            <a:pPr lvl="1">
              <a:lnSpc>
                <a:spcPct val="150000"/>
              </a:lnSpc>
            </a:pP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-  </a:t>
            </a:r>
            <a:r>
              <a:rPr lang="en-US" sz="4400" dirty="0">
                <a:solidFill>
                  <a:srgbClr val="E8EEF1"/>
                </a:solidFill>
                <a:sym typeface="Symbol" panose="05050102010706020507" pitchFamily="18" charset="2"/>
              </a:rPr>
              <a:t>0j&lt;k|G|, </a:t>
            </a:r>
            <a:r>
              <a:rPr lang="en-US" sz="4400" dirty="0" err="1">
                <a:solidFill>
                  <a:srgbClr val="E8EEF1"/>
                </a:solidFill>
                <a:sym typeface="Symbol" panose="05050102010706020507" pitchFamily="18" charset="2"/>
              </a:rPr>
              <a:t>g</a:t>
            </a:r>
            <a:r>
              <a:rPr lang="en-US" sz="4400" baseline="30000" dirty="0" err="1">
                <a:solidFill>
                  <a:srgbClr val="E8EEF1"/>
                </a:solidFill>
                <a:sym typeface="Symbol" panose="05050102010706020507" pitchFamily="18" charset="2"/>
              </a:rPr>
              <a:t>j</a:t>
            </a:r>
            <a:r>
              <a:rPr lang="en-US" sz="4400" dirty="0">
                <a:solidFill>
                  <a:srgbClr val="E8EEF1"/>
                </a:solidFill>
                <a:sym typeface="Symbol" panose="05050102010706020507" pitchFamily="18" charset="2"/>
              </a:rPr>
              <a:t>=</a:t>
            </a:r>
            <a:r>
              <a:rPr lang="en-US" sz="4400" dirty="0" err="1">
                <a:solidFill>
                  <a:srgbClr val="E8EEF1"/>
                </a:solidFill>
                <a:sym typeface="Symbol" panose="05050102010706020507" pitchFamily="18" charset="2"/>
              </a:rPr>
              <a:t>g</a:t>
            </a:r>
            <a:r>
              <a:rPr lang="en-US" sz="4400" baseline="30000" dirty="0" err="1">
                <a:solidFill>
                  <a:srgbClr val="E8EEF1"/>
                </a:solidFill>
                <a:sym typeface="Symbol" panose="05050102010706020507" pitchFamily="18" charset="2"/>
              </a:rPr>
              <a:t>k</a:t>
            </a:r>
            <a:endParaRPr lang="en-US" sz="4400" baseline="30000" dirty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Multiply by </a:t>
            </a:r>
            <a:r>
              <a:rPr lang="en-US" sz="4400" dirty="0">
                <a:solidFill>
                  <a:srgbClr val="E8EEF1"/>
                </a:solidFill>
                <a:sym typeface="Symbol" panose="05050102010706020507" pitchFamily="18" charset="2"/>
              </a:rPr>
              <a:t>g</a:t>
            </a:r>
            <a:r>
              <a:rPr lang="en-US" sz="4400" baseline="30000" dirty="0">
                <a:solidFill>
                  <a:srgbClr val="E8EEF1"/>
                </a:solidFill>
                <a:sym typeface="Symbol" panose="05050102010706020507" pitchFamily="18" charset="2"/>
              </a:rPr>
              <a:t>-1</a:t>
            </a:r>
            <a:r>
              <a:rPr lang="en-US" sz="4400" dirty="0">
                <a:solidFill>
                  <a:srgbClr val="E8EEF1"/>
                </a:solidFill>
                <a:sym typeface="Wingdings" panose="05000000000000000000" pitchFamily="2" charset="2"/>
              </a:rPr>
              <a:t> g</a:t>
            </a:r>
            <a:r>
              <a:rPr lang="en-US" sz="4400" baseline="30000" dirty="0">
                <a:solidFill>
                  <a:srgbClr val="E8EEF1"/>
                </a:solidFill>
                <a:sym typeface="Wingdings" panose="05000000000000000000" pitchFamily="2" charset="2"/>
              </a:rPr>
              <a:t>j-1</a:t>
            </a:r>
            <a:r>
              <a:rPr lang="en-US" sz="4400" dirty="0">
                <a:solidFill>
                  <a:srgbClr val="E8EEF1"/>
                </a:solidFill>
                <a:sym typeface="Wingdings" panose="05000000000000000000" pitchFamily="2" charset="2"/>
              </a:rPr>
              <a:t>=g</a:t>
            </a:r>
            <a:r>
              <a:rPr lang="en-US" sz="4400" baseline="30000" dirty="0">
                <a:solidFill>
                  <a:srgbClr val="E8EEF1"/>
                </a:solidFill>
                <a:sym typeface="Wingdings" panose="05000000000000000000" pitchFamily="2" charset="2"/>
              </a:rPr>
              <a:t>k-1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Repeat</a:t>
            </a:r>
            <a:r>
              <a:rPr lang="en-US" sz="4400" dirty="0">
                <a:solidFill>
                  <a:srgbClr val="E8EEF1"/>
                </a:solidFill>
                <a:sym typeface="Wingdings" panose="05000000000000000000" pitchFamily="2" charset="2"/>
              </a:rPr>
              <a:t>  e=g</a:t>
            </a:r>
            <a:r>
              <a:rPr lang="en-US" sz="4400" baseline="30000" dirty="0">
                <a:solidFill>
                  <a:srgbClr val="E8EEF1"/>
                </a:solidFill>
                <a:sym typeface="Wingdings" panose="05000000000000000000" pitchFamily="2" charset="2"/>
              </a:rPr>
              <a:t>0</a:t>
            </a:r>
            <a:r>
              <a:rPr lang="en-US" sz="4400" dirty="0">
                <a:solidFill>
                  <a:srgbClr val="E8EEF1"/>
                </a:solidFill>
                <a:sym typeface="Wingdings" panose="05000000000000000000" pitchFamily="2" charset="2"/>
              </a:rPr>
              <a:t>=</a:t>
            </a:r>
            <a:r>
              <a:rPr lang="en-US" sz="4400" dirty="0" err="1">
                <a:solidFill>
                  <a:srgbClr val="E8EEF1"/>
                </a:solidFill>
                <a:sym typeface="Wingdings" panose="05000000000000000000" pitchFamily="2" charset="2"/>
              </a:rPr>
              <a:t>g</a:t>
            </a:r>
            <a:r>
              <a:rPr lang="en-US" sz="4400" baseline="30000" dirty="0" err="1">
                <a:solidFill>
                  <a:srgbClr val="E8EEF1"/>
                </a:solidFill>
                <a:sym typeface="Wingdings" panose="05000000000000000000" pitchFamily="2" charset="2"/>
              </a:rPr>
              <a:t>k</a:t>
            </a:r>
            <a:r>
              <a:rPr lang="en-US" sz="4400" baseline="30000" dirty="0">
                <a:solidFill>
                  <a:srgbClr val="E8EEF1"/>
                </a:solidFill>
                <a:sym typeface="Wingdings" panose="05000000000000000000" pitchFamily="2" charset="2"/>
              </a:rPr>
              <a:t>-j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0&lt;k-j</a:t>
            </a:r>
            <a:r>
              <a:rPr lang="en-US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|G|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0&lt;O(g)</a:t>
            </a:r>
            <a:r>
              <a:rPr lang="en-US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k-j</a:t>
            </a:r>
            <a:endParaRPr lang="en-US" sz="3600" dirty="0">
              <a:solidFill>
                <a:srgbClr val="E8EEF1"/>
              </a:solidFill>
              <a:latin typeface="Montserrat Light" panose="020B0604020202020204" charset="0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12338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Sub-Groups I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013984" y="2171700"/>
            <a:ext cx="9753600" cy="7074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</a:rPr>
              <a:t>Definition: Let 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</a:rPr>
              <a:t>(G,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) be a group. 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</a:rPr>
              <a:t>(H,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) is a </a:t>
            </a:r>
            <a:r>
              <a:rPr lang="en-US" altLang="he-IL" sz="3600" dirty="0">
                <a:solidFill>
                  <a:srgbClr val="FF0000"/>
                </a:solidFill>
                <a:latin typeface="Montserrat Light" panose="020B0604020202020204" charset="0"/>
                <a:sym typeface="Symbol" panose="05050102010706020507" pitchFamily="18" charset="2"/>
              </a:rPr>
              <a:t>sub-group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 of 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</a:rPr>
              <a:t>(G,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) if it is a group, and H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G.</a:t>
            </a:r>
            <a:endParaRPr lang="en-US" altLang="he-IL" sz="3600" dirty="0">
              <a:solidFill>
                <a:srgbClr val="E8EEF1"/>
              </a:solidFill>
              <a:latin typeface="Montserrat Light" panose="020B0604020202020204" charset="0"/>
              <a:sym typeface="Symbol" panose="05050102010706020507" pitchFamily="18" charset="2"/>
            </a:endParaRP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Claim: If 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</a:rPr>
              <a:t>(G,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) is a finite group and 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</a:rPr>
              <a:t>(H,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) is  closed, where 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H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G, then 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</a:rPr>
              <a:t>(H,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) is a sub-group of 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</a:rPr>
              <a:t>(G,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).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Proof sketch: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Associativity – inherited from group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Unit element – closure means that if </a:t>
            </a:r>
            <a:r>
              <a:rPr lang="en-US" sz="36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gH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, then </a:t>
            </a:r>
            <a:r>
              <a:rPr lang="en-US" sz="36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g</a:t>
            </a:r>
            <a:r>
              <a:rPr lang="en-US" sz="3600" baseline="300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m</a:t>
            </a:r>
            <a:r>
              <a:rPr lang="en-US" sz="36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H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 for all m 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e=</a:t>
            </a:r>
            <a:r>
              <a:rPr lang="en-US" sz="3600" dirty="0" err="1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g</a:t>
            </a:r>
            <a:r>
              <a:rPr lang="en-US" sz="3600" baseline="30000" dirty="0" err="1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O</a:t>
            </a:r>
            <a:r>
              <a:rPr lang="en-US" sz="3600" baseline="300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(g)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H.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Inverse of g: </a:t>
            </a:r>
            <a:r>
              <a:rPr lang="en-US" sz="36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g</a:t>
            </a:r>
            <a:r>
              <a:rPr lang="en-US" sz="3600" baseline="300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O</a:t>
            </a:r>
            <a:r>
              <a:rPr lang="en-US" sz="3600" baseline="30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(g)-1</a:t>
            </a:r>
            <a:endParaRPr lang="en-US" sz="3600" baseline="30000" dirty="0">
              <a:solidFill>
                <a:srgbClr val="E8EEF1"/>
              </a:solidFill>
              <a:latin typeface="Montserrat Light" panose="020B0604020202020204" charset="0"/>
              <a:sym typeface="Symbol" panose="05050102010706020507" pitchFamily="18" charset="2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85606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Sub-Groups II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4025357" y="2192203"/>
                <a:ext cx="9753600" cy="6463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Examples</a:t>
                </a:r>
                <a:endParaRPr lang="en-US" altLang="he-IL" sz="3600" dirty="0">
                  <a:solidFill>
                    <a:srgbClr val="E8EEF1"/>
                  </a:solidFill>
                  <a:latin typeface="Montserrat Light" panose="020B0604020202020204" charset="0"/>
                  <a:sym typeface="Symbol" panose="05050102010706020507" pitchFamily="18" charset="2"/>
                </a:endParaRPr>
              </a:p>
              <a:p>
                <a:pPr marL="1028700" lvl="1" indent="-571500">
                  <a:lnSpc>
                    <a:spcPct val="150000"/>
                  </a:lnSpc>
                  <a:buFontTx/>
                  <a:buChar char="-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For any group (G,)</a:t>
                </a:r>
              </a:p>
              <a:p>
                <a:pPr marL="1485900" lvl="2" indent="-571500">
                  <a:lnSpc>
                    <a:spcPct val="150000"/>
                  </a:lnSpc>
                  <a:buFontTx/>
                  <a:buChar char="-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({e},), (G,) are sub-groups</a:t>
                </a:r>
              </a:p>
              <a:p>
                <a:pPr marL="1485900" lvl="2" indent="-571500">
                  <a:lnSpc>
                    <a:spcPct val="150000"/>
                  </a:lnSpc>
                  <a:buFontTx/>
                  <a:buChar char="-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({a},) for </a:t>
                </a:r>
                <a:r>
                  <a:rPr lang="en-US" sz="3600" dirty="0" err="1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ae</a:t>
                </a: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 is not a sub-group</a:t>
                </a:r>
              </a:p>
              <a:p>
                <a:pPr marL="1028700" lvl="1" indent="-571500">
                  <a:lnSpc>
                    <a:spcPct val="150000"/>
                  </a:lnSpc>
                  <a:buFontTx/>
                  <a:buChar char="-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Sub groups of </a:t>
                </a:r>
                <a:r>
                  <a:rPr lang="en-US" sz="36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ℤ</a:t>
                </a:r>
                <a:r>
                  <a:rPr lang="en-US" sz="3600" baseline="-250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5</a:t>
                </a:r>
              </a:p>
              <a:p>
                <a:pPr marL="1485900" lvl="2" indent="-571500">
                  <a:lnSpc>
                    <a:spcPct val="150000"/>
                  </a:lnSpc>
                  <a:buFontTx/>
                  <a:buChar char="-"/>
                </a:pPr>
                <a:r>
                  <a:rPr lang="en-US" sz="36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{0},{0,1,2,3,4}</a:t>
                </a:r>
              </a:p>
              <a:p>
                <a:pPr marL="1028700" lvl="1" indent="-571500">
                  <a:lnSpc>
                    <a:spcPct val="150000"/>
                  </a:lnSpc>
                  <a:buFontTx/>
                  <a:buChar char="-"/>
                </a:pPr>
                <a:r>
                  <a:rPr lang="en-US" sz="36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Sub groups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36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ℤ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5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endParaRPr lang="en-US" sz="3600" dirty="0" smtClean="0">
                  <a:solidFill>
                    <a:srgbClr val="E8EEF1"/>
                  </a:solidFill>
                  <a:latin typeface="Montserrat Light" panose="020B0604020202020204" charset="0"/>
                  <a:sym typeface="Symbol" panose="05050102010706020507" pitchFamily="18" charset="2"/>
                </a:endParaRPr>
              </a:p>
              <a:p>
                <a:pPr marL="1485900" lvl="2" indent="-571500">
                  <a:lnSpc>
                    <a:spcPct val="150000"/>
                  </a:lnSpc>
                  <a:buFontTx/>
                  <a:buChar char="-"/>
                </a:pPr>
                <a:r>
                  <a:rPr lang="en-US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{1}, {1,4}, {1,2,3,4}</a:t>
                </a:r>
                <a:endParaRPr lang="en-US" sz="3600" dirty="0">
                  <a:solidFill>
                    <a:srgbClr val="E8EEF1"/>
                  </a:solidFill>
                  <a:latin typeface="Montserrat Light" panose="020B060402020202020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357" y="2192203"/>
                <a:ext cx="9753600" cy="6463308"/>
              </a:xfrm>
              <a:prstGeom prst="rect">
                <a:avLst/>
              </a:prstGeom>
              <a:blipFill rotWithShape="0">
                <a:blip r:embed="rId4"/>
                <a:stretch>
                  <a:fillRect l="-1688" t="-1509" b="-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3" name="Group 6"/>
          <p:cNvGrpSpPr/>
          <p:nvPr/>
        </p:nvGrpSpPr>
        <p:grpSpPr>
          <a:xfrm>
            <a:off x="32839" y="7658100"/>
            <a:ext cx="2886906" cy="851395"/>
            <a:chOff x="0" y="0"/>
            <a:chExt cx="1722525" cy="508000"/>
          </a:xfrm>
        </p:grpSpPr>
        <p:sp>
          <p:nvSpPr>
            <p:cNvPr id="14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5190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Sub-Groups III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4025357" y="2192203"/>
                <a:ext cx="9753600" cy="7217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Lagrange </a:t>
                </a:r>
                <a:r>
                  <a:rPr lang="en-US" altLang="he-IL" sz="3600" dirty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theorem: if G is finite and </a:t>
                </a:r>
                <a:r>
                  <a:rPr lang="en-US" altLang="he-IL" sz="3600" dirty="0">
                    <a:solidFill>
                      <a:srgbClr val="E8EEF1"/>
                    </a:solidFill>
                    <a:latin typeface="Montserrat Light" panose="020B0604020202020204" charset="0"/>
                  </a:rPr>
                  <a:t>(H,</a:t>
                </a:r>
                <a:r>
                  <a:rPr lang="en-US" altLang="he-IL" sz="3600" dirty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) is a sub-group of </a:t>
                </a:r>
                <a:r>
                  <a:rPr lang="en-US" altLang="he-IL" sz="3600" dirty="0">
                    <a:solidFill>
                      <a:srgbClr val="E8EEF1"/>
                    </a:solidFill>
                    <a:latin typeface="Montserrat Light" panose="020B0604020202020204" charset="0"/>
                  </a:rPr>
                  <a:t>(G,</a:t>
                </a:r>
                <a:r>
                  <a:rPr lang="en-US" altLang="he-IL" sz="3600" dirty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) then |H| divides |G|</a:t>
                </a:r>
              </a:p>
              <a:p>
                <a:pPr marL="571500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Examples</a:t>
                </a:r>
              </a:p>
              <a:p>
                <a:pPr marL="1028700" lvl="1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If |G| is prime</a:t>
                </a:r>
              </a:p>
              <a:p>
                <a:pPr marL="1485900" lvl="2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Only sub-groups are {e} and G</a:t>
                </a:r>
              </a:p>
              <a:p>
                <a:pPr marL="1028700" lvl="1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Sub groups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ℤ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7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he-IL" sz="3600" dirty="0" smtClean="0">
                  <a:solidFill>
                    <a:srgbClr val="E8EEF1"/>
                  </a:solidFill>
                  <a:latin typeface="Montserrat Light" panose="020B0604020202020204" charset="0"/>
                  <a:sym typeface="Symbol" panose="05050102010706020507" pitchFamily="18" charset="2"/>
                </a:endParaRPr>
              </a:p>
              <a:p>
                <a:pPr marL="1485900" lvl="2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Possible sizes – 1,2,3,6</a:t>
                </a:r>
              </a:p>
              <a:p>
                <a:pPr marL="1485900" lvl="2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{1}, {1,6}</a:t>
                </a:r>
              </a:p>
              <a:p>
                <a:pPr marL="1485900" lvl="2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{1,2,4},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ℤ</m:t>
                        </m:r>
                      </m:e>
                      <m:sub>
                        <m: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7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he-IL" sz="3600" dirty="0" smtClean="0">
                    <a:solidFill>
                      <a:srgbClr val="E8EEF1"/>
                    </a:solidFill>
                    <a:latin typeface="Montserrat Light" panose="020B0604020202020204" charset="0"/>
                    <a:sym typeface="Symbol" panose="05050102010706020507" pitchFamily="18" charset="2"/>
                  </a:rPr>
                  <a:t>={1,2,3,4,5,6}</a:t>
                </a:r>
                <a:endParaRPr lang="en-US" altLang="he-IL" sz="3600" dirty="0">
                  <a:solidFill>
                    <a:srgbClr val="E8EEF1"/>
                  </a:solidFill>
                  <a:latin typeface="Montserrat Light" panose="020B0604020202020204" charset="0"/>
                  <a:sym typeface="Symbol" panose="05050102010706020507" pitchFamily="18" charset="2"/>
                </a:endParaRPr>
              </a:p>
              <a:p>
                <a:pPr marL="1028700" lvl="1" indent="-571500">
                  <a:lnSpc>
                    <a:spcPct val="150000"/>
                  </a:lnSpc>
                  <a:buFontTx/>
                  <a:buChar char="-"/>
                </a:pPr>
                <a:endParaRPr lang="en-US" sz="3600" dirty="0">
                  <a:solidFill>
                    <a:srgbClr val="E8EEF1"/>
                  </a:solidFill>
                  <a:latin typeface="Montserrat Light" panose="020B060402020202020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357" y="2192203"/>
                <a:ext cx="9753600" cy="7217169"/>
              </a:xfrm>
              <a:prstGeom prst="rect">
                <a:avLst/>
              </a:prstGeom>
              <a:blipFill rotWithShape="0">
                <a:blip r:embed="rId4"/>
                <a:stretch>
                  <a:fillRect l="-1688" t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3" name="Group 6"/>
          <p:cNvGrpSpPr/>
          <p:nvPr/>
        </p:nvGrpSpPr>
        <p:grpSpPr>
          <a:xfrm>
            <a:off x="0" y="7658100"/>
            <a:ext cx="2886906" cy="851395"/>
            <a:chOff x="0" y="0"/>
            <a:chExt cx="1722525" cy="508000"/>
          </a:xfrm>
        </p:grpSpPr>
        <p:sp>
          <p:nvSpPr>
            <p:cNvPr id="14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5" name="Group 6"/>
          <p:cNvGrpSpPr/>
          <p:nvPr/>
        </p:nvGrpSpPr>
        <p:grpSpPr>
          <a:xfrm>
            <a:off x="0" y="6648721"/>
            <a:ext cx="2886906" cy="851395"/>
            <a:chOff x="0" y="0"/>
            <a:chExt cx="1722525" cy="508000"/>
          </a:xfrm>
        </p:grpSpPr>
        <p:sp>
          <p:nvSpPr>
            <p:cNvPr id="16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64354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876300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E8EEF1"/>
                </a:solidFill>
                <a:latin typeface="Montserrat Classic Bold"/>
              </a:rPr>
              <a:t>Generators</a:t>
            </a:r>
            <a:endParaRPr lang="en-US" sz="6600" spc="59" dirty="0">
              <a:solidFill>
                <a:srgbClr val="E8EE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84419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3928895" y="2199092"/>
            <a:ext cx="9753600" cy="7145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</a:rPr>
              <a:t>Notation: Let 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</a:rPr>
              <a:t>(G,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) be a 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finite group, </a:t>
            </a:r>
            <a:r>
              <a:rPr lang="en-US" altLang="he-IL" sz="3600" dirty="0" smtClean="0">
                <a:solidFill>
                  <a:srgbClr val="FF0000"/>
                </a:solidFill>
                <a:latin typeface="Montserrat Light" panose="020B0604020202020204" charset="0"/>
                <a:sym typeface="Symbol" panose="05050102010706020507" pitchFamily="18" charset="2"/>
              </a:rPr>
              <a:t>[a]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={e,a,a</a:t>
            </a:r>
            <a:r>
              <a:rPr lang="en-US" altLang="he-IL" sz="3600" baseline="30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2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,a</a:t>
            </a:r>
            <a:r>
              <a:rPr lang="en-US" altLang="he-IL" sz="3600" baseline="30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3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,…,</a:t>
            </a:r>
            <a:r>
              <a:rPr lang="en-US" altLang="he-IL" sz="36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a</a:t>
            </a:r>
            <a:r>
              <a:rPr lang="en-US" altLang="he-IL" sz="3600" baseline="300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O</a:t>
            </a:r>
            <a:r>
              <a:rPr lang="en-US" altLang="he-IL" sz="3600" baseline="30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(a)-1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}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Claim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: </a:t>
            </a: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</a:rPr>
              <a:t>([a],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) is a sub-group of 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</a:rPr>
              <a:t>(G,</a:t>
            </a:r>
            <a:r>
              <a:rPr lang="en-US" altLang="he-IL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).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he-IL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Proof: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Let </a:t>
            </a:r>
            <a:r>
              <a:rPr lang="en-US" sz="36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a</a:t>
            </a:r>
            <a:r>
              <a:rPr lang="en-US" sz="3600" baseline="300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j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, </a:t>
            </a:r>
            <a:r>
              <a:rPr lang="en-US" sz="36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a</a:t>
            </a:r>
            <a:r>
              <a:rPr lang="en-US" sz="3600" baseline="300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i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 [a] 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Wingdings" panose="05000000000000000000" pitchFamily="2" charset="2"/>
              </a:rPr>
              <a:t> 0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i,j&lt;O(a)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If </a:t>
            </a:r>
            <a:r>
              <a:rPr lang="en-US" sz="36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i+j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&lt;O(a) then </a:t>
            </a:r>
            <a:r>
              <a:rPr lang="en-US" sz="36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a</a:t>
            </a:r>
            <a:r>
              <a:rPr lang="en-US" sz="3600" baseline="300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i+j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[a]</a:t>
            </a:r>
          </a:p>
          <a:p>
            <a:pPr marL="1028700" lvl="1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If </a:t>
            </a:r>
            <a:r>
              <a:rPr lang="en-US" sz="36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i+jO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(a) then 0i+j-O(a)&lt;O(a) and</a:t>
            </a:r>
          </a:p>
          <a:p>
            <a:pPr marL="1485900" lvl="2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a</a:t>
            </a:r>
            <a:r>
              <a:rPr lang="en-US" sz="3600" baseline="300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i+j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=</a:t>
            </a:r>
            <a:r>
              <a:rPr lang="en-US" sz="36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a</a:t>
            </a:r>
            <a:r>
              <a:rPr lang="en-US" sz="3600" baseline="300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O</a:t>
            </a:r>
            <a:r>
              <a:rPr lang="en-US" sz="3600" baseline="30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(a)+(</a:t>
            </a:r>
            <a:r>
              <a:rPr lang="en-US" sz="3600" baseline="300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i+j-O</a:t>
            </a:r>
            <a:r>
              <a:rPr lang="en-US" sz="3600" baseline="30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(a))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=</a:t>
            </a:r>
            <a:r>
              <a:rPr lang="en-US" sz="36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a</a:t>
            </a:r>
            <a:r>
              <a:rPr lang="en-US" sz="3600" baseline="300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O</a:t>
            </a:r>
            <a:r>
              <a:rPr lang="en-US" sz="3600" baseline="30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(a)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</a:t>
            </a:r>
            <a:r>
              <a:rPr lang="en-US" sz="36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a</a:t>
            </a:r>
            <a:r>
              <a:rPr lang="en-US" sz="3600" baseline="300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i+j-O</a:t>
            </a:r>
            <a:r>
              <a:rPr lang="en-US" sz="3600" baseline="30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(a)</a:t>
            </a:r>
          </a:p>
          <a:p>
            <a:pPr marL="1485900" lvl="2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=</a:t>
            </a:r>
            <a:r>
              <a:rPr lang="en-US" sz="36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ea</a:t>
            </a:r>
            <a:r>
              <a:rPr lang="en-US" sz="3600" baseline="300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i+j-O</a:t>
            </a:r>
            <a:r>
              <a:rPr lang="en-US" sz="3600" baseline="30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(a)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=</a:t>
            </a:r>
            <a:r>
              <a:rPr lang="en-US" sz="36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a</a:t>
            </a:r>
            <a:r>
              <a:rPr lang="en-US" sz="3600" baseline="30000" dirty="0" err="1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i+j-O</a:t>
            </a:r>
            <a:r>
              <a:rPr lang="en-US" sz="3600" baseline="300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(a)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</a:t>
            </a:r>
            <a:r>
              <a:rPr lang="en-US" sz="3600" dirty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[a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]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Definitions: a is the </a:t>
            </a:r>
            <a:r>
              <a:rPr lang="en-US" sz="3600" dirty="0" smtClean="0">
                <a:solidFill>
                  <a:srgbClr val="FF0000"/>
                </a:solidFill>
                <a:latin typeface="Montserrat Light" panose="020B0604020202020204" charset="0"/>
                <a:sym typeface="Symbol" panose="05050102010706020507" pitchFamily="18" charset="2"/>
              </a:rPr>
              <a:t>generator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 of [a], and [a] is the subgroup </a:t>
            </a:r>
            <a:r>
              <a:rPr lang="en-US" sz="3600" dirty="0" smtClean="0">
                <a:solidFill>
                  <a:srgbClr val="FF0000"/>
                </a:solidFill>
                <a:latin typeface="Montserrat Light" panose="020B0604020202020204" charset="0"/>
                <a:sym typeface="Symbol" panose="05050102010706020507" pitchFamily="18" charset="2"/>
              </a:rPr>
              <a:t>generated</a:t>
            </a:r>
            <a:r>
              <a:rPr lang="en-US" sz="3600" dirty="0" smtClean="0">
                <a:solidFill>
                  <a:srgbClr val="E8EEF1"/>
                </a:solidFill>
                <a:latin typeface="Montserrat Light" panose="020B0604020202020204" charset="0"/>
                <a:sym typeface="Symbol" panose="05050102010706020507" pitchFamily="18" charset="2"/>
              </a:rPr>
              <a:t> by a </a:t>
            </a:r>
            <a:endParaRPr lang="en-US" sz="3600" dirty="0">
              <a:solidFill>
                <a:srgbClr val="E8EEF1"/>
              </a:solidFill>
              <a:latin typeface="Montserrat Light" panose="020B0604020202020204" charset="0"/>
              <a:sym typeface="Symbol" panose="05050102010706020507" pitchFamily="18" charset="2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4382002" y="-173160"/>
            <a:ext cx="2458198" cy="10938119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0" y="8572500"/>
            <a:ext cx="2886906" cy="851395"/>
            <a:chOff x="0" y="0"/>
            <a:chExt cx="1722525" cy="508000"/>
          </a:xfrm>
        </p:grpSpPr>
        <p:sp>
          <p:nvSpPr>
            <p:cNvPr id="17" name="Freeform 7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4786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6925</TotalTime>
  <Words>2020</Words>
  <Application>Microsoft Office PowerPoint</Application>
  <PresentationFormat>Custom</PresentationFormat>
  <Paragraphs>307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Symbol</vt:lpstr>
      <vt:lpstr>Montserrat Light</vt:lpstr>
      <vt:lpstr>Arial</vt:lpstr>
      <vt:lpstr>Cambria Math</vt:lpstr>
      <vt:lpstr>Montserrat Classic</vt:lpstr>
      <vt:lpstr>Calibri</vt:lpstr>
      <vt:lpstr>Wingdings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Course / Dr. Niv Gilboa</dc:title>
  <dc:creator>Shirley pavell</dc:creator>
  <cp:lastModifiedBy>user</cp:lastModifiedBy>
  <cp:revision>156</cp:revision>
  <dcterms:created xsi:type="dcterms:W3CDTF">2006-08-16T00:00:00Z</dcterms:created>
  <dcterms:modified xsi:type="dcterms:W3CDTF">2020-10-31T13:31:21Z</dcterms:modified>
  <dc:identifier>DAELClWU0ig</dc:identifier>
</cp:coreProperties>
</file>