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80" r:id="rId2"/>
    <p:sldId id="321" r:id="rId3"/>
    <p:sldId id="322" r:id="rId4"/>
    <p:sldId id="323" r:id="rId5"/>
    <p:sldId id="324" r:id="rId6"/>
    <p:sldId id="325" r:id="rId7"/>
    <p:sldId id="326" r:id="rId8"/>
    <p:sldId id="328" r:id="rId9"/>
    <p:sldId id="350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48" r:id="rId29"/>
    <p:sldId id="349" r:id="rId30"/>
  </p:sldIdLst>
  <p:sldSz cx="18288000" cy="10287000"/>
  <p:notesSz cx="6858000" cy="9144000"/>
  <p:embeddedFontLst>
    <p:embeddedFont>
      <p:font typeface="Montserrat Classic Bold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 Classic" panose="020B0604020202020204" charset="0"/>
      <p:regular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75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54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48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94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79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28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69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80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813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65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82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6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21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210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28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898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2689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37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28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84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37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32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92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17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53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9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Encryption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Bad Ciphers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 II: Substitution cipher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Plaintext domain: alphabet, e.g. a,…,z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domain: permutation on alphabet, e.g.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a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v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 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vj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 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jp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,…</a:t>
            </a:r>
            <a:endParaRPr lang="en-US" altLang="he-IL" sz="44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Encryption: ciphertext= permutation (plaintext)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Decryption: plaintext= permutation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-1</a:t>
            </a:r>
            <a:r>
              <a:rPr lang="en-US" altLang="he-IL" sz="4400" dirty="0" smtClean="0">
                <a:solidFill>
                  <a:srgbClr val="E8EEF1"/>
                </a:solidFill>
              </a:rPr>
              <a:t> </a:t>
            </a:r>
            <a:r>
              <a:rPr lang="en-US" altLang="he-IL" sz="4400" dirty="0">
                <a:solidFill>
                  <a:srgbClr val="E8EEF1"/>
                </a:solidFill>
              </a:rPr>
              <a:t>(plaintext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Number of keys: m!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9737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Bad Ciphers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30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Attack – ciphertext doesn’t hide plaintext frequencies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 </a:t>
            </a:r>
            <a:r>
              <a:rPr lang="en-US" altLang="he-IL" sz="4400" dirty="0" smtClean="0">
                <a:solidFill>
                  <a:srgbClr val="E8EEF1"/>
                </a:solidFill>
              </a:rPr>
              <a:t>English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Example: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is the most frequent letter: 13% of all letters on average, followed by t, a, o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There are known frequencies for two or more letters.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Attacker matches frequencies of ciphertext with expected frequencies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-20472" y="71178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677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Bad Ciphers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Hill’s cipher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Plaintext domain: m-bit binary vector p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Key – 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mm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 binary invertible matrix A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Encryption c=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Ap</a:t>
            </a: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Decryption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p=A</a:t>
            </a:r>
            <a:r>
              <a:rPr lang="en-US" sz="4400" baseline="30000" dirty="0" smtClean="0">
                <a:solidFill>
                  <a:srgbClr val="E8EEF1"/>
                </a:solidFill>
                <a:sym typeface="Symbol" pitchFamily="18" charset="2"/>
              </a:rPr>
              <a:t>-1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</a:t>
            </a: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Chosen plaintext attack – choose basis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P=p</a:t>
            </a:r>
            <a:r>
              <a:rPr lang="en-US" sz="4400" baseline="-25000" dirty="0" smtClean="0">
                <a:solidFill>
                  <a:srgbClr val="E8EEF1"/>
                </a:solidFill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,…,p</a:t>
            </a:r>
            <a:r>
              <a:rPr lang="en-US" sz="4400" baseline="-25000" dirty="0" smtClean="0">
                <a:solidFill>
                  <a:srgbClr val="E8EEF1"/>
                </a:solidFill>
                <a:sym typeface="Symbol" pitchFamily="18" charset="2"/>
              </a:rPr>
              <a:t>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Receive 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i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 (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</a:t>
            </a:r>
            <a:r>
              <a:rPr lang="en-US" sz="4400" baseline="-25000" dirty="0" err="1" smtClean="0">
                <a:solidFill>
                  <a:srgbClr val="E8EEF1"/>
                </a:solidFill>
                <a:sym typeface="Symbol" pitchFamily="18" charset="2"/>
              </a:rPr>
              <a:t>i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,c</a:t>
            </a:r>
            <a:r>
              <a:rPr lang="en-US" sz="4400" baseline="-25000" dirty="0" err="1" smtClean="0">
                <a:solidFill>
                  <a:srgbClr val="E8EEF1"/>
                </a:solidFill>
                <a:sym typeface="Symbol" pitchFamily="18" charset="2"/>
              </a:rPr>
              <a:t>i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)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– C=c</a:t>
            </a:r>
            <a:r>
              <a:rPr lang="en-US" sz="4400" baseline="-25000" dirty="0" smtClean="0">
                <a:solidFill>
                  <a:srgbClr val="E8EEF1"/>
                </a:solidFill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,…,c</a:t>
            </a:r>
            <a:r>
              <a:rPr lang="en-US" sz="4400" baseline="-25000" dirty="0" smtClean="0">
                <a:solidFill>
                  <a:srgbClr val="E8EEF1"/>
                </a:solidFill>
                <a:sym typeface="Symbol" pitchFamily="18" charset="2"/>
              </a:rPr>
              <a:t>m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Solve AP=C</a:t>
            </a:r>
            <a:r>
              <a:rPr lang="en-US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A=P</a:t>
            </a:r>
            <a:r>
              <a:rPr lang="en-US" sz="44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-1</a:t>
            </a:r>
            <a:r>
              <a:rPr lang="en-US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C</a:t>
            </a: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-20472" y="71178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6045997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8009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Bad Ciphers 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266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Known plaintext attack – find m linearly independent vectors in p</a:t>
            </a:r>
            <a:r>
              <a:rPr lang="en-US" sz="4400" baseline="-25000" dirty="0" smtClean="0">
                <a:solidFill>
                  <a:srgbClr val="E8EEF1"/>
                </a:solidFill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,…,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</a:t>
            </a:r>
            <a:r>
              <a:rPr lang="en-US" sz="4400" baseline="-25000" dirty="0" err="1" smtClean="0">
                <a:solidFill>
                  <a:srgbClr val="E8EEF1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, 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nm</a:t>
            </a:r>
            <a:endParaRPr lang="en-US" sz="4400" dirty="0">
              <a:solidFill>
                <a:srgbClr val="E8EEF1"/>
              </a:solidFill>
              <a:sym typeface="Symbol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Solve linear system in (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</a:t>
            </a:r>
            <a:r>
              <a:rPr lang="en-US" sz="4400" baseline="-25000" dirty="0" err="1" smtClean="0">
                <a:solidFill>
                  <a:srgbClr val="E8EEF1"/>
                </a:solidFill>
                <a:sym typeface="Symbol" pitchFamily="18" charset="2"/>
              </a:rPr>
              <a:t>i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,c</a:t>
            </a:r>
            <a:r>
              <a:rPr lang="en-US" sz="4400" baseline="-25000" dirty="0" err="1" smtClean="0">
                <a:solidFill>
                  <a:srgbClr val="E8EEF1"/>
                </a:solidFill>
                <a:sym typeface="Symbol" pitchFamily="18" charset="2"/>
              </a:rPr>
              <a:t>i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-20472" y="71178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6045997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6" name="Group 7"/>
          <p:cNvGrpSpPr/>
          <p:nvPr/>
        </p:nvGrpSpPr>
        <p:grpSpPr>
          <a:xfrm>
            <a:off x="0" y="5077045"/>
            <a:ext cx="2886906" cy="851395"/>
            <a:chOff x="0" y="0"/>
            <a:chExt cx="1722525" cy="508000"/>
          </a:xfrm>
        </p:grpSpPr>
        <p:sp>
          <p:nvSpPr>
            <p:cNvPr id="17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4180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so far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Exploit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Small key space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Patterns in plaintext reflected in ciphertext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Linearity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Are all encryption schemes vulnerable to attacks?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3515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Perfect Cipher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660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Intuition: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Ciphertext gives no information on plaintext beyond what is already known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Let P be random variable defining plaintexts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Pr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[P=p] is the probability that p is a plaintext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Let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 </a:t>
            </a: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be random variable defining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ciphertexts</a:t>
            </a:r>
            <a:endParaRPr lang="en-US" sz="4400" dirty="0">
              <a:solidFill>
                <a:srgbClr val="E8EEF1"/>
              </a:solidFill>
              <a:sym typeface="Symbol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Pr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[C=c] </a:t>
            </a: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is the probability that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 </a:t>
            </a:r>
            <a:r>
              <a:rPr lang="en-US" sz="4400" dirty="0">
                <a:solidFill>
                  <a:srgbClr val="E8EEF1"/>
                </a:solidFill>
                <a:sym typeface="Symbol" pitchFamily="18" charset="2"/>
              </a:rPr>
              <a:t>is a 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ciphertext</a:t>
            </a:r>
            <a:endParaRPr lang="en-US" sz="4400" dirty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237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Perfect Cipher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30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Definition: A cipher is perfect if for any plaintext p and any ciphertext c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Pr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[P=p | C=c] = </a:t>
            </a:r>
            <a:r>
              <a:rPr lang="en-US" sz="4400" dirty="0" err="1" smtClean="0">
                <a:solidFill>
                  <a:srgbClr val="E8EEF1"/>
                </a:solidFill>
                <a:sym typeface="Symbol" pitchFamily="18" charset="2"/>
              </a:rPr>
              <a:t>Pr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[P=p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]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Probability of plaintexts is independent of encryption scheme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Probability of ciphertexts depends on the plaintexts and on the choice of keys</a:t>
            </a: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2809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One Time Pad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570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Intuition: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Plaintext space - {0,1}</a:t>
            </a:r>
            <a:r>
              <a:rPr lang="en-US" altLang="he-IL" sz="4400" baseline="30000" dirty="0">
                <a:solidFill>
                  <a:srgbClr val="E8EEF1"/>
                </a:solidFill>
              </a:rPr>
              <a:t>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Key space - {0,1}</a:t>
            </a:r>
            <a:r>
              <a:rPr lang="en-US" altLang="he-IL" sz="4400" baseline="30000" dirty="0">
                <a:solidFill>
                  <a:srgbClr val="E8EEF1"/>
                </a:solidFill>
              </a:rPr>
              <a:t>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The scheme is symmetric, key k is chosen at random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(p) </a:t>
            </a:r>
            <a:r>
              <a:rPr lang="en-US" altLang="he-IL" sz="4400" dirty="0">
                <a:solidFill>
                  <a:srgbClr val="E8EEF1"/>
                </a:solidFill>
              </a:rPr>
              <a:t>= </a:t>
            </a:r>
            <a:r>
              <a:rPr lang="en-US" altLang="he-IL" sz="4400" dirty="0" smtClean="0">
                <a:solidFill>
                  <a:srgbClr val="E8EEF1"/>
                </a:solidFill>
              </a:rPr>
              <a:t>c </a:t>
            </a:r>
            <a:r>
              <a:rPr lang="en-US" altLang="he-IL" sz="4400" dirty="0">
                <a:solidFill>
                  <a:srgbClr val="E8EEF1"/>
                </a:solidFill>
              </a:rPr>
              <a:t>= </a:t>
            </a:r>
            <a:r>
              <a:rPr lang="en-US" altLang="he-IL" sz="4400" dirty="0" smtClean="0">
                <a:solidFill>
                  <a:srgbClr val="E8EEF1"/>
                </a:solidFill>
              </a:rPr>
              <a:t>p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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endParaRPr lang="en-US" altLang="he-IL" sz="44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(c)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=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 k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=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p</a:t>
            </a:r>
            <a:endParaRPr lang="en-US" sz="4400" dirty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14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One Time Pad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375364" y="2171700"/>
                <a:ext cx="12877800" cy="6739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Claim</a:t>
                </a:r>
                <a:r>
                  <a:rPr lang="en-US" altLang="he-IL" sz="4400" dirty="0">
                    <a:solidFill>
                      <a:srgbClr val="E8EEF1"/>
                    </a:solidFill>
                  </a:rPr>
                  <a:t>: the one time pad is a perfect cipher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.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Proof: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he-IL" sz="44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he-IL" sz="44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a:rPr lang="en-US" altLang="he-IL" sz="44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he-IL" sz="44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he-IL" sz="44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he-IL" sz="44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4400" b="0" i="0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44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he-IL" sz="44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he-IL" sz="44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he-IL" sz="44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Bayes law: 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</a:rPr>
                  <a:t>Pr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[P]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</a:rPr>
                  <a:t>Pr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[C|P]=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</a:rPr>
                  <a:t>Pr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[C]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</a:rPr>
                  <a:t>Pr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[P|C]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C=c given that P=p in OTP if and only if k=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</a:rPr>
                  <a:t>c</a:t>
                </a:r>
                <a:r>
                  <a:rPr lang="en-US" altLang="he-IL" sz="44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p</a:t>
                </a:r>
                <a:endParaRPr lang="en-US" altLang="he-IL" sz="44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400" dirty="0" smtClean="0">
                    <a:solidFill>
                      <a:srgbClr val="E8EEF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he-IL" sz="4400" dirty="0">
                    <a:solidFill>
                      <a:srgbClr val="E8EEF1"/>
                    </a:solidFill>
                  </a:rPr>
                  <a:t> </a:t>
                </a:r>
                <a:r>
                  <a:rPr lang="en-US" altLang="he-IL" sz="4400" dirty="0" err="1">
                    <a:solidFill>
                      <a:srgbClr val="E8EEF1"/>
                    </a:solidFill>
                  </a:rPr>
                  <a:t>Pr</a:t>
                </a:r>
                <a:r>
                  <a:rPr lang="en-US" altLang="he-IL" sz="4400" dirty="0">
                    <a:solidFill>
                      <a:srgbClr val="E8EEF1"/>
                    </a:solidFill>
                  </a:rPr>
                  <a:t>[C=</a:t>
                </a:r>
                <a:r>
                  <a:rPr lang="en-US" altLang="he-IL" sz="4400" dirty="0" err="1">
                    <a:solidFill>
                      <a:srgbClr val="E8EEF1"/>
                    </a:solidFill>
                  </a:rPr>
                  <a:t>c|P</a:t>
                </a:r>
                <a:r>
                  <a:rPr lang="en-US" altLang="he-IL" sz="4400" dirty="0">
                    <a:solidFill>
                      <a:srgbClr val="E8EEF1"/>
                    </a:solidFill>
                  </a:rPr>
                  <a:t>=p</a:t>
                </a:r>
                <a:r>
                  <a:rPr lang="en-US" altLang="he-IL" sz="4400" dirty="0" smtClean="0">
                    <a:solidFill>
                      <a:srgbClr val="E8EEF1"/>
                    </a:solidFill>
                  </a:rPr>
                  <a:t>]=2</a:t>
                </a:r>
                <a:r>
                  <a:rPr lang="en-US" altLang="he-IL" sz="4400" baseline="30000" dirty="0" smtClean="0">
                    <a:solidFill>
                      <a:srgbClr val="E8EEF1"/>
                    </a:solidFill>
                  </a:rPr>
                  <a:t>-n</a:t>
                </a: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64" y="2171700"/>
                <a:ext cx="12877800" cy="6739794"/>
              </a:xfrm>
              <a:prstGeom prst="rect">
                <a:avLst/>
              </a:prstGeom>
              <a:blipFill rotWithShape="0">
                <a:blip r:embed="rId4"/>
                <a:stretch>
                  <a:fillRect l="-1752" t="-362" b="-2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772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One Time Pad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Proof(cont.)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Law of total probability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</a:rPr>
              <a:t>[C=c]=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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P=p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[C=c  P=p]=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=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P=p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[C=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c|P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=p]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[P=p]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</a:t>
            </a:r>
            <a:r>
              <a:rPr lang="en-US" altLang="he-IL" sz="44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[C=c]=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</a:t>
            </a:r>
            <a:r>
              <a:rPr lang="en-US" altLang="he-IL" sz="4400" baseline="-25000" dirty="0">
                <a:solidFill>
                  <a:srgbClr val="E8EEF1"/>
                </a:solidFill>
                <a:sym typeface="Symbol" panose="05050102010706020507" pitchFamily="18" charset="2"/>
              </a:rPr>
              <a:t>P=p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-n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err="1">
                <a:solidFill>
                  <a:srgbClr val="E8EEF1"/>
                </a:solidFill>
                <a:sym typeface="Symbol" panose="05050102010706020507" pitchFamily="18" charset="2"/>
              </a:rPr>
              <a:t>Pr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[P=p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]= 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-n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</a:t>
            </a:r>
            <a:r>
              <a:rPr lang="en-US" altLang="he-IL" sz="4400" baseline="-25000" dirty="0">
                <a:solidFill>
                  <a:srgbClr val="E8EEF1"/>
                </a:solidFill>
                <a:sym typeface="Symbol" panose="05050102010706020507" pitchFamily="18" charset="2"/>
              </a:rPr>
              <a:t>P=p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[P=p]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=2</a:t>
            </a:r>
            <a:r>
              <a:rPr lang="en-US" altLang="he-IL" sz="44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Assign in Bayes: </a:t>
            </a:r>
            <a:r>
              <a:rPr lang="en-US" altLang="he-IL" sz="4400" dirty="0" err="1">
                <a:solidFill>
                  <a:srgbClr val="E8EEF1"/>
                </a:solidFill>
              </a:rPr>
              <a:t>Pr</a:t>
            </a:r>
            <a:r>
              <a:rPr lang="en-US" altLang="he-IL" sz="4400" dirty="0">
                <a:solidFill>
                  <a:srgbClr val="E8EEF1"/>
                </a:solidFill>
              </a:rPr>
              <a:t>[P</a:t>
            </a:r>
            <a:r>
              <a:rPr lang="en-US" altLang="he-IL" sz="4400" dirty="0" smtClean="0">
                <a:solidFill>
                  <a:srgbClr val="E8EEF1"/>
                </a:solidFill>
              </a:rPr>
              <a:t>]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2</a:t>
            </a:r>
            <a:r>
              <a:rPr lang="en-US" altLang="he-IL" sz="44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-n </a:t>
            </a:r>
            <a:r>
              <a:rPr lang="en-US" altLang="he-IL" sz="4400" dirty="0" smtClean="0">
                <a:solidFill>
                  <a:srgbClr val="E8EEF1"/>
                </a:solidFill>
              </a:rPr>
              <a:t>=</a:t>
            </a:r>
            <a:r>
              <a:rPr lang="en-US" altLang="he-IL" sz="4400" dirty="0">
                <a:solidFill>
                  <a:srgbClr val="E8EEF1"/>
                </a:solidFill>
                <a:sym typeface="Symbol" panose="05050102010706020507" pitchFamily="18" charset="2"/>
              </a:rPr>
              <a:t> 2</a:t>
            </a:r>
            <a:r>
              <a:rPr lang="en-US" altLang="he-IL" sz="44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-n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Pr</a:t>
            </a:r>
            <a:r>
              <a:rPr lang="en-US" altLang="he-IL" sz="4400" dirty="0" smtClean="0">
                <a:solidFill>
                  <a:srgbClr val="E8EEF1"/>
                </a:solidFill>
              </a:rPr>
              <a:t>[P|C</a:t>
            </a:r>
            <a:r>
              <a:rPr lang="en-US" altLang="he-IL" sz="4400" dirty="0">
                <a:solidFill>
                  <a:srgbClr val="E8EEF1"/>
                </a:solidFill>
              </a:rPr>
              <a:t>]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OTP is a perfect cipher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1178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136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29241" y="1943100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</a:t>
            </a:r>
            <a:r>
              <a:rPr lang="en-US" altLang="he-IL" sz="4400" dirty="0">
                <a:solidFill>
                  <a:srgbClr val="E8EEF1"/>
                </a:solidFill>
              </a:rPr>
              <a:t>function/algorithm 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Decryption function/algorithm 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Encryption key 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Decryption key k’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Message space (usually binary strings)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For every message m: </a:t>
            </a:r>
            <a:r>
              <a:rPr lang="en-US" altLang="he-IL" sz="4400" dirty="0" err="1">
                <a:solidFill>
                  <a:srgbClr val="E8EEF1"/>
                </a:solidFill>
              </a:rPr>
              <a:t>D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’</a:t>
            </a:r>
            <a:r>
              <a:rPr lang="en-US" altLang="he-IL" sz="4400" dirty="0">
                <a:solidFill>
                  <a:srgbClr val="E8EEF1"/>
                </a:solidFill>
              </a:rPr>
              <a:t>(</a:t>
            </a:r>
            <a:r>
              <a:rPr lang="en-US" altLang="he-IL" sz="4400" dirty="0" err="1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dirty="0">
                <a:solidFill>
                  <a:srgbClr val="E8EEF1"/>
                </a:solidFill>
              </a:rPr>
              <a:t>(m)) =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One Time Pad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Problem</a:t>
            </a:r>
            <a:r>
              <a:rPr lang="en-US" altLang="he-IL" sz="4400" dirty="0">
                <a:solidFill>
                  <a:srgbClr val="E8EEF1"/>
                </a:solidFill>
              </a:rPr>
              <a:t>: size of key space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Theorem </a:t>
            </a:r>
            <a:r>
              <a:rPr lang="en-US" altLang="he-IL" sz="4400" dirty="0" smtClean="0">
                <a:solidFill>
                  <a:srgbClr val="E8EEF1"/>
                </a:solidFill>
              </a:rPr>
              <a:t>[Shannon]: </a:t>
            </a:r>
            <a:r>
              <a:rPr lang="en-US" altLang="he-IL" sz="4400" dirty="0">
                <a:solidFill>
                  <a:srgbClr val="E8EEF1"/>
                </a:solidFill>
              </a:rPr>
              <a:t>A cipher is perfect only if its key space is at least the size of its message space.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 one-time pad must not be used twice</a:t>
            </a:r>
            <a:r>
              <a:rPr lang="en-US" altLang="he-IL" sz="4400" dirty="0" smtClean="0">
                <a:solidFill>
                  <a:srgbClr val="E8EEF1"/>
                </a:solidFill>
              </a:rPr>
              <a:t>!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If c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=p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k and 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=p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k then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c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=p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p</a:t>
            </a:r>
            <a:r>
              <a:rPr lang="en-US" altLang="he-IL" sz="44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Ciphertexts provide a lot of information on plaintexts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117889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11373" y="6129008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1706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Computational Hardness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841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Alternative to perfect ciphers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Goal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Encryption </a:t>
            </a: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and decryption computationally “easy” given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“Breaking cipher” is computationally “hard” without key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Measures of hardness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sym typeface="Symbol" pitchFamily="18" charset="2"/>
              </a:rPr>
              <a:t>Running time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sym typeface="Symbol" pitchFamily="18" charset="2"/>
              </a:rPr>
              <a:t>Hardware (circuit) size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E8EEF1"/>
                </a:solidFill>
                <a:sym typeface="Symbol" pitchFamily="18" charset="2"/>
              </a:rPr>
              <a:t>Storage size</a:t>
            </a:r>
            <a:endParaRPr lang="en-US" sz="3600" dirty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877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Computational Hardness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171700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Different definitions of easy and hard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Asymptotic definitions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Easy = polynomial time computation in size of input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Hard = super-polynomial time in input size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Concrete numbers for adversary (this course)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Easy – less than 2</a:t>
            </a:r>
            <a:r>
              <a:rPr lang="en-US" sz="4400" baseline="30000" dirty="0" smtClean="0">
                <a:solidFill>
                  <a:srgbClr val="E8EEF1"/>
                </a:solidFill>
                <a:sym typeface="Symbol" pitchFamily="18" charset="2"/>
              </a:rPr>
              <a:t>64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 clock cycles / logic gates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Hard – more than 2</a:t>
            </a:r>
            <a:r>
              <a:rPr lang="en-US" sz="4400" baseline="30000" dirty="0" smtClean="0">
                <a:solidFill>
                  <a:srgbClr val="E8EEF1"/>
                </a:solidFill>
                <a:sym typeface="Symbol" pitchFamily="18" charset="2"/>
              </a:rPr>
              <a:t>128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 cycles / gates (old number was 2</a:t>
            </a:r>
            <a:r>
              <a:rPr lang="en-US" sz="4400" baseline="30000" dirty="0" smtClean="0">
                <a:solidFill>
                  <a:srgbClr val="E8EEF1"/>
                </a:solidFill>
                <a:sym typeface="Symbol" pitchFamily="18" charset="2"/>
              </a:rPr>
              <a:t>80</a:t>
            </a: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)</a:t>
            </a:r>
            <a:endParaRPr lang="en-US" sz="4800" dirty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018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Generic Attacks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4227" y="2324100"/>
            <a:ext cx="12877800" cy="48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Exhaustive search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Given ciphertext c, run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(c) for all keys k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Type: ciphertext only (eavesdropping)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Time: 2</a:t>
            </a:r>
            <a:r>
              <a:rPr lang="en-US" altLang="he-IL" sz="4400" baseline="30000" dirty="0">
                <a:solidFill>
                  <a:srgbClr val="E8EEF1"/>
                </a:solidFill>
              </a:rPr>
              <a:t>|k|</a:t>
            </a:r>
            <a:r>
              <a:rPr lang="en-US" altLang="he-IL" sz="4400" dirty="0">
                <a:solidFill>
                  <a:srgbClr val="E8EEF1"/>
                </a:solidFill>
              </a:rPr>
              <a:t> decryptions per ciphertext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Storage: </a:t>
            </a:r>
            <a:r>
              <a:rPr lang="en-US" altLang="he-IL" sz="4400" dirty="0" smtClean="0">
                <a:solidFill>
                  <a:srgbClr val="E8EEF1"/>
                </a:solidFill>
              </a:rPr>
              <a:t>constant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778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Generic Attacks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How </a:t>
            </a:r>
            <a:r>
              <a:rPr lang="en-US" altLang="he-IL" sz="4400" dirty="0">
                <a:solidFill>
                  <a:srgbClr val="E8EEF1"/>
                </a:solidFill>
              </a:rPr>
              <a:t>can time be reduced?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More hardware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Tradeoffs between time and memory/hardware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Quantum </a:t>
            </a:r>
            <a:r>
              <a:rPr lang="en-US" altLang="he-IL" sz="4400" dirty="0" smtClean="0">
                <a:solidFill>
                  <a:srgbClr val="E8EEF1"/>
                </a:solidFill>
              </a:rPr>
              <a:t>computation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Grover’s </a:t>
            </a:r>
            <a:r>
              <a:rPr lang="en-US" altLang="he-IL" sz="4400" dirty="0">
                <a:solidFill>
                  <a:srgbClr val="E8EEF1"/>
                </a:solidFill>
              </a:rPr>
              <a:t>algorithm works </a:t>
            </a:r>
            <a:r>
              <a:rPr lang="en-US" altLang="he-IL" sz="4400" dirty="0" smtClean="0">
                <a:solidFill>
                  <a:srgbClr val="E8EEF1"/>
                </a:solidFill>
              </a:rPr>
              <a:t>in </a:t>
            </a:r>
            <a:r>
              <a:rPr lang="en-US" altLang="he-IL" sz="4400" dirty="0">
                <a:solidFill>
                  <a:srgbClr val="E8EEF1"/>
                </a:solidFill>
              </a:rPr>
              <a:t>2</a:t>
            </a:r>
            <a:r>
              <a:rPr lang="en-US" altLang="he-IL" sz="4400" baseline="30000" dirty="0">
                <a:solidFill>
                  <a:srgbClr val="E8EEF1"/>
                </a:solidFill>
              </a:rPr>
              <a:t>|k|/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2</a:t>
            </a:r>
            <a:endParaRPr lang="en-US" sz="4400" baseline="300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786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Generic Attacks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Preprocessing </a:t>
            </a:r>
            <a:r>
              <a:rPr lang="en-US" altLang="he-IL" sz="4400" dirty="0">
                <a:solidFill>
                  <a:srgbClr val="E8EEF1"/>
                </a:solidFill>
              </a:rPr>
              <a:t>model 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AKA offline/online attack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Long computation independently of key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Short computation when key is </a:t>
            </a:r>
            <a:r>
              <a:rPr lang="en-US" altLang="he-IL" sz="4400" dirty="0" smtClean="0">
                <a:solidFill>
                  <a:srgbClr val="E8EEF1"/>
                </a:solidFill>
              </a:rPr>
              <a:t>used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7506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087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Generic Attacks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937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</a:t>
            </a:r>
            <a:r>
              <a:rPr lang="en-US" altLang="he-IL" sz="4400" dirty="0">
                <a:solidFill>
                  <a:srgbClr val="E8EEF1"/>
                </a:solidFill>
              </a:rPr>
              <a:t>: table lookup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Type: chosen </a:t>
            </a:r>
            <a:r>
              <a:rPr lang="en-US" altLang="he-IL" sz="4400" dirty="0" smtClean="0">
                <a:solidFill>
                  <a:srgbClr val="E8EEF1"/>
                </a:solidFill>
              </a:rPr>
              <a:t>plaintext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Attacker chooses plaintext p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Preprocessing: attacker constructs table of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(p) for all k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Online – attacker requests encryption of p, receives ciphertext and searches table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Time: offline 2</a:t>
            </a:r>
            <a:r>
              <a:rPr lang="en-US" altLang="he-IL" sz="4400" baseline="30000" dirty="0">
                <a:solidFill>
                  <a:srgbClr val="E8EEF1"/>
                </a:solidFill>
              </a:rPr>
              <a:t>|k|</a:t>
            </a:r>
            <a:r>
              <a:rPr lang="en-US" altLang="he-IL" sz="4400" dirty="0">
                <a:solidFill>
                  <a:srgbClr val="E8EEF1"/>
                </a:solidFill>
              </a:rPr>
              <a:t> </a:t>
            </a:r>
            <a:r>
              <a:rPr lang="en-US" altLang="he-IL" sz="4400" dirty="0" smtClean="0">
                <a:solidFill>
                  <a:srgbClr val="E8EEF1"/>
                </a:solidFill>
              </a:rPr>
              <a:t>encryptions</a:t>
            </a:r>
            <a:r>
              <a:rPr lang="en-US" altLang="he-IL" sz="4400" dirty="0">
                <a:solidFill>
                  <a:srgbClr val="E8EEF1"/>
                </a:solidFill>
              </a:rPr>
              <a:t>, online constant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Storage: 2</a:t>
            </a:r>
            <a:r>
              <a:rPr lang="en-US" altLang="he-IL" sz="4400" baseline="30000" dirty="0">
                <a:solidFill>
                  <a:srgbClr val="E8EEF1"/>
                </a:solidFill>
              </a:rPr>
              <a:t>|k|</a:t>
            </a:r>
            <a:r>
              <a:rPr lang="en-US" altLang="he-IL" sz="4400" dirty="0">
                <a:solidFill>
                  <a:srgbClr val="E8EEF1"/>
                </a:solidFill>
              </a:rPr>
              <a:t> ciphertexts 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7506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5905442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336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Definitions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Encryption requires two properties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Correctness – for all plaintext p, encryption key k and matching decryption key k’: </a:t>
            </a:r>
            <a:r>
              <a:rPr lang="en-US" sz="4000" dirty="0" err="1" smtClean="0">
                <a:solidFill>
                  <a:srgbClr val="E8EEF1"/>
                </a:solidFill>
                <a:sym typeface="Symbol" pitchFamily="18" charset="2"/>
              </a:rPr>
              <a:t>D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itchFamily="18" charset="2"/>
              </a:rPr>
              <a:t>k</a:t>
            </a:r>
            <a:r>
              <a:rPr lang="en-US" sz="4000" baseline="-25000" dirty="0" smtClean="0">
                <a:solidFill>
                  <a:srgbClr val="E8EEF1"/>
                </a:solidFill>
                <a:sym typeface="Symbol" pitchFamily="18" charset="2"/>
              </a:rPr>
              <a:t>’</a:t>
            </a: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(</a:t>
            </a:r>
            <a:r>
              <a:rPr lang="en-US" sz="4000" dirty="0" err="1" smtClean="0">
                <a:solidFill>
                  <a:srgbClr val="E8EEF1"/>
                </a:solidFill>
                <a:sym typeface="Symbol" pitchFamily="18" charset="2"/>
              </a:rPr>
              <a:t>E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itchFamily="18" charset="2"/>
              </a:rPr>
              <a:t>k</a:t>
            </a: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(p))=p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Security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Tricky!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Not finding key k is too weak!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Not decrypting random ciphertext is too weak!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6250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Semantic Security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Standard security definition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“Game” between challenger and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Adversary chooses two plaintexts m</a:t>
            </a:r>
            <a:r>
              <a:rPr lang="en-US" sz="4000" baseline="-25000" dirty="0">
                <a:solidFill>
                  <a:srgbClr val="E8EEF1"/>
                </a:solidFill>
              </a:rPr>
              <a:t>0</a:t>
            </a:r>
            <a:r>
              <a:rPr lang="en-US" sz="4000" dirty="0">
                <a:solidFill>
                  <a:srgbClr val="E8EEF1"/>
                </a:solidFill>
              </a:rPr>
              <a:t>, m</a:t>
            </a:r>
            <a:r>
              <a:rPr lang="en-US" sz="4000" baseline="-25000" dirty="0">
                <a:solidFill>
                  <a:srgbClr val="E8EEF1"/>
                </a:solidFill>
              </a:rPr>
              <a:t>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random 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{0,1} and sends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 to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returns b’ and wins if b=b’ with probability significantly more than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0.5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232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Example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11759" y="2324100"/>
            <a:ext cx="12877800" cy="180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Is One-Time  pad semantically secure?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Is OTP with two uses of pad semantically secure?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9491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402660" y="4000500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496800" y="4000500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2666712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Two legitimate users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3"/>
          </p:cNvCxnSpPr>
          <p:nvPr/>
        </p:nvCxnSpPr>
        <p:spPr>
          <a:xfrm>
            <a:off x="7086600" y="4686300"/>
            <a:ext cx="54102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66798" y="3413374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Reliable communication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567385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Shared scheme: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Domains, algorithms, keys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28980" y="572565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Shared scheme: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Domains, algorithms, keys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86800" y="6732343"/>
            <a:ext cx="2209800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8600" y="8248609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Eavesdropping adversary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0"/>
          </p:cNvCxnSpPr>
          <p:nvPr/>
        </p:nvCxnSpPr>
        <p:spPr>
          <a:xfrm flipV="1">
            <a:off x="9791700" y="4686300"/>
            <a:ext cx="0" cy="2046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Some Terms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51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</a:t>
            </a:r>
            <a:r>
              <a:rPr lang="en-US" altLang="he-IL" sz="4400" dirty="0">
                <a:solidFill>
                  <a:srgbClr val="E8EEF1"/>
                </a:solidFill>
              </a:rPr>
              <a:t>function/algorithm 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Plaintext – the message prior to encryption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Ciphertext – the message after encryption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The whole system – encryption scheme or </a:t>
            </a:r>
            <a:r>
              <a:rPr lang="en-US" altLang="he-IL" sz="4400" dirty="0" smtClean="0">
                <a:solidFill>
                  <a:srgbClr val="E8EEF1"/>
                </a:solidFill>
              </a:rPr>
              <a:t>cipher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Symmetric key scheme – encryption scheme in which k=k’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7527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 Model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86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Several Possible models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Minimal information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</a:t>
            </a:r>
            <a:r>
              <a:rPr lang="en-US" altLang="he-IL" sz="4400" dirty="0">
                <a:solidFill>
                  <a:srgbClr val="E8EEF1"/>
                </a:solidFill>
              </a:rPr>
              <a:t>knows </a:t>
            </a:r>
            <a:r>
              <a:rPr lang="en-US" altLang="he-IL" sz="4400" dirty="0" smtClean="0">
                <a:solidFill>
                  <a:srgbClr val="E8EEF1"/>
                </a:solidFill>
              </a:rPr>
              <a:t>E,D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(Explanation: A5 and RC4 history)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Eve knows the message space (“easy”)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Eve knows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</a:t>
            </a:r>
            <a:r>
              <a:rPr lang="en-US" altLang="he-IL" sz="4400" dirty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Eve does not have k’</a:t>
            </a:r>
          </a:p>
          <a:p>
            <a:pPr>
              <a:lnSpc>
                <a:spcPts val="6500"/>
              </a:lnSpc>
              <a:spcBef>
                <a:spcPct val="20000"/>
              </a:spcBef>
              <a:defRPr/>
            </a:pP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0964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 Model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Eavesdropping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receives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),…,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Known </a:t>
            </a:r>
            <a:r>
              <a:rPr lang="en-US" altLang="he-IL" sz="4400" dirty="0" smtClean="0">
                <a:solidFill>
                  <a:srgbClr val="E8EEF1"/>
                </a:solidFill>
              </a:rPr>
              <a:t>plaintext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receives pairs (m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,</a:t>
            </a:r>
            <a:r>
              <a:rPr lang="en-US" altLang="he-IL" sz="4400" dirty="0">
                <a:solidFill>
                  <a:srgbClr val="E8EEF1"/>
                </a:solidFill>
              </a:rPr>
              <a:t> </a:t>
            </a:r>
            <a:r>
              <a:rPr lang="en-US" altLang="he-IL" sz="4400" dirty="0" err="1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dirty="0">
                <a:solidFill>
                  <a:srgbClr val="E8EEF1"/>
                </a:solidFill>
              </a:rPr>
              <a:t>(m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)),…,(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,E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400" dirty="0" smtClean="0">
                <a:solidFill>
                  <a:srgbClr val="E8EEF1"/>
                </a:solidFill>
              </a:rPr>
              <a:t>))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Chosen </a:t>
            </a:r>
            <a:r>
              <a:rPr lang="en-US" altLang="he-IL" sz="4400" dirty="0">
                <a:solidFill>
                  <a:srgbClr val="E8EEF1"/>
                </a:solidFill>
              </a:rPr>
              <a:t>plaintext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chooses plaintexts m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,…,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endParaRPr lang="en-US" altLang="he-IL" sz="4400" baseline="-250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receives pairs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),…,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Goal: decrypt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(m), 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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4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4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mm</a:t>
            </a:r>
            <a:r>
              <a:rPr lang="en-US" altLang="he-IL" sz="44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endParaRPr lang="en-US" altLang="he-IL" sz="4400" baseline="-250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9099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063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 Model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Models with more information for attacker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More difficult to create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Chosen ciphertext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chooses </a:t>
            </a:r>
            <a:r>
              <a:rPr lang="en-US" altLang="he-IL" sz="4400" dirty="0" err="1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dirty="0">
                <a:solidFill>
                  <a:srgbClr val="E8EEF1"/>
                </a:solidFill>
              </a:rPr>
              <a:t>(m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1</a:t>
            </a:r>
            <a:r>
              <a:rPr lang="en-US" altLang="he-IL" sz="4400" dirty="0">
                <a:solidFill>
                  <a:srgbClr val="E8EEF1"/>
                </a:solidFill>
              </a:rPr>
              <a:t>),…,</a:t>
            </a:r>
            <a:r>
              <a:rPr lang="en-US" altLang="he-IL" sz="4400" dirty="0" err="1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dirty="0">
                <a:solidFill>
                  <a:srgbClr val="E8EEF1"/>
                </a:solidFill>
              </a:rPr>
              <a:t>(</a:t>
            </a:r>
            <a:r>
              <a:rPr lang="en-US" altLang="he-IL" sz="4400" dirty="0" err="1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n</a:t>
            </a:r>
            <a:r>
              <a:rPr lang="en-US" altLang="he-IL" sz="4400" dirty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receives </a:t>
            </a:r>
            <a:r>
              <a:rPr lang="en-US" altLang="he-IL" sz="4400" dirty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1</a:t>
            </a:r>
            <a:r>
              <a:rPr lang="en-US" altLang="he-IL" sz="4400" dirty="0">
                <a:solidFill>
                  <a:srgbClr val="E8EEF1"/>
                </a:solidFill>
              </a:rPr>
              <a:t>,…,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n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</a:t>
            </a:r>
            <a:r>
              <a:rPr lang="en-US" altLang="he-IL" sz="4400" dirty="0">
                <a:solidFill>
                  <a:srgbClr val="E8EEF1"/>
                </a:solidFill>
              </a:rPr>
              <a:t>leakage (side-channels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 addition to any model, Eve receives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(m) and f(m) for some “leakage” function f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9099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980830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1663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Active attacks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2863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 smtClean="0">
                <a:solidFill>
                  <a:srgbClr val="E8EEF1"/>
                </a:solidFill>
              </a:rPr>
              <a:t>Adversary </a:t>
            </a:r>
            <a:r>
              <a:rPr lang="en-US" altLang="en-US" sz="4400" dirty="0">
                <a:solidFill>
                  <a:srgbClr val="E8EEF1"/>
                </a:solidFill>
              </a:rPr>
              <a:t>may actively change ciphertext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Hopes that resulting plaintext helps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4400" dirty="0">
                <a:solidFill>
                  <a:srgbClr val="E8EEF1"/>
                </a:solidFill>
              </a:rPr>
              <a:t>Full solution only in lesson on integrity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1012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Bad Ciphers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75364" y="2171700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Example I: Shift cipher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Plaintext domain: alphabet, e.g. a,…,z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Alphabet size m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Encoded as 0,…,m-1, e.g. 0,…,25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domain: {0,…,m – 1}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ciphertext=plaintext + key mod 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Decryption plaintext=ciphertext-key mod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E8EEF1"/>
                </a:solidFill>
                <a:sym typeface="Symbol" pitchFamily="18" charset="2"/>
              </a:rPr>
              <a:t>Attack – brute force search on key space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723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1174</Words>
  <Application>Microsoft Office PowerPoint</Application>
  <PresentationFormat>Custom</PresentationFormat>
  <Paragraphs>224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Montserrat Classic Bold</vt:lpstr>
      <vt:lpstr>Calibri</vt:lpstr>
      <vt:lpstr>Wingdings</vt:lpstr>
      <vt:lpstr>Montserrat Classic</vt:lpstr>
      <vt:lpstr>Cambria Math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204</cp:revision>
  <dcterms:created xsi:type="dcterms:W3CDTF">2006-08-16T00:00:00Z</dcterms:created>
  <dcterms:modified xsi:type="dcterms:W3CDTF">2020-11-04T10:21:41Z</dcterms:modified>
  <dc:identifier>DAELClWU0ig</dc:identifier>
</cp:coreProperties>
</file>