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80" r:id="rId2"/>
    <p:sldId id="33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42" r:id="rId21"/>
    <p:sldId id="341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</p:sldIdLst>
  <p:sldSz cx="18288000" cy="10287000"/>
  <p:notesSz cx="6858000" cy="9144000"/>
  <p:embeddedFontLst>
    <p:embeddedFont>
      <p:font typeface="Montserrat Classic Bold" panose="020B0604020202020204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Montserrat Classic" panose="020B0604020202020204" charset="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D58"/>
    <a:srgbClr val="43B0F1"/>
    <a:srgbClr val="E8EEF1"/>
    <a:srgbClr val="ACC9FF"/>
    <a:srgbClr val="91B3E5"/>
    <a:srgbClr val="C7DAFF"/>
    <a:srgbClr val="9F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סגנון כהה 1 - הדגש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258E589-1A06-4F89-B390-827A7DF141D5}" type="datetimeFigureOut">
              <a:rPr lang="he-IL" smtClean="0"/>
              <a:t>כ"ח/חשון/תשפ"א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531E319-EDA5-403C-A116-5DF60511A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07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80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3063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3243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714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9693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5808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8792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8827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2198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4699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680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3053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2352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289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6831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413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808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565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7348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85730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8614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3538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6003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69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746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218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0488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669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384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318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Symmetric Encryption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7391399" y="5448300"/>
            <a:ext cx="1752566" cy="367964"/>
          </a:xfrm>
          <a:custGeom>
            <a:avLst/>
            <a:gdLst/>
            <a:ahLst/>
            <a:cxnLst/>
            <a:rect l="l" t="t" r="r" b="b"/>
            <a:pathLst>
              <a:path w="1947727" h="40894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43B0F1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RC-4 Setting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16480360" y="3962400"/>
            <a:ext cx="914400" cy="1524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120520" y="5905500"/>
            <a:ext cx="163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Browser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7001435" y="3429000"/>
            <a:ext cx="5943600" cy="2590800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Internet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76489" y="2795141"/>
            <a:ext cx="1634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Web 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3" idx="1"/>
            <a:endCxn id="11" idx="2"/>
          </p:cNvCxnSpPr>
          <p:nvPr/>
        </p:nvCxnSpPr>
        <p:spPr>
          <a:xfrm flipH="1">
            <a:off x="12940082" y="4724400"/>
            <a:ext cx="3540278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</p:cNvCxnSpPr>
          <p:nvPr/>
        </p:nvCxnSpPr>
        <p:spPr>
          <a:xfrm flipH="1">
            <a:off x="5989674" y="4724400"/>
            <a:ext cx="1030197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411200" y="3227294"/>
            <a:ext cx="2015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End-to-end HTTPS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4347396" y="4088250"/>
            <a:ext cx="1617774" cy="1308675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525237" y="4923532"/>
            <a:ext cx="2015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RC-4 encryption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3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 animBg="1"/>
      <p:bldP spid="13" grpId="0"/>
      <p:bldP spid="27" grpId="0"/>
      <p:bldP spid="18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Block Ciphers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7391399" y="5448300"/>
            <a:ext cx="1752566" cy="367964"/>
          </a:xfrm>
          <a:custGeom>
            <a:avLst/>
            <a:gdLst/>
            <a:ahLst/>
            <a:cxnLst/>
            <a:rect l="l" t="t" r="r" b="b"/>
            <a:pathLst>
              <a:path w="1947727" h="40894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43B0F1"/>
          </a:solidFill>
        </p:spPr>
      </p:sp>
    </p:spTree>
    <p:extLst>
      <p:ext uri="{BB962C8B-B14F-4D97-AF65-F5344CB8AC3E}">
        <p14:creationId xmlns:p14="http://schemas.microsoft.com/office/powerpoint/2010/main" val="26981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Block Cipher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29241" y="1943100"/>
            <a:ext cx="12877800" cy="7708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Let b be block length in bits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Typical values: older systems – b=64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Newer systems – b=128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E</a:t>
            </a:r>
            <a:r>
              <a:rPr lang="en-US" altLang="he-IL" sz="44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:{0,1}</a:t>
            </a:r>
            <a:r>
              <a:rPr lang="en-US" altLang="he-IL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b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{0,1}</a:t>
            </a:r>
            <a:r>
              <a:rPr lang="en-US" altLang="he-IL" sz="4400" baseline="30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b 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permutation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  <a:sym typeface="Wingdings" panose="05000000000000000000" pitchFamily="2" charset="2"/>
              </a:rPr>
              <a:t>1-1 mapping of 2</a:t>
            </a:r>
            <a:r>
              <a:rPr lang="en-US" altLang="he-IL" sz="4400" baseline="30000" dirty="0">
                <a:solidFill>
                  <a:srgbClr val="E8EEF1"/>
                </a:solidFill>
                <a:sym typeface="Wingdings" panose="05000000000000000000" pitchFamily="2" charset="2"/>
              </a:rPr>
              <a:t>b</a:t>
            </a:r>
            <a:r>
              <a:rPr lang="en-US" altLang="he-IL" sz="4400" dirty="0">
                <a:solidFill>
                  <a:srgbClr val="E8EEF1"/>
                </a:solidFill>
                <a:sym typeface="Wingdings" panose="05000000000000000000" pitchFamily="2" charset="2"/>
              </a:rPr>
              <a:t> plaintexts to 2</a:t>
            </a:r>
            <a:r>
              <a:rPr lang="en-US" altLang="he-IL" sz="4400" baseline="30000" dirty="0">
                <a:solidFill>
                  <a:srgbClr val="E8EEF1"/>
                </a:solidFill>
                <a:sym typeface="Wingdings" panose="05000000000000000000" pitchFamily="2" charset="2"/>
              </a:rPr>
              <a:t>b</a:t>
            </a:r>
            <a:r>
              <a:rPr lang="en-US" altLang="he-IL" sz="4400" dirty="0">
                <a:solidFill>
                  <a:srgbClr val="E8EEF1"/>
                </a:solidFill>
                <a:sym typeface="Wingdings" panose="05000000000000000000" pitchFamily="2" charset="2"/>
              </a:rPr>
              <a:t> 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ciphertexts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D</a:t>
            </a:r>
            <a:r>
              <a:rPr lang="en-US" altLang="he-IL" sz="4400" baseline="-250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:{</a:t>
            </a: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0,1}</a:t>
            </a:r>
            <a:r>
              <a:rPr lang="en-US" altLang="he-IL" sz="4400" baseline="30000" dirty="0">
                <a:solidFill>
                  <a:srgbClr val="E8EEF1"/>
                </a:solidFill>
                <a:sym typeface="Symbol" panose="05050102010706020507" pitchFamily="18" charset="2"/>
              </a:rPr>
              <a:t>b</a:t>
            </a:r>
            <a:r>
              <a:rPr lang="en-US" altLang="he-IL" sz="4400" dirty="0">
                <a:solidFill>
                  <a:srgbClr val="E8EEF1"/>
                </a:solidFill>
                <a:sym typeface="Wingdings" panose="05000000000000000000" pitchFamily="2" charset="2"/>
              </a:rPr>
              <a:t>{0,1}</a:t>
            </a:r>
            <a:r>
              <a:rPr lang="en-US" altLang="he-IL" sz="4400" baseline="30000" dirty="0">
                <a:solidFill>
                  <a:srgbClr val="E8EEF1"/>
                </a:solidFill>
                <a:sym typeface="Wingdings" panose="05000000000000000000" pitchFamily="2" charset="2"/>
              </a:rPr>
              <a:t>b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 inverse permutation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Key length may be independent of block length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Cipher – family of </a:t>
            </a:r>
            <a:r>
              <a:rPr lang="en-US" altLang="he-IL" sz="44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E</a:t>
            </a:r>
            <a:r>
              <a:rPr lang="en-US" altLang="he-IL" sz="4400" baseline="-250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 for all k</a:t>
            </a:r>
            <a:endParaRPr lang="en-US" altLang="he-IL" sz="44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90690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Block Cipher Modes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95500"/>
            <a:ext cx="12877800" cy="668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Encryption of &gt;b bits requires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Mode of operation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Common modes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ECB – Electronic Code Book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CBC – Cipher Block Chaining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OFB – Output Feedback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CTR - Counter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46285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ECB Mode Encryption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5334000" y="4152900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371604" y="4141694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352802" y="4141694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7610" y="2457621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86103" y="2508997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67301" y="2508997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79314" y="6278828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679017" y="6278828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60215" y="6278828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>
            <a:stCxn id="4" idx="2"/>
            <a:endCxn id="3" idx="0"/>
          </p:cNvCxnSpPr>
          <p:nvPr/>
        </p:nvCxnSpPr>
        <p:spPr>
          <a:xfrm>
            <a:off x="6476111" y="3042396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25" idx="0"/>
          </p:cNvCxnSpPr>
          <p:nvPr/>
        </p:nvCxnSpPr>
        <p:spPr>
          <a:xfrm>
            <a:off x="14514604" y="3093772"/>
            <a:ext cx="0" cy="104792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2"/>
            <a:endCxn id="26" idx="0"/>
          </p:cNvCxnSpPr>
          <p:nvPr/>
        </p:nvCxnSpPr>
        <p:spPr>
          <a:xfrm>
            <a:off x="10495802" y="3093772"/>
            <a:ext cx="0" cy="104792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476110" y="5186556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4548357" y="5221769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494023" y="5208494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16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26" grpId="0" animBg="1"/>
      <p:bldP spid="4" grpId="0"/>
      <p:bldP spid="27" grpId="0"/>
      <p:bldP spid="28" grpId="0"/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ECB Mode Decryption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5334000" y="4152900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D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371604" y="4141694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D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352802" y="4141694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D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7610" y="2457621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86103" y="2508997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67301" y="2508997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79314" y="6278828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679017" y="6278828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60215" y="6278828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>
            <a:stCxn id="4" idx="2"/>
            <a:endCxn id="3" idx="0"/>
          </p:cNvCxnSpPr>
          <p:nvPr/>
        </p:nvCxnSpPr>
        <p:spPr>
          <a:xfrm>
            <a:off x="6476111" y="3042396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25" idx="0"/>
          </p:cNvCxnSpPr>
          <p:nvPr/>
        </p:nvCxnSpPr>
        <p:spPr>
          <a:xfrm>
            <a:off x="14514604" y="3093772"/>
            <a:ext cx="0" cy="104792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2"/>
            <a:endCxn id="26" idx="0"/>
          </p:cNvCxnSpPr>
          <p:nvPr/>
        </p:nvCxnSpPr>
        <p:spPr>
          <a:xfrm>
            <a:off x="10495802" y="3093772"/>
            <a:ext cx="0" cy="104792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476110" y="5186556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4548357" y="5221769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494023" y="5208494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ECB Mode Properties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95500"/>
            <a:ext cx="128778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Simple </a:t>
            </a:r>
            <a:r>
              <a:rPr lang="en-US" altLang="he-IL" sz="4400" dirty="0">
                <a:solidFill>
                  <a:srgbClr val="E8EEF1"/>
                </a:solidFill>
              </a:rPr>
              <a:t>and efficient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Parallel implementation possible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Does not conceal </a:t>
            </a:r>
            <a:r>
              <a:rPr lang="en-US" altLang="he-IL" sz="4400" dirty="0" smtClean="0">
                <a:solidFill>
                  <a:srgbClr val="E8EEF1"/>
                </a:solidFill>
              </a:rPr>
              <a:t>patterns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If p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i</a:t>
            </a:r>
            <a:r>
              <a:rPr lang="en-US" altLang="he-IL" sz="4400" dirty="0" smtClean="0">
                <a:solidFill>
                  <a:srgbClr val="E8EEF1"/>
                </a:solidFill>
              </a:rPr>
              <a:t>=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p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j</a:t>
            </a:r>
            <a:r>
              <a:rPr lang="en-US" altLang="he-IL" sz="4400" dirty="0" smtClean="0">
                <a:solidFill>
                  <a:srgbClr val="E8EEF1"/>
                </a:solidFill>
              </a:rPr>
              <a:t> then c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i</a:t>
            </a:r>
            <a:r>
              <a:rPr lang="en-US" altLang="he-IL" sz="4400" dirty="0" smtClean="0">
                <a:solidFill>
                  <a:srgbClr val="E8EEF1"/>
                </a:solidFill>
              </a:rPr>
              <a:t>=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c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j</a:t>
            </a:r>
            <a:endParaRPr lang="en-US" altLang="he-IL" sz="4400" baseline="-250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Active insertion of blocks is </a:t>
            </a:r>
            <a:r>
              <a:rPr lang="en-US" altLang="he-IL" sz="4400" dirty="0" smtClean="0">
                <a:solidFill>
                  <a:srgbClr val="E8EEF1"/>
                </a:solidFill>
              </a:rPr>
              <a:t>possible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Asynchronous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75485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CBC Mode Encryption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5104257" y="4414474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371603" y="4508644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352801" y="4508644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6900" y="2450300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66769" y="2519900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20979" y="2502121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7648" y="6656425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619855" y="6712498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9191" y="6679914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15626" y="3907272"/>
            <a:ext cx="0" cy="50331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273588" y="5481274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4548356" y="5588719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494022" y="5575444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55101" y="2457620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IV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2795" y="3441429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494022" y="3814827"/>
            <a:ext cx="0" cy="69381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209802" y="352244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4510159" y="4016534"/>
            <a:ext cx="0" cy="50331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214738" y="3059545"/>
            <a:ext cx="888" cy="48004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4510159" y="3169236"/>
            <a:ext cx="888" cy="48004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993806" y="3042395"/>
            <a:ext cx="16594" cy="7341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018174" y="3716771"/>
            <a:ext cx="2100645" cy="47199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831688" y="3756901"/>
            <a:ext cx="1559149" cy="707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2817897" y="3763971"/>
            <a:ext cx="1544818" cy="1258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831688" y="3776553"/>
            <a:ext cx="0" cy="2405692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2817897" y="3776553"/>
            <a:ext cx="0" cy="236741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309936" y="6130696"/>
            <a:ext cx="2521752" cy="1327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494022" y="6182245"/>
            <a:ext cx="232387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72389" y="347158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0471827" y="3075654"/>
            <a:ext cx="888" cy="48004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9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26" grpId="0" animBg="1"/>
      <p:bldP spid="4" grpId="0"/>
      <p:bldP spid="27" grpId="0"/>
      <p:bldP spid="28" grpId="0"/>
      <p:bldP spid="32" grpId="0"/>
      <p:bldP spid="33" grpId="0"/>
      <p:bldP spid="34" grpId="0"/>
      <p:bldP spid="21" grpId="0"/>
      <p:bldP spid="23" grpId="0"/>
      <p:bldP spid="29" grpId="0"/>
      <p:bldP spid="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CBC Mode Decryption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5333999" y="4519850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D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371603" y="4508644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D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352801" y="4508644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D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7610" y="2457621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86103" y="2508997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67301" y="2508997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37066" y="6942522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800602" y="6887267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67301" y="6947996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32355" y="6423171"/>
            <a:ext cx="0" cy="50331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486075" y="3387150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5" idx="0"/>
          </p:cNvCxnSpPr>
          <p:nvPr/>
        </p:nvCxnSpPr>
        <p:spPr>
          <a:xfrm>
            <a:off x="14513714" y="3042395"/>
            <a:ext cx="889" cy="1466249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6" idx="0"/>
          </p:cNvCxnSpPr>
          <p:nvPr/>
        </p:nvCxnSpPr>
        <p:spPr>
          <a:xfrm>
            <a:off x="10486579" y="3093772"/>
            <a:ext cx="9222" cy="141487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3429" y="2457620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IV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445" y="594028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424769" y="6444850"/>
            <a:ext cx="0" cy="50331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264703" y="5889857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19969" y="59236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4565060" y="6383951"/>
            <a:ext cx="0" cy="50331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28480" y="5586650"/>
            <a:ext cx="888" cy="48004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31467" y="5575444"/>
            <a:ext cx="888" cy="48004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4565060" y="5536653"/>
            <a:ext cx="888" cy="48004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001928" y="3042395"/>
            <a:ext cx="8472" cy="319027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01929" y="6232670"/>
            <a:ext cx="2323115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813223" y="6165259"/>
            <a:ext cx="1502422" cy="707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2847446" y="6166038"/>
            <a:ext cx="1544818" cy="1258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831688" y="3776553"/>
            <a:ext cx="0" cy="236741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2817897" y="3776553"/>
            <a:ext cx="0" cy="236741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507813" y="3740870"/>
            <a:ext cx="232387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476863" y="3740870"/>
            <a:ext cx="232387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26" grpId="0" animBg="1"/>
      <p:bldP spid="4" grpId="0"/>
      <p:bldP spid="27" grpId="0"/>
      <p:bldP spid="28" grpId="0"/>
      <p:bldP spid="32" grpId="0"/>
      <p:bldP spid="33" grpId="0"/>
      <p:bldP spid="34" grpId="0"/>
      <p:bldP spid="21" grpId="0"/>
      <p:bldP spid="23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CBC Mode Properties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95500"/>
            <a:ext cx="12877800" cy="7708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Asynchronous 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Conceals plaintext patterns (partially</a:t>
            </a:r>
            <a:r>
              <a:rPr lang="en-US" altLang="he-IL" sz="4400" dirty="0" smtClean="0">
                <a:solidFill>
                  <a:srgbClr val="E8EEF1"/>
                </a:solidFill>
              </a:rPr>
              <a:t>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If IV=IV’ and P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400" dirty="0" smtClean="0">
                <a:solidFill>
                  <a:srgbClr val="E8EEF1"/>
                </a:solidFill>
              </a:rPr>
              <a:t>=P’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400" dirty="0" smtClean="0">
                <a:solidFill>
                  <a:srgbClr val="E8EEF1"/>
                </a:solidFill>
              </a:rPr>
              <a:t> then C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400" dirty="0" smtClean="0">
                <a:solidFill>
                  <a:srgbClr val="E8EEF1"/>
                </a:solidFill>
              </a:rPr>
              <a:t>=C’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1</a:t>
            </a:r>
            <a:endParaRPr lang="en-US" altLang="he-IL" sz="4400" baseline="-250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No parallel </a:t>
            </a:r>
            <a:r>
              <a:rPr lang="en-US" altLang="he-IL" sz="4400" dirty="0" smtClean="0">
                <a:solidFill>
                  <a:srgbClr val="E8EEF1"/>
                </a:solidFill>
              </a:rPr>
              <a:t>implementation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Partial </a:t>
            </a:r>
            <a:r>
              <a:rPr lang="en-US" altLang="he-IL" sz="4400" dirty="0" smtClean="0">
                <a:solidFill>
                  <a:srgbClr val="E8EEF1"/>
                </a:solidFill>
              </a:rPr>
              <a:t>malleability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Bit flip in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C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i</a:t>
            </a:r>
            <a:r>
              <a:rPr lang="en-US" altLang="he-IL" sz="44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bit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 flip in </a:t>
            </a:r>
            <a:r>
              <a:rPr lang="en-US" altLang="he-IL" sz="44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D</a:t>
            </a:r>
            <a:r>
              <a:rPr lang="en-US" altLang="he-IL" sz="4400" baseline="-250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(C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i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) and total change in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D</a:t>
            </a:r>
            <a:r>
              <a:rPr lang="en-US" altLang="he-IL" sz="4400" baseline="-250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(C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i+1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)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Standard in many systems: SSL, </a:t>
            </a:r>
            <a:r>
              <a:rPr lang="en-US" altLang="he-IL" sz="4400" dirty="0" err="1">
                <a:solidFill>
                  <a:srgbClr val="E8EEF1"/>
                </a:solidFill>
              </a:rPr>
              <a:t>IPSec</a:t>
            </a:r>
            <a:r>
              <a:rPr lang="en-US" altLang="he-IL" sz="4400" dirty="0">
                <a:solidFill>
                  <a:srgbClr val="E8EEF1"/>
                </a:solidFill>
              </a:rPr>
              <a:t> etc.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46239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Stream Ciphers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7391399" y="5448300"/>
            <a:ext cx="1752566" cy="367964"/>
          </a:xfrm>
          <a:custGeom>
            <a:avLst/>
            <a:gdLst/>
            <a:ahLst/>
            <a:cxnLst/>
            <a:rect l="l" t="t" r="r" b="b"/>
            <a:pathLst>
              <a:path w="1947727" h="40894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43B0F1"/>
          </a:solidFill>
        </p:spPr>
      </p:sp>
    </p:spTree>
    <p:extLst>
      <p:ext uri="{BB962C8B-B14F-4D97-AF65-F5344CB8AC3E}">
        <p14:creationId xmlns:p14="http://schemas.microsoft.com/office/powerpoint/2010/main" val="32945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OFB Mode Encryption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5153784" y="3314313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370404" y="3346598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9312" y="8071265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65604" y="6739726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23115" y="4381113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561257" y="4483869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3429" y="2457620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IV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2771" y="7389441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=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597207" y="2647559"/>
            <a:ext cx="0" cy="69381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010398" y="3042395"/>
            <a:ext cx="1" cy="7341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01485" y="3814827"/>
            <a:ext cx="1188834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831688" y="2589632"/>
            <a:ext cx="1765519" cy="1"/>
          </a:xfrm>
          <a:prstGeom prst="straightConnector1">
            <a:avLst/>
          </a:prstGeom>
          <a:ln w="508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831688" y="2589633"/>
            <a:ext cx="0" cy="299908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507813" y="5588719"/>
            <a:ext cx="232387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44200" y="5726814"/>
            <a:ext cx="232387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65604" y="5447913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659306" y="3485994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4802306" y="4628487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4838256" y="2792177"/>
            <a:ext cx="0" cy="69381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072737" y="2734250"/>
            <a:ext cx="1765519" cy="1"/>
          </a:xfrm>
          <a:prstGeom prst="straightConnector1">
            <a:avLst/>
          </a:prstGeom>
          <a:ln w="508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072737" y="2734251"/>
            <a:ext cx="0" cy="299908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86144" y="6095089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746463" y="8133666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632755" y="6802127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39922" y="745184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=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632755" y="5510314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253295" y="615749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045292" y="8214659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931584" y="6883120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538751" y="753283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=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931584" y="5591307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552124" y="623848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1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4" grpId="0"/>
      <p:bldP spid="32" grpId="0"/>
      <p:bldP spid="21" grpId="0"/>
      <p:bldP spid="23" grpId="0"/>
      <p:bldP spid="68" grpId="0"/>
      <p:bldP spid="42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OFB Mode Decryption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5153784" y="3314313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370404" y="3346598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2444" y="6742265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62444" y="7980159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23115" y="4381113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561257" y="4483869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3429" y="2457620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IV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2771" y="7389441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=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597207" y="2647559"/>
            <a:ext cx="0" cy="69381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010398" y="3042395"/>
            <a:ext cx="1" cy="7341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01485" y="3814827"/>
            <a:ext cx="1188834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831688" y="2589632"/>
            <a:ext cx="1765519" cy="1"/>
          </a:xfrm>
          <a:prstGeom prst="straightConnector1">
            <a:avLst/>
          </a:prstGeom>
          <a:ln w="508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831688" y="2589633"/>
            <a:ext cx="0" cy="299908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507813" y="5588719"/>
            <a:ext cx="232387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44200" y="5726814"/>
            <a:ext cx="232387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65604" y="5447913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659306" y="3485994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4802306" y="4628487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4838256" y="2792177"/>
            <a:ext cx="0" cy="69381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072737" y="2734250"/>
            <a:ext cx="1765519" cy="1"/>
          </a:xfrm>
          <a:prstGeom prst="straightConnector1">
            <a:avLst/>
          </a:prstGeom>
          <a:ln w="508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072737" y="2734251"/>
            <a:ext cx="0" cy="299908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86144" y="6095089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29595" y="6804666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629595" y="8042560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39922" y="745184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=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632755" y="5510314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253295" y="615749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928424" y="6885659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928424" y="8123553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538751" y="753283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=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931584" y="5591307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552124" y="623848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9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4" grpId="0"/>
      <p:bldP spid="32" grpId="0"/>
      <p:bldP spid="21" grpId="0"/>
      <p:bldP spid="23" grpId="0"/>
      <p:bldP spid="68" grpId="0"/>
      <p:bldP spid="42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OFB Mode Properties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95500"/>
            <a:ext cx="12877800" cy="7573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Asynchronous 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Synchronous stream cipher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Pre-processing is possible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Conceals plaintext patterns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No parallel implementation known (except for XOR step)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Malleable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Flipping j-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th</a:t>
            </a:r>
            <a:r>
              <a:rPr lang="en-US" altLang="he-IL" sz="4400" dirty="0" smtClean="0">
                <a:solidFill>
                  <a:srgbClr val="E8EEF1"/>
                </a:solidFill>
              </a:rPr>
              <a:t> bit in C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i</a:t>
            </a:r>
            <a:r>
              <a:rPr lang="en-US" altLang="he-IL" sz="4400" dirty="0" smtClean="0">
                <a:solidFill>
                  <a:srgbClr val="E8EEF1"/>
                </a:solidFill>
              </a:rPr>
              <a:t> flips 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i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-th</a:t>
            </a:r>
            <a:r>
              <a:rPr lang="en-US" altLang="he-IL" sz="4400" dirty="0" smtClean="0">
                <a:solidFill>
                  <a:srgbClr val="E8EEF1"/>
                </a:solidFill>
              </a:rPr>
              <a:t> bit in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D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</a:rPr>
              <a:t>(C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i</a:t>
            </a:r>
            <a:r>
              <a:rPr lang="en-US" altLang="he-IL" sz="4400" dirty="0" smtClean="0">
                <a:solidFill>
                  <a:srgbClr val="E8EEF1"/>
                </a:solidFill>
              </a:rPr>
              <a:t>)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4851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CTR Mode Encryption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5153784" y="3314313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370404" y="3346598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9312" y="8071265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65604" y="6739726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23115" y="4381113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561257" y="4483869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8283" y="2044986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CTR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2771" y="7389441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=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597207" y="2647559"/>
            <a:ext cx="0" cy="69381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65604" y="5447913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659306" y="3485994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4802306" y="4628487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4838256" y="2792177"/>
            <a:ext cx="0" cy="69381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86144" y="6095089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746463" y="8133666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632755" y="6802127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39922" y="745184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=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632755" y="5510314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253295" y="615749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045292" y="8214659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931584" y="6883120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538751" y="753283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=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931584" y="5591307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552124" y="623848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23115" y="2562065"/>
            <a:ext cx="0" cy="69381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84903" y="2142035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CTR+1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942798" y="2221115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CTR+2</a:t>
            </a:r>
            <a:endParaRPr 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4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4" grpId="0"/>
      <p:bldP spid="32" grpId="0"/>
      <p:bldP spid="21" grpId="0"/>
      <p:bldP spid="23" grpId="0"/>
      <p:bldP spid="68" grpId="0"/>
      <p:bldP spid="42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/>
      <p:bldP spid="3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CTR Mode Decryption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5153784" y="3314313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370404" y="3346598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9312" y="8071265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65604" y="6739726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23115" y="4381113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561257" y="4483869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8283" y="2044986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CTR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2771" y="7389441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=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597207" y="2647559"/>
            <a:ext cx="0" cy="69381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65604" y="5447913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659306" y="3485994"/>
            <a:ext cx="228600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4802306" y="4628487"/>
            <a:ext cx="889" cy="11105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4838256" y="2792177"/>
            <a:ext cx="0" cy="69381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86144" y="6095089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746463" y="8133666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632755" y="6802127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39922" y="745184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=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632755" y="5510314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253295" y="615749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045292" y="8214659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931584" y="6883120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538751" y="753283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=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931584" y="5591307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552124" y="623848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23115" y="2562065"/>
            <a:ext cx="0" cy="69381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84903" y="2142035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CTR+1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942798" y="2221115"/>
            <a:ext cx="18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CTR+2</a:t>
            </a:r>
            <a:endParaRPr 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3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4" grpId="0"/>
      <p:bldP spid="32" grpId="0"/>
      <p:bldP spid="21" grpId="0"/>
      <p:bldP spid="23" grpId="0"/>
      <p:bldP spid="68" grpId="0"/>
      <p:bldP spid="42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/>
      <p:bldP spid="39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CTR Mode Properties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95500"/>
            <a:ext cx="12877800" cy="5711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S</a:t>
            </a:r>
            <a:r>
              <a:rPr lang="en-US" altLang="he-IL" sz="4400" dirty="0" smtClean="0">
                <a:solidFill>
                  <a:srgbClr val="E8EEF1"/>
                </a:solidFill>
              </a:rPr>
              <a:t>ynchronous 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Pre-processing is possible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Conceals plaintext patterns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Allows parallel implementation 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Malleable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Counter must not be used twice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5294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DES (Data Encryption Std.)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95500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 smtClean="0">
                <a:solidFill>
                  <a:srgbClr val="E8EEF1"/>
                </a:solidFill>
              </a:rPr>
              <a:t>First </a:t>
            </a:r>
            <a:r>
              <a:rPr lang="en-US" altLang="en-US" sz="4400" dirty="0">
                <a:solidFill>
                  <a:srgbClr val="E8EEF1"/>
                </a:solidFill>
              </a:rPr>
              <a:t>wide-spread commercial cipher (1970’s)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>
                <a:solidFill>
                  <a:srgbClr val="E8EEF1"/>
                </a:solidFill>
              </a:rPr>
              <a:t>Block cipher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>
                <a:solidFill>
                  <a:srgbClr val="E8EEF1"/>
                </a:solidFill>
              </a:rPr>
              <a:t>Block size – 64 bits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>
                <a:solidFill>
                  <a:srgbClr val="E8EEF1"/>
                </a:solidFill>
              </a:rPr>
              <a:t>Key size – 56 bits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>
                <a:solidFill>
                  <a:srgbClr val="E8EEF1"/>
                </a:solidFill>
              </a:rPr>
              <a:t>16 rounds of operation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>
                <a:solidFill>
                  <a:srgbClr val="E8EEF1"/>
                </a:solidFill>
              </a:rPr>
              <a:t>Initial permutation on bits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>
                <a:solidFill>
                  <a:srgbClr val="E8EEF1"/>
                </a:solidFill>
              </a:rPr>
              <a:t>Reduces performance in software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2128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Strengthening a Cipher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95500"/>
            <a:ext cx="12877800" cy="563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 smtClean="0">
                <a:solidFill>
                  <a:srgbClr val="E8EEF1"/>
                </a:solidFill>
              </a:rPr>
              <a:t>Mitigation strategies when cipher is weak / key is short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 smtClean="0">
                <a:solidFill>
                  <a:srgbClr val="E8EEF1"/>
                </a:solidFill>
              </a:rPr>
              <a:t>Multiple key lengths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 smtClean="0">
                <a:solidFill>
                  <a:srgbClr val="E8EEF1"/>
                </a:solidFill>
              </a:rPr>
              <a:t>AES by design, Public key systems by nature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 smtClean="0">
                <a:solidFill>
                  <a:srgbClr val="E8EEF1"/>
                </a:solidFill>
              </a:rPr>
              <a:t>Whitening – DESX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 smtClean="0">
                <a:solidFill>
                  <a:srgbClr val="E8EEF1"/>
                </a:solidFill>
              </a:rPr>
              <a:t>Iterated cipher – triple-DES</a:t>
            </a:r>
            <a:endParaRPr lang="en-US" altLang="en-US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58991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DESX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95500"/>
            <a:ext cx="12877800" cy="7708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 smtClean="0">
                <a:solidFill>
                  <a:srgbClr val="E8EEF1"/>
                </a:solidFill>
              </a:rPr>
              <a:t>Key: (k</a:t>
            </a:r>
            <a:r>
              <a:rPr lang="en-US" altLang="en-US" sz="44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en-US" sz="4400" dirty="0" smtClean="0">
                <a:solidFill>
                  <a:srgbClr val="E8EEF1"/>
                </a:solidFill>
              </a:rPr>
              <a:t>,k</a:t>
            </a:r>
            <a:r>
              <a:rPr lang="en-US" altLang="en-US" sz="4400" baseline="-25000" dirty="0" smtClean="0">
                <a:solidFill>
                  <a:srgbClr val="E8EEF1"/>
                </a:solidFill>
              </a:rPr>
              <a:t>2</a:t>
            </a:r>
            <a:r>
              <a:rPr lang="en-US" altLang="en-US" sz="4400" dirty="0" smtClean="0">
                <a:solidFill>
                  <a:srgbClr val="E8EEF1"/>
                </a:solidFill>
              </a:rPr>
              <a:t>)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{0,1}</a:t>
            </a:r>
            <a:r>
              <a:rPr lang="en-US" altLang="en-US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56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{0,1}</a:t>
            </a:r>
            <a:r>
              <a:rPr lang="en-US" altLang="en-US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64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Total length – 120 bits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DESX</a:t>
            </a:r>
            <a:r>
              <a:rPr lang="en-US" altLang="en-US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k1,k2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(m)=DES</a:t>
            </a:r>
            <a:r>
              <a:rPr lang="en-US" altLang="en-US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k1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(m)k</a:t>
            </a:r>
            <a:r>
              <a:rPr lang="en-US" altLang="en-US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2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Brute force attack – 2</a:t>
            </a:r>
            <a:r>
              <a:rPr lang="en-US" altLang="en-US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120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 steps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Known plaintext attack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Given two pairs (m</a:t>
            </a:r>
            <a:r>
              <a:rPr lang="en-US" altLang="en-US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1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,c</a:t>
            </a:r>
            <a:r>
              <a:rPr lang="en-US" altLang="en-US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1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), (m</a:t>
            </a:r>
            <a:r>
              <a:rPr lang="en-US" altLang="en-US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2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,c</a:t>
            </a:r>
            <a:r>
              <a:rPr lang="en-US" altLang="en-US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2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c</a:t>
            </a:r>
            <a:r>
              <a:rPr lang="en-US" altLang="en-US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1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c</a:t>
            </a:r>
            <a:r>
              <a:rPr lang="en-US" altLang="en-US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2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=</a:t>
            </a:r>
            <a:r>
              <a:rPr lang="en-US" altLang="en-US" sz="4400" dirty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DES</a:t>
            </a:r>
            <a:r>
              <a:rPr lang="en-US" altLang="en-US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k1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(m</a:t>
            </a:r>
            <a:r>
              <a:rPr lang="en-US" altLang="en-US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1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)DES</a:t>
            </a:r>
            <a:r>
              <a:rPr lang="en-US" altLang="en-US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k1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(m</a:t>
            </a:r>
            <a:r>
              <a:rPr lang="en-US" altLang="en-US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2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)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Find k</a:t>
            </a:r>
            <a:r>
              <a:rPr lang="en-US" altLang="en-US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1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 in 2</a:t>
            </a:r>
            <a:r>
              <a:rPr lang="en-US" altLang="en-US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56</a:t>
            </a:r>
            <a:r>
              <a:rPr lang="en-US" altLang="en-US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, then find k</a:t>
            </a:r>
            <a:r>
              <a:rPr lang="en-US" altLang="en-US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2</a:t>
            </a:r>
            <a:r>
              <a:rPr lang="en-US" altLang="en-US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endParaRPr lang="en-US" altLang="en-US" sz="4400" baseline="30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78325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Iterated Cipher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95500"/>
            <a:ext cx="12877800" cy="6604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Plaintext </a:t>
            </a:r>
            <a:r>
              <a:rPr lang="en-US" altLang="he-IL" sz="4400" dirty="0">
                <a:solidFill>
                  <a:srgbClr val="E8EEF1"/>
                </a:solidFill>
              </a:rPr>
              <a:t>undergoes encryption repeatedly by underlying cipher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Each encryption uses a different key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Final result of a triple cipher is usually 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C= E</a:t>
            </a:r>
            <a:r>
              <a:rPr lang="en-US" altLang="he-IL" sz="4400" baseline="-25000" dirty="0">
                <a:solidFill>
                  <a:srgbClr val="E8EEF1"/>
                </a:solidFill>
              </a:rPr>
              <a:t>k3</a:t>
            </a:r>
            <a:r>
              <a:rPr lang="en-US" altLang="he-IL" sz="4400" dirty="0">
                <a:solidFill>
                  <a:srgbClr val="E8EEF1"/>
                </a:solidFill>
              </a:rPr>
              <a:t>(E</a:t>
            </a:r>
            <a:r>
              <a:rPr lang="en-US" altLang="he-IL" sz="4400" baseline="-25000" dirty="0">
                <a:solidFill>
                  <a:srgbClr val="E8EEF1"/>
                </a:solidFill>
              </a:rPr>
              <a:t>k2</a:t>
            </a:r>
            <a:r>
              <a:rPr lang="en-US" altLang="he-IL" sz="4400" dirty="0">
                <a:solidFill>
                  <a:srgbClr val="E8EEF1"/>
                </a:solidFill>
              </a:rPr>
              <a:t>(E</a:t>
            </a:r>
            <a:r>
              <a:rPr lang="en-US" altLang="he-IL" sz="4400" baseline="-25000" dirty="0">
                <a:solidFill>
                  <a:srgbClr val="E8EEF1"/>
                </a:solidFill>
              </a:rPr>
              <a:t>k1</a:t>
            </a:r>
            <a:r>
              <a:rPr lang="en-US" altLang="he-IL" sz="4400" dirty="0">
                <a:solidFill>
                  <a:srgbClr val="E8EEF1"/>
                </a:solidFill>
              </a:rPr>
              <a:t>(P))) [EEE mode] or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C= E</a:t>
            </a:r>
            <a:r>
              <a:rPr lang="en-US" altLang="he-IL" sz="4400" baseline="-25000" dirty="0">
                <a:solidFill>
                  <a:srgbClr val="E8EEF1"/>
                </a:solidFill>
              </a:rPr>
              <a:t>k3</a:t>
            </a:r>
            <a:r>
              <a:rPr lang="en-US" altLang="he-IL" sz="4400" dirty="0">
                <a:solidFill>
                  <a:srgbClr val="E8EEF1"/>
                </a:solidFill>
              </a:rPr>
              <a:t>(D</a:t>
            </a:r>
            <a:r>
              <a:rPr lang="en-US" altLang="he-IL" sz="4400" baseline="-25000" dirty="0">
                <a:solidFill>
                  <a:srgbClr val="E8EEF1"/>
                </a:solidFill>
              </a:rPr>
              <a:t>k2</a:t>
            </a:r>
            <a:r>
              <a:rPr lang="en-US" altLang="he-IL" sz="4400" dirty="0">
                <a:solidFill>
                  <a:srgbClr val="E8EEF1"/>
                </a:solidFill>
              </a:rPr>
              <a:t>(E</a:t>
            </a:r>
            <a:r>
              <a:rPr lang="en-US" altLang="he-IL" sz="4400" baseline="-25000" dirty="0">
                <a:solidFill>
                  <a:srgbClr val="E8EEF1"/>
                </a:solidFill>
              </a:rPr>
              <a:t>k1</a:t>
            </a:r>
            <a:r>
              <a:rPr lang="en-US" altLang="he-IL" sz="4400" dirty="0">
                <a:solidFill>
                  <a:srgbClr val="E8EEF1"/>
                </a:solidFill>
              </a:rPr>
              <a:t>(P))) [EDE mode]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EDE was more common in </a:t>
            </a:r>
            <a:r>
              <a:rPr lang="en-US" altLang="he-IL" sz="4400" dirty="0" smtClean="0">
                <a:solidFill>
                  <a:srgbClr val="E8EEF1"/>
                </a:solidFill>
              </a:rPr>
              <a:t>practice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6939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Stream Ciphers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29241" y="1943100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Goal: compress One-Time Pad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For key length 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, S:{0,1}</a:t>
            </a:r>
            <a:r>
              <a:rPr lang="en-US" altLang="he-IL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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{0,1}</a:t>
            </a:r>
            <a:r>
              <a:rPr lang="en-US" altLang="he-IL" sz="4400" baseline="30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*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Encryption of message m: </a:t>
            </a:r>
            <a:r>
              <a:rPr lang="en-US" altLang="he-IL" sz="44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E</a:t>
            </a:r>
            <a:r>
              <a:rPr lang="en-US" altLang="he-IL" sz="4400" baseline="-250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(m)=S(k)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m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Decryption of ciphertext c: </a:t>
            </a:r>
            <a:r>
              <a:rPr lang="en-US" altLang="he-IL" sz="44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D</a:t>
            </a:r>
            <a:r>
              <a:rPr lang="en-US" altLang="he-IL" sz="44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(c)=S(k)c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Questions: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Is cipher perfect?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Give a lower bound on ?</a:t>
            </a:r>
            <a:endParaRPr lang="en-US" sz="4400" dirty="0" smtClean="0">
              <a:solidFill>
                <a:srgbClr val="E8EEF1"/>
              </a:solidFill>
              <a:sym typeface="Symbol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3987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Iterated Cipher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95500"/>
            <a:ext cx="12877800" cy="4801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Key in triple cipher 3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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For original key length 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Brute force attack on triple cipher T</a:t>
            </a:r>
            <a:r>
              <a:rPr lang="en-US" altLang="he-IL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3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For brute force with time T on original cipher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Why not use double-cipher?</a:t>
            </a:r>
            <a:endParaRPr lang="en-US" altLang="he-IL" sz="4400" dirty="0" smtClean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17929" y="7960623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31711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Meet in the Middle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8077200" y="3162300"/>
            <a:ext cx="2743200" cy="1524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</a:t>
            </a:r>
            <a:r>
              <a:rPr lang="en-US" sz="3600" baseline="-25000" dirty="0" smtClean="0">
                <a:solidFill>
                  <a:schemeClr val="tx1"/>
                </a:solidFill>
              </a:rPr>
              <a:t>k1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77200" y="6057900"/>
            <a:ext cx="2743200" cy="1524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r>
              <a:rPr lang="en-US" sz="3200" baseline="-25000" dirty="0" smtClean="0">
                <a:solidFill>
                  <a:schemeClr val="tx1"/>
                </a:solidFill>
              </a:rPr>
              <a:t>k2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1100" y="198256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2"/>
            <a:endCxn id="3" idx="0"/>
          </p:cNvCxnSpPr>
          <p:nvPr/>
        </p:nvCxnSpPr>
        <p:spPr>
          <a:xfrm>
            <a:off x="9448800" y="2628899"/>
            <a:ext cx="0" cy="53340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10" idx="0"/>
          </p:cNvCxnSpPr>
          <p:nvPr/>
        </p:nvCxnSpPr>
        <p:spPr>
          <a:xfrm>
            <a:off x="9448800" y="4686300"/>
            <a:ext cx="0" cy="137160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48800" y="4972735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E</a:t>
            </a:r>
            <a:r>
              <a:rPr lang="en-US" sz="3600" baseline="-25000" dirty="0" smtClean="0">
                <a:solidFill>
                  <a:schemeClr val="bg1"/>
                </a:solidFill>
              </a:rPr>
              <a:t>k1</a:t>
            </a:r>
            <a:r>
              <a:rPr lang="en-US" sz="3600" dirty="0" smtClean="0">
                <a:solidFill>
                  <a:schemeClr val="bg1"/>
                </a:solidFill>
              </a:rPr>
              <a:t>(p)=D</a:t>
            </a:r>
            <a:r>
              <a:rPr lang="en-US" sz="3600" baseline="-25000" dirty="0" smtClean="0">
                <a:solidFill>
                  <a:schemeClr val="bg1"/>
                </a:solidFill>
              </a:rPr>
              <a:t>k2</a:t>
            </a:r>
            <a:r>
              <a:rPr lang="en-US" sz="3600" dirty="0" smtClean="0">
                <a:solidFill>
                  <a:schemeClr val="bg1"/>
                </a:solidFill>
              </a:rPr>
              <a:t>(c)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439835" y="7581900"/>
            <a:ext cx="0" cy="53340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92135" y="80969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4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Meet in the Middle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95500"/>
            <a:ext cx="12877800" cy="7708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Given </a:t>
            </a:r>
            <a:r>
              <a:rPr lang="en-US" altLang="he-IL" sz="4400" dirty="0">
                <a:solidFill>
                  <a:srgbClr val="E8EEF1"/>
                </a:solidFill>
              </a:rPr>
              <a:t>a plaintext-ciphertext pair (</a:t>
            </a:r>
            <a:r>
              <a:rPr lang="en-US" altLang="he-IL" sz="4400" dirty="0" err="1">
                <a:solidFill>
                  <a:srgbClr val="E8EEF1"/>
                </a:solidFill>
              </a:rPr>
              <a:t>p,c</a:t>
            </a:r>
            <a:r>
              <a:rPr lang="en-US" altLang="he-IL" sz="4400" dirty="0">
                <a:solidFill>
                  <a:srgbClr val="E8EEF1"/>
                </a:solidFill>
              </a:rPr>
              <a:t>) </a:t>
            </a:r>
          </a:p>
          <a:p>
            <a:pPr marL="1200150" lvl="2" indent="-742950">
              <a:lnSpc>
                <a:spcPts val="65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Calculate a table of D</a:t>
            </a:r>
            <a:r>
              <a:rPr lang="en-US" altLang="he-IL" sz="4400" baseline="-25000" dirty="0">
                <a:solidFill>
                  <a:srgbClr val="E8EEF1"/>
                </a:solidFill>
              </a:rPr>
              <a:t>k2</a:t>
            </a:r>
            <a:r>
              <a:rPr lang="en-US" altLang="he-IL" sz="4400" dirty="0">
                <a:solidFill>
                  <a:srgbClr val="E8EEF1"/>
                </a:solidFill>
              </a:rPr>
              <a:t>(c) for any k</a:t>
            </a:r>
            <a:r>
              <a:rPr lang="en-US" altLang="he-IL" sz="4400" baseline="-25000" dirty="0">
                <a:solidFill>
                  <a:srgbClr val="E8EEF1"/>
                </a:solidFill>
              </a:rPr>
              <a:t>2</a:t>
            </a:r>
          </a:p>
          <a:p>
            <a:pPr marL="1200150" lvl="2" indent="-742950">
              <a:lnSpc>
                <a:spcPts val="65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Test if E</a:t>
            </a:r>
            <a:r>
              <a:rPr lang="en-US" altLang="he-IL" sz="4400" baseline="-25000" dirty="0">
                <a:solidFill>
                  <a:srgbClr val="E8EEF1"/>
                </a:solidFill>
              </a:rPr>
              <a:t>k1</a:t>
            </a:r>
            <a:r>
              <a:rPr lang="en-US" altLang="he-IL" sz="4400" dirty="0">
                <a:solidFill>
                  <a:srgbClr val="E8EEF1"/>
                </a:solidFill>
              </a:rPr>
              <a:t>(p) is in table for any </a:t>
            </a:r>
            <a:r>
              <a:rPr lang="en-US" altLang="he-IL" sz="4400" dirty="0" smtClean="0">
                <a:solidFill>
                  <a:srgbClr val="E8EEF1"/>
                </a:solidFill>
              </a:rPr>
              <a:t>k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1</a:t>
            </a:r>
            <a:endParaRPr lang="en-US" altLang="he-IL" sz="4400" baseline="-25000" dirty="0">
              <a:solidFill>
                <a:srgbClr val="E8EEF1"/>
              </a:solidFill>
            </a:endParaRP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Stage 1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Time 2</a:t>
            </a:r>
            <a:r>
              <a:rPr lang="en-US" altLang="he-IL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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, memory b2</a:t>
            </a:r>
            <a:r>
              <a:rPr lang="en-US" altLang="he-IL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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Stage 2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O(1) per search if table is hash table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2</a:t>
            </a:r>
            <a:r>
              <a:rPr lang="en-US" altLang="he-IL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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 time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17929" y="7960623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46915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Useful Block Ciphers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95500"/>
            <a:ext cx="12877800" cy="7708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DES</a:t>
            </a:r>
            <a:r>
              <a:rPr lang="en-US" altLang="he-IL" sz="4400" dirty="0">
                <a:solidFill>
                  <a:srgbClr val="E8EEF1"/>
                </a:solidFill>
              </a:rPr>
              <a:t>, 3-DES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AES (</a:t>
            </a:r>
            <a:r>
              <a:rPr lang="en-US" altLang="he-IL" sz="4400" dirty="0" err="1">
                <a:solidFill>
                  <a:srgbClr val="E8EEF1"/>
                </a:solidFill>
              </a:rPr>
              <a:t>Rijndael</a:t>
            </a:r>
            <a:r>
              <a:rPr lang="en-US" altLang="he-IL" sz="4400" dirty="0">
                <a:solidFill>
                  <a:srgbClr val="E8EEF1"/>
                </a:solidFill>
              </a:rPr>
              <a:t>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RC-2, RC-5, RC-6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IDEA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Blowfish, </a:t>
            </a:r>
            <a:r>
              <a:rPr lang="en-US" altLang="he-IL" sz="4400" dirty="0" err="1">
                <a:solidFill>
                  <a:srgbClr val="E8EEF1"/>
                </a:solidFill>
              </a:rPr>
              <a:t>Twofish</a:t>
            </a:r>
            <a:r>
              <a:rPr lang="en-US" altLang="he-IL" sz="4400" dirty="0">
                <a:solidFill>
                  <a:srgbClr val="E8EEF1"/>
                </a:solidFill>
              </a:rPr>
              <a:t>, Cast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err="1">
                <a:solidFill>
                  <a:srgbClr val="E8EEF1"/>
                </a:solidFill>
              </a:rPr>
              <a:t>Gost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Kasumi (F8, A5/3)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Camellia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6132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Common Design 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29241" y="1943100"/>
            <a:ext cx="12877800" cy="6604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G:</a:t>
            </a:r>
            <a:r>
              <a:rPr lang="en-US" altLang="he-IL" sz="4400" dirty="0">
                <a:solidFill>
                  <a:srgbClr val="E8EEF1"/>
                </a:solidFill>
              </a:rPr>
              <a:t>{0,1}</a:t>
            </a:r>
            <a:r>
              <a:rPr lang="en-US" altLang="he-IL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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</a:t>
            </a:r>
            <a:r>
              <a:rPr lang="en-US" altLang="he-IL" sz="4400" dirty="0" smtClean="0">
                <a:solidFill>
                  <a:srgbClr val="E8EEF1"/>
                </a:solidFill>
              </a:rPr>
              <a:t>{0,1}</a:t>
            </a:r>
            <a:r>
              <a:rPr lang="en-US" altLang="he-IL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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{0,1}</a:t>
            </a:r>
            <a:r>
              <a:rPr lang="en-US" altLang="he-IL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b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G(s) for random s indistinguishable from random +b bits 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b is small block</a:t>
            </a:r>
            <a:endParaRPr lang="en-US" altLang="he-IL" sz="4400" baseline="30000" dirty="0" smtClean="0">
              <a:solidFill>
                <a:srgbClr val="E8EEF1"/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State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0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k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G(</a:t>
            </a:r>
            <a:r>
              <a:rPr lang="en-US" altLang="he-IL" sz="44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state</a:t>
            </a:r>
            <a:r>
              <a:rPr lang="en-US" altLang="he-IL" sz="4400" baseline="-250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i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)=(state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i+1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,s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i+1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S(k)=s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1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,s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2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,…</a:t>
            </a:r>
            <a:endParaRPr lang="en-US" altLang="he-IL" sz="44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9382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Common Design Enc.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ectangle 2"/>
          <p:cNvSpPr/>
          <p:nvPr/>
        </p:nvSpPr>
        <p:spPr>
          <a:xfrm>
            <a:off x="4744198" y="2552700"/>
            <a:ext cx="1752600" cy="762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D58"/>
                </a:solidFill>
              </a:rPr>
              <a:t>State</a:t>
            </a:r>
            <a:r>
              <a:rPr lang="en-US" sz="3200" baseline="-25000" dirty="0" smtClean="0">
                <a:solidFill>
                  <a:srgbClr val="1E3D58"/>
                </a:solidFill>
              </a:rPr>
              <a:t>0</a:t>
            </a:r>
            <a:r>
              <a:rPr lang="en-US" sz="3200" dirty="0" smtClean="0">
                <a:solidFill>
                  <a:srgbClr val="1E3D58"/>
                </a:solidFill>
              </a:rPr>
              <a:t>=k</a:t>
            </a:r>
            <a:endParaRPr lang="en-US" baseline="-25000" dirty="0">
              <a:solidFill>
                <a:srgbClr val="1E3D58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01299" y="2561771"/>
            <a:ext cx="1752600" cy="762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D58"/>
                </a:solidFill>
              </a:rPr>
              <a:t>State</a:t>
            </a:r>
            <a:r>
              <a:rPr lang="en-US" sz="3200" baseline="-25000" dirty="0" smtClean="0">
                <a:solidFill>
                  <a:srgbClr val="1E3D58"/>
                </a:solidFill>
              </a:rPr>
              <a:t>1</a:t>
            </a:r>
            <a:endParaRPr lang="en-US" baseline="-25000" dirty="0">
              <a:solidFill>
                <a:srgbClr val="1E3D58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58400" y="2561771"/>
            <a:ext cx="1752600" cy="762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D58"/>
                </a:solidFill>
              </a:rPr>
              <a:t>State</a:t>
            </a:r>
            <a:r>
              <a:rPr lang="en-US" sz="3200" baseline="-25000" dirty="0" smtClean="0">
                <a:solidFill>
                  <a:srgbClr val="1E3D58"/>
                </a:solidFill>
              </a:rPr>
              <a:t>2</a:t>
            </a:r>
            <a:endParaRPr lang="en-US" baseline="-25000" dirty="0">
              <a:solidFill>
                <a:srgbClr val="1E3D58"/>
              </a:solidFill>
            </a:endParaRPr>
          </a:p>
        </p:txBody>
      </p:sp>
      <p:cxnSp>
        <p:nvCxnSpPr>
          <p:cNvPr id="6" name="Straight Arrow Connector 5"/>
          <p:cNvCxnSpPr>
            <a:stCxn id="3" idx="3"/>
            <a:endCxn id="12" idx="1"/>
          </p:cNvCxnSpPr>
          <p:nvPr/>
        </p:nvCxnSpPr>
        <p:spPr>
          <a:xfrm>
            <a:off x="6496798" y="2933700"/>
            <a:ext cx="904501" cy="907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53899" y="2893786"/>
            <a:ext cx="904501" cy="907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29400" y="2287369"/>
            <a:ext cx="40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24601" y="2252898"/>
            <a:ext cx="40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3" idx="2"/>
          </p:cNvCxnSpPr>
          <p:nvPr/>
        </p:nvCxnSpPr>
        <p:spPr>
          <a:xfrm>
            <a:off x="5620498" y="3314700"/>
            <a:ext cx="0" cy="205740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7850" y="4152900"/>
            <a:ext cx="40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305800" y="3323771"/>
            <a:ext cx="0" cy="205740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43152" y="4161971"/>
            <a:ext cx="40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973707" y="3323771"/>
            <a:ext cx="0" cy="205740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011059" y="4161971"/>
            <a:ext cx="40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4198" y="5430157"/>
            <a:ext cx="26571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D58"/>
                </a:solidFill>
              </a:rPr>
              <a:t>s</a:t>
            </a:r>
            <a:r>
              <a:rPr lang="en-US" sz="3200" baseline="-25000" dirty="0" smtClean="0">
                <a:solidFill>
                  <a:srgbClr val="1E3D58"/>
                </a:solidFill>
              </a:rPr>
              <a:t>1</a:t>
            </a:r>
            <a:endParaRPr lang="en-US" baseline="-25000" dirty="0">
              <a:solidFill>
                <a:srgbClr val="1E3D58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15399" y="5430157"/>
            <a:ext cx="2657102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D58"/>
                </a:solidFill>
              </a:rPr>
              <a:t>s</a:t>
            </a:r>
            <a:r>
              <a:rPr lang="en-US" sz="3200" baseline="-25000" dirty="0" smtClean="0">
                <a:solidFill>
                  <a:srgbClr val="1E3D58"/>
                </a:solidFill>
              </a:rPr>
              <a:t>2</a:t>
            </a:r>
            <a:endParaRPr lang="en-US" baseline="-25000" dirty="0">
              <a:solidFill>
                <a:srgbClr val="1E3D5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072501" y="5430157"/>
            <a:ext cx="2460171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D58"/>
                </a:solidFill>
              </a:rPr>
              <a:t>s</a:t>
            </a:r>
            <a:r>
              <a:rPr lang="en-US" sz="3200" baseline="-25000" dirty="0" smtClean="0">
                <a:solidFill>
                  <a:srgbClr val="1E3D58"/>
                </a:solidFill>
              </a:rPr>
              <a:t>3</a:t>
            </a:r>
            <a:endParaRPr lang="en-US" baseline="-25000" dirty="0">
              <a:solidFill>
                <a:srgbClr val="1E3D58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77200" y="6490846"/>
            <a:ext cx="40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58299" y="7286617"/>
            <a:ext cx="26571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01298" y="7295003"/>
            <a:ext cx="2657102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058400" y="7295003"/>
            <a:ext cx="2460171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77200" y="8298543"/>
            <a:ext cx="40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sym typeface="Symbol" panose="05050102010706020507" pitchFamily="18" charset="2"/>
              </a:rPr>
              <a:t>=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79657" y="8954631"/>
            <a:ext cx="2657100" cy="762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r>
              <a:rPr lang="en-US" sz="3200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22656" y="8963017"/>
            <a:ext cx="2657102" cy="762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r>
              <a:rPr lang="en-US" sz="3200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079758" y="8963017"/>
            <a:ext cx="2460171" cy="762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r>
              <a:rPr lang="en-US" sz="3200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74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5" grpId="0"/>
      <p:bldP spid="16" grpId="0"/>
      <p:bldP spid="19" grpId="0"/>
      <p:bldP spid="21" grpId="0"/>
      <p:bldP spid="23" grpId="0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Common Design Dec.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ectangle 2"/>
          <p:cNvSpPr/>
          <p:nvPr/>
        </p:nvSpPr>
        <p:spPr>
          <a:xfrm>
            <a:off x="4744198" y="2552700"/>
            <a:ext cx="1752600" cy="762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D58"/>
                </a:solidFill>
              </a:rPr>
              <a:t>State</a:t>
            </a:r>
            <a:r>
              <a:rPr lang="en-US" sz="3200" baseline="-25000" dirty="0" smtClean="0">
                <a:solidFill>
                  <a:srgbClr val="1E3D58"/>
                </a:solidFill>
              </a:rPr>
              <a:t>0</a:t>
            </a:r>
            <a:r>
              <a:rPr lang="en-US" sz="3200" dirty="0" smtClean="0">
                <a:solidFill>
                  <a:srgbClr val="1E3D58"/>
                </a:solidFill>
              </a:rPr>
              <a:t>=k</a:t>
            </a:r>
            <a:endParaRPr lang="en-US" baseline="-25000" dirty="0">
              <a:solidFill>
                <a:srgbClr val="1E3D58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01299" y="2561771"/>
            <a:ext cx="1752600" cy="762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D58"/>
                </a:solidFill>
              </a:rPr>
              <a:t>State</a:t>
            </a:r>
            <a:r>
              <a:rPr lang="en-US" sz="3200" baseline="-25000" dirty="0" smtClean="0">
                <a:solidFill>
                  <a:srgbClr val="1E3D58"/>
                </a:solidFill>
              </a:rPr>
              <a:t>1</a:t>
            </a:r>
            <a:endParaRPr lang="en-US" baseline="-25000" dirty="0">
              <a:solidFill>
                <a:srgbClr val="1E3D58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58400" y="2561771"/>
            <a:ext cx="1752600" cy="762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D58"/>
                </a:solidFill>
              </a:rPr>
              <a:t>State</a:t>
            </a:r>
            <a:r>
              <a:rPr lang="en-US" sz="3200" baseline="-25000" dirty="0" smtClean="0">
                <a:solidFill>
                  <a:srgbClr val="1E3D58"/>
                </a:solidFill>
              </a:rPr>
              <a:t>2</a:t>
            </a:r>
            <a:endParaRPr lang="en-US" baseline="-25000" dirty="0">
              <a:solidFill>
                <a:srgbClr val="1E3D58"/>
              </a:solidFill>
            </a:endParaRPr>
          </a:p>
        </p:txBody>
      </p:sp>
      <p:cxnSp>
        <p:nvCxnSpPr>
          <p:cNvPr id="6" name="Straight Arrow Connector 5"/>
          <p:cNvCxnSpPr>
            <a:stCxn id="3" idx="3"/>
            <a:endCxn id="12" idx="1"/>
          </p:cNvCxnSpPr>
          <p:nvPr/>
        </p:nvCxnSpPr>
        <p:spPr>
          <a:xfrm>
            <a:off x="6496798" y="2933700"/>
            <a:ext cx="904501" cy="907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53899" y="2893786"/>
            <a:ext cx="904501" cy="907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29400" y="2287369"/>
            <a:ext cx="40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24601" y="2252898"/>
            <a:ext cx="40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3" idx="2"/>
          </p:cNvCxnSpPr>
          <p:nvPr/>
        </p:nvCxnSpPr>
        <p:spPr>
          <a:xfrm>
            <a:off x="5620498" y="3314700"/>
            <a:ext cx="0" cy="205740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7850" y="4152900"/>
            <a:ext cx="40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305800" y="3323771"/>
            <a:ext cx="0" cy="205740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43152" y="4161971"/>
            <a:ext cx="40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973707" y="3323771"/>
            <a:ext cx="0" cy="205740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011059" y="4161971"/>
            <a:ext cx="40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4198" y="5430157"/>
            <a:ext cx="26571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D58"/>
                </a:solidFill>
              </a:rPr>
              <a:t>s</a:t>
            </a:r>
            <a:r>
              <a:rPr lang="en-US" sz="3200" baseline="-25000" dirty="0" smtClean="0">
                <a:solidFill>
                  <a:srgbClr val="1E3D58"/>
                </a:solidFill>
              </a:rPr>
              <a:t>1</a:t>
            </a:r>
            <a:endParaRPr lang="en-US" baseline="-25000" dirty="0">
              <a:solidFill>
                <a:srgbClr val="1E3D58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15399" y="5430157"/>
            <a:ext cx="2657102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D58"/>
                </a:solidFill>
              </a:rPr>
              <a:t>s</a:t>
            </a:r>
            <a:r>
              <a:rPr lang="en-US" sz="3200" baseline="-25000" dirty="0" smtClean="0">
                <a:solidFill>
                  <a:srgbClr val="1E3D58"/>
                </a:solidFill>
              </a:rPr>
              <a:t>2</a:t>
            </a:r>
            <a:endParaRPr lang="en-US" baseline="-25000" dirty="0">
              <a:solidFill>
                <a:srgbClr val="1E3D5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072501" y="5430157"/>
            <a:ext cx="2460171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D58"/>
                </a:solidFill>
              </a:rPr>
              <a:t>s</a:t>
            </a:r>
            <a:r>
              <a:rPr lang="en-US" sz="3200" baseline="-25000" dirty="0" smtClean="0">
                <a:solidFill>
                  <a:srgbClr val="1E3D58"/>
                </a:solidFill>
              </a:rPr>
              <a:t>3</a:t>
            </a:r>
            <a:endParaRPr lang="en-US" baseline="-25000" dirty="0">
              <a:solidFill>
                <a:srgbClr val="1E3D58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77200" y="6490846"/>
            <a:ext cx="40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sym typeface="Symbol" panose="05050102010706020507" pitchFamily="18" charset="2"/>
              </a:rPr>
              <a:t>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44198" y="9036084"/>
            <a:ext cx="26571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87197" y="9044470"/>
            <a:ext cx="2657102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044299" y="9044470"/>
            <a:ext cx="2460171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77200" y="8298543"/>
            <a:ext cx="40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sym typeface="Symbol" panose="05050102010706020507" pitchFamily="18" charset="2"/>
              </a:rPr>
              <a:t>=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72400" y="7365954"/>
            <a:ext cx="2657100" cy="762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r>
              <a:rPr lang="en-US" sz="3200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15399" y="7374340"/>
            <a:ext cx="2657102" cy="762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r>
              <a:rPr lang="en-US" sz="3200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072501" y="7374340"/>
            <a:ext cx="2460171" cy="762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r>
              <a:rPr lang="en-US" sz="3200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5" grpId="0"/>
      <p:bldP spid="16" grpId="0"/>
      <p:bldP spid="19" grpId="0"/>
      <p:bldP spid="21" grpId="0"/>
      <p:bldP spid="23" grpId="0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Synchronous Cipher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29241" y="1943100"/>
            <a:ext cx="12877800" cy="6604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Let Ciphertext be C=c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1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,…,c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,…,</a:t>
            </a:r>
            <a:r>
              <a:rPr lang="en-US" altLang="he-IL" sz="44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c</a:t>
            </a:r>
            <a:r>
              <a:rPr lang="en-US" altLang="he-IL" sz="44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n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, for blocks c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.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Cipher is a-synchronous if given partial ciphertext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C=c</a:t>
            </a:r>
            <a:r>
              <a:rPr lang="en-US" altLang="he-IL" sz="4400" baseline="-25000" dirty="0">
                <a:solidFill>
                  <a:srgbClr val="E8EEF1"/>
                </a:solidFill>
                <a:sym typeface="Symbol" panose="05050102010706020507" pitchFamily="18" charset="2"/>
              </a:rPr>
              <a:t>1</a:t>
            </a: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,…,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c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i-1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,c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i+1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…,</a:t>
            </a:r>
            <a:r>
              <a:rPr lang="en-US" altLang="he-IL" sz="44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c</a:t>
            </a:r>
            <a:r>
              <a:rPr lang="en-US" altLang="he-IL" sz="44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n</a:t>
            </a:r>
            <a:endParaRPr lang="en-US" altLang="he-IL" sz="4400" baseline="-25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There exists j&gt;I such that decryption is correct for </a:t>
            </a:r>
            <a:r>
              <a:rPr lang="en-US" altLang="he-IL" sz="44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c</a:t>
            </a:r>
            <a:r>
              <a:rPr lang="en-US" altLang="he-IL" sz="44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j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,…,</a:t>
            </a:r>
            <a:r>
              <a:rPr lang="en-US" altLang="he-IL" sz="44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c</a:t>
            </a:r>
            <a:r>
              <a:rPr lang="en-US" altLang="he-IL" sz="44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n</a:t>
            </a:r>
            <a:endParaRPr lang="en-US" altLang="he-IL" sz="4400" baseline="-25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Cipher is synchronous otherwise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Stream cipher is synchronous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7458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Real Stream Ciphers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89213" y="2324100"/>
            <a:ext cx="12877800" cy="4801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Most </a:t>
            </a:r>
            <a:r>
              <a:rPr lang="en-US" altLang="he-IL" sz="4400" dirty="0">
                <a:solidFill>
                  <a:srgbClr val="E8EEF1"/>
                </a:solidFill>
              </a:rPr>
              <a:t>pre-WWII machines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German Enigma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LFSR – Linear Feedback Shift Register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A5/1 and A5/2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RC-4</a:t>
            </a:r>
            <a:endParaRPr lang="en-US" altLang="he-IL" sz="44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57886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altLang="he-IL" sz="6600" spc="59" dirty="0" smtClean="0">
                <a:solidFill>
                  <a:srgbClr val="43B0F1"/>
                </a:solidFill>
                <a:latin typeface="Montserrat Classic Bold"/>
              </a:rPr>
              <a:t>A5/1 and A5/2 Setting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16480360" y="3962400"/>
            <a:ext cx="914400" cy="1524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120520" y="5905500"/>
            <a:ext cx="1634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Mobile phone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13868400" y="2781300"/>
            <a:ext cx="990600" cy="38862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546660" y="6967091"/>
            <a:ext cx="1634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Base  Station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7001435" y="3429000"/>
            <a:ext cx="5943600" cy="2590800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Telephony Network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60874" y="4267200"/>
            <a:ext cx="1828800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60874" y="5320725"/>
            <a:ext cx="163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Phone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3" idx="1"/>
            <a:endCxn id="6" idx="5"/>
          </p:cNvCxnSpPr>
          <p:nvPr/>
        </p:nvCxnSpPr>
        <p:spPr>
          <a:xfrm flipH="1">
            <a:off x="14611350" y="4724400"/>
            <a:ext cx="1869010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12" idx="3"/>
          </p:cNvCxnSpPr>
          <p:nvPr/>
        </p:nvCxnSpPr>
        <p:spPr>
          <a:xfrm flipH="1">
            <a:off x="5989674" y="4724400"/>
            <a:ext cx="1030197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11" idx="2"/>
          </p:cNvCxnSpPr>
          <p:nvPr/>
        </p:nvCxnSpPr>
        <p:spPr>
          <a:xfrm flipH="1">
            <a:off x="12940082" y="4724400"/>
            <a:ext cx="1175968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482220" y="3242620"/>
            <a:ext cx="2015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A5 encryption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10" grpId="0"/>
      <p:bldP spid="11" grpId="0" animBg="1"/>
      <p:bldP spid="12" grpId="0" animBg="1"/>
      <p:bldP spid="13" grpId="0"/>
      <p:bldP spid="27" grpId="0"/>
      <p:bldP spid="2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13976</TotalTime>
  <Words>935</Words>
  <Application>Microsoft Office PowerPoint</Application>
  <PresentationFormat>Custom</PresentationFormat>
  <Paragraphs>353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Montserrat Classic Bold</vt:lpstr>
      <vt:lpstr>Calibri</vt:lpstr>
      <vt:lpstr>Wingdings</vt:lpstr>
      <vt:lpstr>Montserrat Classic</vt:lpstr>
      <vt:lpstr>Symbol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Course / Dr. Niv Gilboa</dc:title>
  <dc:creator>Shirley pavell</dc:creator>
  <cp:lastModifiedBy>user</cp:lastModifiedBy>
  <cp:revision>246</cp:revision>
  <dcterms:created xsi:type="dcterms:W3CDTF">2006-08-16T00:00:00Z</dcterms:created>
  <dcterms:modified xsi:type="dcterms:W3CDTF">2020-11-15T13:11:44Z</dcterms:modified>
  <dc:identifier>DAELClWU0ig</dc:identifier>
</cp:coreProperties>
</file>