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280" r:id="rId2"/>
    <p:sldId id="321" r:id="rId3"/>
    <p:sldId id="322" r:id="rId4"/>
    <p:sldId id="323" r:id="rId5"/>
    <p:sldId id="325" r:id="rId6"/>
    <p:sldId id="326" r:id="rId7"/>
    <p:sldId id="327" r:id="rId8"/>
    <p:sldId id="328" r:id="rId9"/>
    <p:sldId id="329" r:id="rId10"/>
    <p:sldId id="331" r:id="rId11"/>
    <p:sldId id="330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43" r:id="rId24"/>
  </p:sldIdLst>
  <p:sldSz cx="18288000" cy="10287000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Montserrat Classic" panose="020B0604020202020204" charset="0"/>
      <p:regular r:id="rId30"/>
    </p:embeddedFont>
    <p:embeddedFont>
      <p:font typeface="Montserrat Classic Bold" panose="020B0604020202020204" charset="0"/>
      <p:regular r:id="rId31"/>
    </p:embeddedFont>
    <p:embeddedFont>
      <p:font typeface="Cambria Math" panose="02040503050406030204" pitchFamily="18" charset="0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3D58"/>
    <a:srgbClr val="43B0F1"/>
    <a:srgbClr val="E8EEF1"/>
    <a:srgbClr val="ACC9FF"/>
    <a:srgbClr val="91B3E5"/>
    <a:srgbClr val="C7DAFF"/>
    <a:srgbClr val="9FB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סגנון כהה 1 - הדגשה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סגנון בהיר 3 - הדגשה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סגנון בהיר 2 - הדגשה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סגנון בהיר 1 - הדגשה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סגנון ערכת נושא 1 - הדגשה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סגנון ביניים 4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סגנון כהה 2 - הדגשה 1/הדגשה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סגנון ביניים 1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3" d="100"/>
          <a:sy n="43" d="100"/>
        </p:scale>
        <p:origin x="101" y="49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74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258E589-1A06-4F89-B390-827A7DF141D5}" type="datetimeFigureOut">
              <a:rPr lang="he-IL" smtClean="0"/>
              <a:t>כ"ט/חשון/תשפ"א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E531E319-EDA5-403C-A116-5DF60511AE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5072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7801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3727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78167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75270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134911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24708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759774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82769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08632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64129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2686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50987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00126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459034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9123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8866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4462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8381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6819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Mix-column doesn’t exist in last round</a:t>
            </a:r>
          </a:p>
          <a:p>
            <a:pPr algn="l" rtl="0"/>
            <a:r>
              <a:rPr lang="en-US" dirty="0" smtClean="0"/>
              <a:t>Discuss inversion of rounds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4073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06157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36659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csrc.nist.gov/encryption/aes/rijndael/Rijndael.pdf" TargetMode="External"/><Relationship Id="rId5" Type="http://schemas.openxmlformats.org/officeDocument/2006/relationships/hyperlink" Target="http://csrc.nist.gov/publications/fips/fips197/fips-197.pdf" TargetMode="External"/><Relationship Id="rId4" Type="http://schemas.openxmlformats.org/officeDocument/2006/relationships/hyperlink" Target="http://csrc.nist.gov/encryption/ae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34451" r="59945"/>
          <a:stretch>
            <a:fillRect/>
          </a:stretch>
        </p:blipFill>
        <p:spPr>
          <a:xfrm rot="5400000">
            <a:off x="8637295" y="-9733637"/>
            <a:ext cx="800939" cy="2034881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458033" y="6387181"/>
            <a:ext cx="11371933" cy="556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6"/>
              </a:lnSpc>
            </a:pPr>
            <a:endParaRPr lang="en-US" sz="3200" spc="352" dirty="0">
              <a:solidFill>
                <a:srgbClr val="43B0F1"/>
              </a:solidFill>
              <a:latin typeface="Montserrat Classic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-2926" y="1028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15401094" y="8406905"/>
            <a:ext cx="2886906" cy="851395"/>
            <a:chOff x="0" y="0"/>
            <a:chExt cx="1722525" cy="508000"/>
          </a:xfrm>
        </p:grpSpPr>
        <p:sp>
          <p:nvSpPr>
            <p:cNvPr id="10" name="Freeform 10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rcRect l="34451" r="59945"/>
          <a:stretch>
            <a:fillRect/>
          </a:stretch>
        </p:blipFill>
        <p:spPr>
          <a:xfrm rot="5400000">
            <a:off x="8637295" y="-287879"/>
            <a:ext cx="800939" cy="20348819"/>
          </a:xfrm>
          <a:prstGeom prst="rect">
            <a:avLst/>
          </a:prstGeom>
        </p:spPr>
      </p:pic>
      <p:sp>
        <p:nvSpPr>
          <p:cNvPr id="12" name="TextBox 4"/>
          <p:cNvSpPr txBox="1"/>
          <p:nvPr/>
        </p:nvSpPr>
        <p:spPr>
          <a:xfrm>
            <a:off x="2438400" y="4076700"/>
            <a:ext cx="12118194" cy="1064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16"/>
              </a:lnSpc>
            </a:pPr>
            <a:r>
              <a:rPr lang="en-US" sz="8000" spc="59" dirty="0" smtClean="0">
                <a:solidFill>
                  <a:srgbClr val="E8EEF1"/>
                </a:solidFill>
                <a:latin typeface="Montserrat Classic Bold"/>
              </a:rPr>
              <a:t>AES</a:t>
            </a:r>
            <a:endParaRPr lang="en-US" sz="8000" spc="59" dirty="0">
              <a:solidFill>
                <a:srgbClr val="E8EEF1"/>
              </a:solidFill>
              <a:latin typeface="Montserrat Classic Bold"/>
            </a:endParaRPr>
          </a:p>
        </p:txBody>
      </p:sp>
      <p:sp>
        <p:nvSpPr>
          <p:cNvPr id="13" name="Freeform 7"/>
          <p:cNvSpPr/>
          <p:nvPr/>
        </p:nvSpPr>
        <p:spPr>
          <a:xfrm>
            <a:off x="7391399" y="5448300"/>
            <a:ext cx="1752566" cy="367964"/>
          </a:xfrm>
          <a:custGeom>
            <a:avLst/>
            <a:gdLst/>
            <a:ahLst/>
            <a:cxnLst/>
            <a:rect l="l" t="t" r="r" b="b"/>
            <a:pathLst>
              <a:path w="1947727" h="408940">
                <a:moveTo>
                  <a:pt x="1741987" y="0"/>
                </a:moveTo>
                <a:cubicBezTo>
                  <a:pt x="1641657" y="0"/>
                  <a:pt x="1559107" y="72390"/>
                  <a:pt x="1540057" y="166370"/>
                </a:cubicBezTo>
                <a:lnTo>
                  <a:pt x="406400" y="166370"/>
                </a:lnTo>
                <a:cubicBezTo>
                  <a:pt x="388620" y="71120"/>
                  <a:pt x="304800" y="0"/>
                  <a:pt x="204470" y="0"/>
                </a:cubicBezTo>
                <a:cubicBezTo>
                  <a:pt x="91440" y="0"/>
                  <a:pt x="0" y="91440"/>
                  <a:pt x="0" y="204470"/>
                </a:cubicBezTo>
                <a:cubicBezTo>
                  <a:pt x="0" y="317500"/>
                  <a:pt x="91440" y="408940"/>
                  <a:pt x="204470" y="408940"/>
                </a:cubicBezTo>
                <a:cubicBezTo>
                  <a:pt x="304800" y="408940"/>
                  <a:pt x="388620" y="337820"/>
                  <a:pt x="406400" y="242570"/>
                </a:cubicBezTo>
                <a:lnTo>
                  <a:pt x="1541327" y="242570"/>
                </a:lnTo>
                <a:cubicBezTo>
                  <a:pt x="1559107" y="337820"/>
                  <a:pt x="1642927" y="408940"/>
                  <a:pt x="1743257" y="408940"/>
                </a:cubicBezTo>
                <a:cubicBezTo>
                  <a:pt x="1856287" y="408940"/>
                  <a:pt x="1947727" y="317500"/>
                  <a:pt x="1947727" y="204470"/>
                </a:cubicBezTo>
                <a:cubicBezTo>
                  <a:pt x="1947727" y="91440"/>
                  <a:pt x="1855017" y="0"/>
                  <a:pt x="1741987" y="0"/>
                </a:cubicBezTo>
                <a:close/>
              </a:path>
            </a:pathLst>
          </a:custGeom>
          <a:solidFill>
            <a:srgbClr val="43B0F1"/>
          </a:solid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Byte-Substitution II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0" name="Group 7"/>
          <p:cNvGrpSpPr/>
          <p:nvPr/>
        </p:nvGrpSpPr>
        <p:grpSpPr>
          <a:xfrm>
            <a:off x="13447" y="8039100"/>
            <a:ext cx="2886906" cy="851395"/>
            <a:chOff x="0" y="0"/>
            <a:chExt cx="1722525" cy="508000"/>
          </a:xfrm>
        </p:grpSpPr>
        <p:sp>
          <p:nvSpPr>
            <p:cNvPr id="11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91" name="Group 90"/>
          <p:cNvGrpSpPr/>
          <p:nvPr/>
        </p:nvGrpSpPr>
        <p:grpSpPr>
          <a:xfrm>
            <a:off x="5482933" y="2400300"/>
            <a:ext cx="5501445" cy="6096000"/>
            <a:chOff x="5482933" y="2400300"/>
            <a:chExt cx="5501445" cy="6096000"/>
          </a:xfrm>
        </p:grpSpPr>
        <p:sp>
          <p:nvSpPr>
            <p:cNvPr id="4" name="Rectangle 3"/>
            <p:cNvSpPr/>
            <p:nvPr/>
          </p:nvSpPr>
          <p:spPr>
            <a:xfrm>
              <a:off x="5482933" y="2400300"/>
              <a:ext cx="685800" cy="762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482933" y="3162300"/>
              <a:ext cx="685800" cy="762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482933" y="3924300"/>
              <a:ext cx="685800" cy="762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482933" y="4686300"/>
              <a:ext cx="685800" cy="762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82933" y="5448300"/>
              <a:ext cx="685800" cy="762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482933" y="6210300"/>
              <a:ext cx="685800" cy="762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482933" y="6972300"/>
              <a:ext cx="685800" cy="762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482933" y="7734300"/>
              <a:ext cx="685800" cy="762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168733" y="2400300"/>
              <a:ext cx="685800" cy="762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168733" y="3162300"/>
              <a:ext cx="685800" cy="762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68733" y="3924300"/>
              <a:ext cx="685800" cy="762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168733" y="4686300"/>
              <a:ext cx="685800" cy="762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168733" y="5448300"/>
              <a:ext cx="685800" cy="762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168733" y="6210300"/>
              <a:ext cx="685800" cy="762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168733" y="6972300"/>
              <a:ext cx="685800" cy="762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168733" y="7734300"/>
              <a:ext cx="685800" cy="762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854533" y="2400300"/>
              <a:ext cx="685800" cy="762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854533" y="3162300"/>
              <a:ext cx="685800" cy="762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854533" y="3924300"/>
              <a:ext cx="685800" cy="762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854533" y="4686300"/>
              <a:ext cx="685800" cy="762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854533" y="5448300"/>
              <a:ext cx="685800" cy="762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854533" y="6210300"/>
              <a:ext cx="685800" cy="762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854533" y="6972300"/>
              <a:ext cx="685800" cy="762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854533" y="7734300"/>
              <a:ext cx="685800" cy="762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540333" y="2400300"/>
              <a:ext cx="685800" cy="762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540333" y="3162300"/>
              <a:ext cx="685800" cy="762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540333" y="3924300"/>
              <a:ext cx="685800" cy="762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540333" y="4686300"/>
              <a:ext cx="685800" cy="762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540333" y="5448300"/>
              <a:ext cx="685800" cy="762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540333" y="6210300"/>
              <a:ext cx="685800" cy="762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540333" y="6972300"/>
              <a:ext cx="685800" cy="762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540333" y="7734300"/>
              <a:ext cx="685800" cy="762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241178" y="2400300"/>
              <a:ext cx="685800" cy="762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241178" y="3162300"/>
              <a:ext cx="685800" cy="762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241178" y="3924300"/>
              <a:ext cx="685800" cy="762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8241178" y="4686300"/>
              <a:ext cx="685800" cy="762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241178" y="5448300"/>
              <a:ext cx="685800" cy="762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8241178" y="6210300"/>
              <a:ext cx="685800" cy="762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241178" y="6972300"/>
              <a:ext cx="685800" cy="762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241178" y="7734300"/>
              <a:ext cx="685800" cy="762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926978" y="2400300"/>
              <a:ext cx="685800" cy="762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8926978" y="3162300"/>
              <a:ext cx="685800" cy="762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926978" y="3924300"/>
              <a:ext cx="685800" cy="762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8926978" y="4686300"/>
              <a:ext cx="685800" cy="762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926978" y="5448300"/>
              <a:ext cx="685800" cy="762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8926978" y="6210300"/>
              <a:ext cx="685800" cy="762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926978" y="6972300"/>
              <a:ext cx="685800" cy="762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8926978" y="7734300"/>
              <a:ext cx="685800" cy="762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9612778" y="2400300"/>
              <a:ext cx="685800" cy="762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9612778" y="3162300"/>
              <a:ext cx="685800" cy="762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9612778" y="3924300"/>
              <a:ext cx="685800" cy="762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9612778" y="4686300"/>
              <a:ext cx="685800" cy="762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9612778" y="5448300"/>
              <a:ext cx="685800" cy="762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9612778" y="6210300"/>
              <a:ext cx="685800" cy="762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9612778" y="6972300"/>
              <a:ext cx="685800" cy="762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9612778" y="7734300"/>
              <a:ext cx="685800" cy="762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0298578" y="2400300"/>
              <a:ext cx="685800" cy="762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0298578" y="3162300"/>
              <a:ext cx="685800" cy="762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0298578" y="3924300"/>
              <a:ext cx="685800" cy="762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0298578" y="4686300"/>
              <a:ext cx="685800" cy="762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0298578" y="5448300"/>
              <a:ext cx="685800" cy="762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0298578" y="6210300"/>
              <a:ext cx="685800" cy="762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0298578" y="6972300"/>
              <a:ext cx="685800" cy="762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0298578" y="7734300"/>
              <a:ext cx="685800" cy="762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774223" y="8807484"/>
            <a:ext cx="25180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Matrix 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Invertible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13639800" y="2424953"/>
            <a:ext cx="685800" cy="6096000"/>
            <a:chOff x="13639800" y="2424953"/>
            <a:chExt cx="685800" cy="6096000"/>
          </a:xfrm>
        </p:grpSpPr>
        <p:sp>
          <p:nvSpPr>
            <p:cNvPr id="83" name="Rectangle 82"/>
            <p:cNvSpPr/>
            <p:nvPr/>
          </p:nvSpPr>
          <p:spPr>
            <a:xfrm>
              <a:off x="13639800" y="2424953"/>
              <a:ext cx="685800" cy="7620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3639800" y="3186953"/>
              <a:ext cx="685800" cy="7620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3639800" y="3948953"/>
              <a:ext cx="685800" cy="7620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3639800" y="4710953"/>
              <a:ext cx="685800" cy="7620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3639800" y="5472953"/>
              <a:ext cx="685800" cy="7620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3639800" y="6234953"/>
              <a:ext cx="685800" cy="7620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3639800" y="6996953"/>
              <a:ext cx="685800" cy="7620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3639800" y="7758953"/>
              <a:ext cx="685800" cy="7620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12723666" y="8807484"/>
            <a:ext cx="2518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Vector v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51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Byte-Substitution III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267200" y="2628900"/>
            <a:ext cx="12877800" cy="6665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Byte sub is permutation {0,1}</a:t>
            </a:r>
            <a:r>
              <a:rPr lang="en-US" altLang="he-IL" sz="4000" baseline="30000" dirty="0" smtClean="0">
                <a:solidFill>
                  <a:srgbClr val="E8EEF1"/>
                </a:solidFill>
              </a:rPr>
              <a:t>8</a:t>
            </a:r>
            <a:r>
              <a:rPr lang="en-US" altLang="he-IL" sz="4000" dirty="0" smtClean="0">
                <a:solidFill>
                  <a:srgbClr val="E8EEF1"/>
                </a:solidFill>
                <a:sym typeface="Wingdings" panose="05000000000000000000" pitchFamily="2" charset="2"/>
              </a:rPr>
              <a:t>{0,1}</a:t>
            </a:r>
            <a:r>
              <a:rPr lang="en-US" altLang="he-IL" sz="4000" baseline="30000" dirty="0" smtClean="0">
                <a:solidFill>
                  <a:srgbClr val="E8EEF1"/>
                </a:solidFill>
                <a:sym typeface="Wingdings" panose="05000000000000000000" pitchFamily="2" charset="2"/>
              </a:rPr>
              <a:t>8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Step 1: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View byte b as polynomial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Compute b</a:t>
            </a:r>
            <a:r>
              <a:rPr lang="en-US" altLang="he-IL" sz="4000" baseline="30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-1</a:t>
            </a: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in ℤ</a:t>
            </a:r>
            <a:r>
              <a:rPr lang="en-US" altLang="he-IL" sz="4000" baseline="-25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2</a:t>
            </a: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[x]/m(x)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Step 2: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View b</a:t>
            </a:r>
            <a:r>
              <a:rPr lang="en-US" altLang="he-IL" sz="4000" baseline="30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-1</a:t>
            </a: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as length-8 vector </a:t>
            </a:r>
            <a:r>
              <a:rPr lang="en-US" altLang="he-IL" sz="4000" dirty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over </a:t>
            </a: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ℤ</a:t>
            </a:r>
            <a:r>
              <a:rPr lang="en-US" altLang="he-IL" sz="4000" baseline="-25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2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Output c=Ab</a:t>
            </a:r>
            <a:r>
              <a:rPr lang="en-US" altLang="he-IL" sz="4000" baseline="30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-1</a:t>
            </a: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+v</a:t>
            </a:r>
            <a:endParaRPr lang="en-US" altLang="he-IL" sz="4000" dirty="0">
              <a:solidFill>
                <a:srgbClr val="E8EEF1"/>
              </a:solidFill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0" name="Group 7"/>
          <p:cNvGrpSpPr/>
          <p:nvPr/>
        </p:nvGrpSpPr>
        <p:grpSpPr>
          <a:xfrm>
            <a:off x="0" y="8039100"/>
            <a:ext cx="2886906" cy="851395"/>
            <a:chOff x="0" y="0"/>
            <a:chExt cx="1722525" cy="508000"/>
          </a:xfrm>
        </p:grpSpPr>
        <p:sp>
          <p:nvSpPr>
            <p:cNvPr id="11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2" name="Group 7"/>
          <p:cNvGrpSpPr/>
          <p:nvPr/>
        </p:nvGrpSpPr>
        <p:grpSpPr>
          <a:xfrm>
            <a:off x="0" y="6881938"/>
            <a:ext cx="2886906" cy="851395"/>
            <a:chOff x="0" y="0"/>
            <a:chExt cx="1722525" cy="508000"/>
          </a:xfrm>
        </p:grpSpPr>
        <p:sp>
          <p:nvSpPr>
            <p:cNvPr id="13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1447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Byte-Substitution IV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267200" y="2628900"/>
            <a:ext cx="12877800" cy="5709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Questions: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Why does m(x) have to be irreducible?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Why does A have to be invertible?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Performance</a:t>
            </a:r>
            <a:r>
              <a:rPr lang="en-US" altLang="he-IL" sz="4000" dirty="0">
                <a:solidFill>
                  <a:srgbClr val="E8EEF1"/>
                </a:solidFill>
              </a:rPr>
              <a:t> </a:t>
            </a:r>
            <a:r>
              <a:rPr lang="en-US" altLang="he-IL" sz="4000" dirty="0" smtClean="0">
                <a:solidFill>
                  <a:srgbClr val="E8EEF1"/>
                </a:solidFill>
              </a:rPr>
              <a:t>optimization</a:t>
            </a:r>
            <a:endParaRPr lang="en-US" altLang="he-IL" sz="4000" dirty="0" smtClean="0">
              <a:solidFill>
                <a:srgbClr val="E8EEF1"/>
              </a:solidFill>
            </a:endParaRP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Store table of </a:t>
            </a:r>
            <a:r>
              <a:rPr lang="en-US" altLang="he-IL" sz="4000" dirty="0" err="1" smtClean="0">
                <a:solidFill>
                  <a:srgbClr val="E8EEF1"/>
                </a:solidFill>
              </a:rPr>
              <a:t>b</a:t>
            </a:r>
            <a:r>
              <a:rPr lang="en-US" altLang="he-IL" sz="4000" dirty="0" err="1" smtClean="0">
                <a:solidFill>
                  <a:srgbClr val="E8EEF1"/>
                </a:solidFill>
                <a:sym typeface="Wingdings" panose="05000000000000000000" pitchFamily="2" charset="2"/>
              </a:rPr>
              <a:t>c</a:t>
            </a:r>
            <a:r>
              <a:rPr lang="en-US" altLang="he-IL" sz="4000" dirty="0" smtClean="0">
                <a:solidFill>
                  <a:srgbClr val="E8EEF1"/>
                </a:solidFill>
                <a:sym typeface="Wingdings" panose="05000000000000000000" pitchFamily="2" charset="2"/>
              </a:rPr>
              <a:t> transformation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sym typeface="Wingdings" panose="05000000000000000000" pitchFamily="2" charset="2"/>
              </a:rPr>
              <a:t>Often called s-box</a:t>
            </a:r>
            <a:endParaRPr lang="en-US" altLang="he-IL" sz="4000" dirty="0">
              <a:solidFill>
                <a:srgbClr val="E8EEF1"/>
              </a:solidFill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0" name="Group 7"/>
          <p:cNvGrpSpPr/>
          <p:nvPr/>
        </p:nvGrpSpPr>
        <p:grpSpPr>
          <a:xfrm>
            <a:off x="0" y="8039100"/>
            <a:ext cx="2886906" cy="851395"/>
            <a:chOff x="0" y="0"/>
            <a:chExt cx="1722525" cy="508000"/>
          </a:xfrm>
        </p:grpSpPr>
        <p:sp>
          <p:nvSpPr>
            <p:cNvPr id="11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2" name="Group 7"/>
          <p:cNvGrpSpPr/>
          <p:nvPr/>
        </p:nvGrpSpPr>
        <p:grpSpPr>
          <a:xfrm>
            <a:off x="0" y="6881938"/>
            <a:ext cx="2886906" cy="851395"/>
            <a:chOff x="0" y="0"/>
            <a:chExt cx="1722525" cy="508000"/>
          </a:xfrm>
        </p:grpSpPr>
        <p:sp>
          <p:nvSpPr>
            <p:cNvPr id="13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4" name="Group 7"/>
          <p:cNvGrpSpPr/>
          <p:nvPr/>
        </p:nvGrpSpPr>
        <p:grpSpPr>
          <a:xfrm>
            <a:off x="0" y="5808327"/>
            <a:ext cx="2886906" cy="851395"/>
            <a:chOff x="0" y="0"/>
            <a:chExt cx="1722525" cy="508000"/>
          </a:xfrm>
        </p:grpSpPr>
        <p:sp>
          <p:nvSpPr>
            <p:cNvPr id="15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2276924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Shift-Row 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267200" y="2628900"/>
            <a:ext cx="12877800" cy="5709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Each </a:t>
            </a:r>
            <a:r>
              <a:rPr lang="en-US" altLang="he-IL" sz="4000" dirty="0">
                <a:solidFill>
                  <a:srgbClr val="E8EEF1"/>
                </a:solidFill>
              </a:rPr>
              <a:t>row is cyclically left-shifted </a:t>
            </a:r>
            <a:endParaRPr lang="en-US" altLang="he-IL" sz="4000" dirty="0" smtClean="0">
              <a:solidFill>
                <a:srgbClr val="E8EEF1"/>
              </a:solidFill>
            </a:endParaRP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Shift </a:t>
            </a:r>
            <a:r>
              <a:rPr lang="en-US" altLang="he-IL" sz="4000" dirty="0">
                <a:solidFill>
                  <a:srgbClr val="E8EEF1"/>
                </a:solidFill>
              </a:rPr>
              <a:t>offsets are different for each row </a:t>
            </a:r>
            <a:endParaRPr lang="en-US" altLang="he-IL" sz="4000" dirty="0" smtClean="0">
              <a:solidFill>
                <a:srgbClr val="E8EEF1"/>
              </a:solidFill>
            </a:endParaRP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Dependent </a:t>
            </a:r>
            <a:r>
              <a:rPr lang="en-US" altLang="he-IL" sz="4000" dirty="0">
                <a:solidFill>
                  <a:srgbClr val="E8EEF1"/>
                </a:solidFill>
              </a:rPr>
              <a:t>on block length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>
                <a:solidFill>
                  <a:srgbClr val="E8EEF1"/>
                </a:solidFill>
              </a:rPr>
              <a:t>For 128-bit </a:t>
            </a:r>
            <a:r>
              <a:rPr lang="en-US" altLang="he-IL" sz="4000" dirty="0" smtClean="0">
                <a:solidFill>
                  <a:srgbClr val="E8EEF1"/>
                </a:solidFill>
              </a:rPr>
              <a:t>blocks: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Shifts </a:t>
            </a:r>
            <a:r>
              <a:rPr lang="en-US" altLang="he-IL" sz="4000" dirty="0">
                <a:solidFill>
                  <a:srgbClr val="E8EEF1"/>
                </a:solidFill>
              </a:rPr>
              <a:t>are 0,1,2 and 3 for rows 1,2,3 and 4 respectively</a:t>
            </a:r>
          </a:p>
          <a:p>
            <a:pPr lvl="1">
              <a:lnSpc>
                <a:spcPts val="6500"/>
              </a:lnSpc>
              <a:spcBef>
                <a:spcPct val="20000"/>
              </a:spcBef>
              <a:defRPr/>
            </a:pPr>
            <a:endParaRPr lang="en-US" altLang="he-IL" sz="4000" dirty="0">
              <a:solidFill>
                <a:srgbClr val="E8EEF1"/>
              </a:solidFill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402427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1064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>
                <a:solidFill>
                  <a:srgbClr val="43B0F1"/>
                </a:solidFill>
                <a:latin typeface="Montserrat Classic Bold"/>
              </a:rPr>
              <a:t>Shift-Row </a:t>
            </a: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II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sp>
        <p:nvSpPr>
          <p:cNvPr id="3" name="Rectangle 2"/>
          <p:cNvSpPr/>
          <p:nvPr/>
        </p:nvSpPr>
        <p:spPr>
          <a:xfrm>
            <a:off x="3637057" y="2857500"/>
            <a:ext cx="1600200" cy="762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Byte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37057" y="3644153"/>
            <a:ext cx="1600200" cy="762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Byte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37057" y="4430806"/>
            <a:ext cx="1600200" cy="762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Byte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37057" y="5217459"/>
            <a:ext cx="1600200" cy="762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Byte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237257" y="2857500"/>
            <a:ext cx="1600200" cy="762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Byte 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237257" y="3644153"/>
            <a:ext cx="1600200" cy="762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Byte 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237257" y="4430806"/>
            <a:ext cx="1600200" cy="762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Byte 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237257" y="5217459"/>
            <a:ext cx="1600200" cy="762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Byte 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837457" y="2857500"/>
            <a:ext cx="1600200" cy="762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Byte 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837457" y="3644153"/>
            <a:ext cx="1600200" cy="762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Byte 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837457" y="4430806"/>
            <a:ext cx="1600200" cy="762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Byte 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837457" y="5217459"/>
            <a:ext cx="1600200" cy="762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Byte 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437657" y="2857500"/>
            <a:ext cx="1600200" cy="762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Byte 13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437657" y="3644153"/>
            <a:ext cx="1600200" cy="762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Byte 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437657" y="4430806"/>
            <a:ext cx="1600200" cy="762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Byte 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437657" y="5217459"/>
            <a:ext cx="1600200" cy="762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Byte 16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319920" y="2857500"/>
            <a:ext cx="1600200" cy="762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Byte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1319920" y="3644153"/>
            <a:ext cx="1600200" cy="762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Byte 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319920" y="4430806"/>
            <a:ext cx="1600200" cy="762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Byte 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1319920" y="5217459"/>
            <a:ext cx="1600200" cy="762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Byte 16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2920120" y="2857500"/>
            <a:ext cx="1600200" cy="762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Byte 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2920120" y="3644153"/>
            <a:ext cx="1600200" cy="762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Byte 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2920120" y="4430806"/>
            <a:ext cx="1600200" cy="762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Byte 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2920120" y="5217459"/>
            <a:ext cx="1600200" cy="762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Byte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4520320" y="2857500"/>
            <a:ext cx="1600200" cy="762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Byte 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4520320" y="3644153"/>
            <a:ext cx="1600200" cy="762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Byte 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4520320" y="4430806"/>
            <a:ext cx="1600200" cy="762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Byte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4520320" y="5217459"/>
            <a:ext cx="1600200" cy="762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Byte 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6120520" y="2857500"/>
            <a:ext cx="1600200" cy="762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Byte 13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6120520" y="3644153"/>
            <a:ext cx="1600200" cy="762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Byte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6120520" y="4430806"/>
            <a:ext cx="1600200" cy="762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Byte 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6120520" y="5217459"/>
            <a:ext cx="1600200" cy="762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Byte 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10060269" y="4025153"/>
            <a:ext cx="1282063" cy="81130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7"/>
          <p:cNvGrpSpPr/>
          <p:nvPr/>
        </p:nvGrpSpPr>
        <p:grpSpPr>
          <a:xfrm>
            <a:off x="-4482" y="8039100"/>
            <a:ext cx="2886906" cy="851395"/>
            <a:chOff x="0" y="0"/>
            <a:chExt cx="1722525" cy="508000"/>
          </a:xfrm>
        </p:grpSpPr>
        <p:sp>
          <p:nvSpPr>
            <p:cNvPr id="54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348093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Word Level Operations 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267200" y="2628900"/>
            <a:ext cx="12877800" cy="6665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Each word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Polynomial of degree&lt;4 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Coefficients in F=</a:t>
            </a: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ℤ</a:t>
            </a:r>
            <a:r>
              <a:rPr lang="en-US" altLang="he-IL" sz="4000" baseline="-25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[x]/m(x)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Addition and multiplication in F[x]/M(x)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M(x)=x</a:t>
            </a:r>
            <a:r>
              <a:rPr lang="en-US" altLang="he-IL" sz="4000" baseline="30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+1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F[x]/M(x</a:t>
            </a: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en-US" altLang="he-IL" sz="4000" dirty="0">
                <a:solidFill>
                  <a:srgbClr val="E8EEF1"/>
                </a:solidFill>
              </a:rPr>
              <a:t> </a:t>
            </a:r>
            <a:r>
              <a:rPr lang="en-US" altLang="he-IL" sz="4000" dirty="0" smtClean="0">
                <a:solidFill>
                  <a:srgbClr val="E8EEF1"/>
                </a:solidFill>
              </a:rPr>
              <a:t>is a ring but not a field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M(x)=(x</a:t>
            </a:r>
            <a:r>
              <a:rPr lang="en-US" altLang="he-IL" sz="4000" baseline="30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+1)</a:t>
            </a:r>
            <a:r>
              <a:rPr lang="en-US" altLang="he-IL" sz="4000" baseline="30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altLang="he-IL" sz="4000" baseline="30000" dirty="0">
              <a:solidFill>
                <a:srgbClr val="E8EEF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71363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Mix-Column 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267200" y="2628900"/>
            <a:ext cx="12877800" cy="6665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c(x)=</a:t>
            </a:r>
            <a:r>
              <a:rPr lang="en-US" altLang="he-IL" sz="4000" dirty="0" smtClean="0">
                <a:solidFill>
                  <a:schemeClr val="bg1"/>
                </a:solidFill>
              </a:rPr>
              <a:t>3x</a:t>
            </a:r>
            <a:r>
              <a:rPr lang="en-US" altLang="he-IL" sz="4000" baseline="30000" dirty="0" smtClean="0">
                <a:solidFill>
                  <a:schemeClr val="bg1"/>
                </a:solidFill>
              </a:rPr>
              <a:t>3</a:t>
            </a:r>
            <a:r>
              <a:rPr lang="en-US" altLang="he-IL" sz="4000" dirty="0" smtClean="0">
                <a:solidFill>
                  <a:schemeClr val="bg1"/>
                </a:solidFill>
              </a:rPr>
              <a:t>+01x</a:t>
            </a:r>
            <a:r>
              <a:rPr lang="en-US" altLang="he-IL" sz="4000" baseline="30000" dirty="0" smtClean="0">
                <a:solidFill>
                  <a:schemeClr val="bg1"/>
                </a:solidFill>
              </a:rPr>
              <a:t>2</a:t>
            </a:r>
            <a:r>
              <a:rPr lang="en-US" altLang="he-IL" sz="4000" dirty="0" smtClean="0">
                <a:solidFill>
                  <a:schemeClr val="bg1"/>
                </a:solidFill>
              </a:rPr>
              <a:t>+01x+02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chemeClr val="bg1"/>
                </a:solidFill>
              </a:rPr>
              <a:t>Fixed polynomial in AES specification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chemeClr val="bg1"/>
                </a:solidFill>
              </a:rPr>
              <a:t>Has inverse modulo M(x)</a:t>
            </a:r>
          </a:p>
          <a:p>
            <a:pPr marL="12573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chemeClr val="bg1"/>
                </a:solidFill>
              </a:rPr>
              <a:t>d(x)=0Bx</a:t>
            </a:r>
            <a:r>
              <a:rPr lang="en-US" altLang="he-IL" sz="4000" baseline="30000" dirty="0" smtClean="0">
                <a:solidFill>
                  <a:schemeClr val="bg1"/>
                </a:solidFill>
              </a:rPr>
              <a:t>3</a:t>
            </a:r>
            <a:r>
              <a:rPr lang="en-US" altLang="he-IL" sz="4000" dirty="0" smtClean="0">
                <a:solidFill>
                  <a:schemeClr val="bg1"/>
                </a:solidFill>
              </a:rPr>
              <a:t>+0Dx</a:t>
            </a:r>
            <a:r>
              <a:rPr lang="en-US" altLang="he-IL" sz="4000" baseline="30000" dirty="0" smtClean="0">
                <a:solidFill>
                  <a:schemeClr val="bg1"/>
                </a:solidFill>
              </a:rPr>
              <a:t>2</a:t>
            </a:r>
            <a:r>
              <a:rPr lang="en-US" altLang="he-IL" sz="4000" dirty="0" smtClean="0">
                <a:solidFill>
                  <a:schemeClr val="bg1"/>
                </a:solidFill>
              </a:rPr>
              <a:t>+09x+0E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Mix-column operation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Transform column s(x) into</a:t>
            </a:r>
          </a:p>
          <a:p>
            <a:pPr marL="12573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s(x)c(x) mod M(x) (operation in F[x]/M(x))</a:t>
            </a:r>
            <a:endParaRPr lang="en-US" altLang="he-IL" sz="4000" dirty="0">
              <a:solidFill>
                <a:srgbClr val="E8EEF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300952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Mix-Column II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267200" y="2628900"/>
            <a:ext cx="12877800" cy="3795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Run transformation on every column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Inverse transformation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Transform s(x) into</a:t>
            </a:r>
          </a:p>
          <a:p>
            <a:pPr marL="12573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s(x)d(x) mod M(x)</a:t>
            </a:r>
            <a:endParaRPr lang="en-US" altLang="he-IL" sz="4000" dirty="0">
              <a:solidFill>
                <a:srgbClr val="E8EEF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0" name="Group 7"/>
          <p:cNvGrpSpPr/>
          <p:nvPr/>
        </p:nvGrpSpPr>
        <p:grpSpPr>
          <a:xfrm>
            <a:off x="17929" y="8039100"/>
            <a:ext cx="2886906" cy="851395"/>
            <a:chOff x="0" y="0"/>
            <a:chExt cx="1722525" cy="508000"/>
          </a:xfrm>
        </p:grpSpPr>
        <p:sp>
          <p:nvSpPr>
            <p:cNvPr id="11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140342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Key Addition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267200" y="2628900"/>
            <a:ext cx="12877800" cy="2839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XOR bit by bit of state and round key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Round key is of block size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Original key can be larger</a:t>
            </a:r>
            <a:endParaRPr lang="en-US" altLang="he-IL" sz="4000" dirty="0">
              <a:solidFill>
                <a:srgbClr val="E8EEF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87662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Key Schedule 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267200" y="2628900"/>
            <a:ext cx="12877800" cy="6665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Process of expanding key to round keys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128-bit key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Key schedule expands 128 bits to 11*128 bits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Expansion word by word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First four words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(w</a:t>
            </a:r>
            <a:r>
              <a:rPr lang="en-US" altLang="he-IL" sz="4000" baseline="-25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,w,</a:t>
            </a:r>
            <a:r>
              <a:rPr lang="en-US" altLang="he-IL" sz="4000" baseline="-25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,w</a:t>
            </a:r>
            <a:r>
              <a:rPr lang="en-US" altLang="he-IL" sz="4000" baseline="-25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,w</a:t>
            </a:r>
            <a:r>
              <a:rPr lang="en-US" altLang="he-IL" sz="4000" baseline="-25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)=key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That’s the initial key</a:t>
            </a:r>
            <a:endParaRPr lang="en-US" altLang="he-IL" sz="4000" dirty="0">
              <a:solidFill>
                <a:srgbClr val="E8EEF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23429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Overview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29241" y="1943100"/>
            <a:ext cx="12877800" cy="8273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Authors</a:t>
            </a:r>
            <a:r>
              <a:rPr lang="en-US" altLang="he-IL" sz="4000" dirty="0">
                <a:solidFill>
                  <a:srgbClr val="E8EEF1"/>
                </a:solidFill>
              </a:rPr>
              <a:t>: Joan </a:t>
            </a:r>
            <a:r>
              <a:rPr lang="en-US" altLang="he-IL" sz="4000" dirty="0" err="1">
                <a:solidFill>
                  <a:srgbClr val="E8EEF1"/>
                </a:solidFill>
              </a:rPr>
              <a:t>Daemen</a:t>
            </a:r>
            <a:r>
              <a:rPr lang="en-US" altLang="he-IL" sz="4000" dirty="0">
                <a:solidFill>
                  <a:srgbClr val="E8EEF1"/>
                </a:solidFill>
              </a:rPr>
              <a:t>, Vincent </a:t>
            </a:r>
            <a:r>
              <a:rPr lang="en-US" altLang="he-IL" sz="4000" dirty="0" err="1">
                <a:solidFill>
                  <a:srgbClr val="E8EEF1"/>
                </a:solidFill>
              </a:rPr>
              <a:t>Rijmen</a:t>
            </a:r>
            <a:endParaRPr lang="en-US" altLang="he-IL" sz="4000" dirty="0">
              <a:solidFill>
                <a:srgbClr val="E8EEF1"/>
              </a:solidFill>
            </a:endParaRP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>
                <a:solidFill>
                  <a:srgbClr val="E8EEF1"/>
                </a:solidFill>
              </a:rPr>
              <a:t>128-bit block cipher (option for 192, 256 bits not used)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>
                <a:solidFill>
                  <a:srgbClr val="E8EEF1"/>
                </a:solidFill>
              </a:rPr>
              <a:t>Key size: 128, 192,256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>
                <a:solidFill>
                  <a:srgbClr val="E8EEF1"/>
                </a:solidFill>
              </a:rPr>
              <a:t>We focus on key size of 128 bits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>
                <a:solidFill>
                  <a:srgbClr val="E8EEF1"/>
                </a:solidFill>
              </a:rPr>
              <a:t>Design principles:</a:t>
            </a:r>
          </a:p>
          <a:p>
            <a:pPr marL="3429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>
                <a:solidFill>
                  <a:srgbClr val="E8EEF1"/>
                </a:solidFill>
              </a:rPr>
              <a:t>Resistance to all known attacks (in particular linear and differential cryptanalysis)</a:t>
            </a:r>
          </a:p>
          <a:p>
            <a:pPr marL="3429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>
                <a:solidFill>
                  <a:srgbClr val="E8EEF1"/>
                </a:solidFill>
              </a:rPr>
              <a:t>Easy to implement on multi-purpose 8-bit or 32-bit </a:t>
            </a:r>
            <a:r>
              <a:rPr lang="en-US" altLang="he-IL" sz="4400" dirty="0">
                <a:solidFill>
                  <a:srgbClr val="E8EEF1"/>
                </a:solidFill>
              </a:rPr>
              <a:t>machines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139870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Key Schedule II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267200" y="2628900"/>
            <a:ext cx="12877800" cy="4752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Other words defined recursively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For 3&lt;i</a:t>
            </a: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0 mod 4 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err="1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w</a:t>
            </a:r>
            <a:r>
              <a:rPr lang="en-US" altLang="he-IL" sz="4000" baseline="-25000" dirty="0" err="1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i</a:t>
            </a: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=w</a:t>
            </a:r>
            <a:r>
              <a:rPr lang="en-US" altLang="he-IL" sz="4000" baseline="-25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i-1</a:t>
            </a: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w</a:t>
            </a:r>
            <a:r>
              <a:rPr lang="en-US" altLang="he-IL" sz="4000" baseline="-25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i-4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For 3&lt;</a:t>
            </a:r>
            <a:r>
              <a:rPr lang="en-US" altLang="he-IL" sz="4000" dirty="0" err="1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i</a:t>
            </a: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=0 mod 4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err="1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w</a:t>
            </a:r>
            <a:r>
              <a:rPr lang="en-US" altLang="he-IL" sz="4000" baseline="-25000" dirty="0" err="1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i</a:t>
            </a: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=temp</a:t>
            </a:r>
            <a:r>
              <a:rPr lang="en-US" altLang="he-IL" sz="4000" baseline="-25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i-1</a:t>
            </a:r>
            <a:r>
              <a:rPr lang="en-US" altLang="he-IL" sz="4000" dirty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</a:t>
            </a: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w</a:t>
            </a:r>
            <a:r>
              <a:rPr lang="en-US" altLang="he-IL" sz="4000" baseline="-25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i-4</a:t>
            </a:r>
            <a:endParaRPr lang="en-US" altLang="he-IL" sz="4000" baseline="-25000" dirty="0">
              <a:solidFill>
                <a:srgbClr val="E8EEF1"/>
              </a:solidFill>
              <a:latin typeface="Cambria Math" panose="02040503050406030204" pitchFamily="18" charset="0"/>
              <a:ea typeface="Cambria Math" panose="02040503050406030204" pitchFamily="18" charset="0"/>
              <a:sym typeface="Symbol" panose="05050102010706020507" pitchFamily="18" charset="2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0" name="Group 7"/>
          <p:cNvGrpSpPr/>
          <p:nvPr/>
        </p:nvGrpSpPr>
        <p:grpSpPr>
          <a:xfrm>
            <a:off x="0" y="8039100"/>
            <a:ext cx="2886906" cy="851395"/>
            <a:chOff x="0" y="0"/>
            <a:chExt cx="1722525" cy="508000"/>
          </a:xfrm>
        </p:grpSpPr>
        <p:sp>
          <p:nvSpPr>
            <p:cNvPr id="11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270725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Key Schedule III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267200" y="2628900"/>
            <a:ext cx="12877800" cy="5709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Computing temp</a:t>
            </a:r>
            <a:r>
              <a:rPr lang="en-US" altLang="he-IL" sz="4000" baseline="-25000" dirty="0" smtClean="0">
                <a:solidFill>
                  <a:srgbClr val="E8EEF1"/>
                </a:solidFill>
              </a:rPr>
              <a:t>i-1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Let word=(b</a:t>
            </a:r>
            <a:r>
              <a:rPr lang="en-US" altLang="he-IL" sz="4000" baseline="-25000" dirty="0" smtClean="0">
                <a:solidFill>
                  <a:srgbClr val="E8EEF1"/>
                </a:solidFill>
              </a:rPr>
              <a:t>0</a:t>
            </a:r>
            <a:r>
              <a:rPr lang="en-US" altLang="he-IL" sz="4000" dirty="0" smtClean="0">
                <a:solidFill>
                  <a:srgbClr val="E8EEF1"/>
                </a:solidFill>
              </a:rPr>
              <a:t>,b</a:t>
            </a:r>
            <a:r>
              <a:rPr lang="en-US" altLang="he-IL" sz="4000" baseline="-25000" dirty="0" smtClean="0">
                <a:solidFill>
                  <a:srgbClr val="E8EEF1"/>
                </a:solidFill>
              </a:rPr>
              <a:t>1</a:t>
            </a:r>
            <a:r>
              <a:rPr lang="en-US" altLang="he-IL" sz="4000" dirty="0" smtClean="0">
                <a:solidFill>
                  <a:srgbClr val="E8EEF1"/>
                </a:solidFill>
              </a:rPr>
              <a:t>,b</a:t>
            </a:r>
            <a:r>
              <a:rPr lang="en-US" altLang="he-IL" sz="4000" baseline="-25000" dirty="0" smtClean="0">
                <a:solidFill>
                  <a:srgbClr val="E8EEF1"/>
                </a:solidFill>
              </a:rPr>
              <a:t>2</a:t>
            </a:r>
            <a:r>
              <a:rPr lang="en-US" altLang="he-IL" sz="4000" dirty="0" smtClean="0">
                <a:solidFill>
                  <a:srgbClr val="E8EEF1"/>
                </a:solidFill>
              </a:rPr>
              <a:t>,b</a:t>
            </a:r>
            <a:r>
              <a:rPr lang="en-US" altLang="he-IL" sz="4000" baseline="-25000" dirty="0">
                <a:solidFill>
                  <a:srgbClr val="E8EEF1"/>
                </a:solidFill>
              </a:rPr>
              <a:t>3</a:t>
            </a:r>
            <a:r>
              <a:rPr lang="en-US" altLang="he-IL" sz="4000" dirty="0" smtClean="0">
                <a:solidFill>
                  <a:srgbClr val="E8EEF1"/>
                </a:solidFill>
              </a:rPr>
              <a:t>), </a:t>
            </a: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</a:t>
            </a:r>
            <a:r>
              <a:rPr lang="en-US" altLang="he-IL" sz="4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i</a:t>
            </a: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, b</a:t>
            </a:r>
            <a:r>
              <a:rPr lang="en-US" altLang="he-IL" sz="4000" baseline="-25000" dirty="0" smtClean="0">
                <a:solidFill>
                  <a:srgbClr val="E8EEF1"/>
                </a:solidFill>
                <a:sym typeface="Symbol" panose="05050102010706020507" pitchFamily="18" charset="2"/>
              </a:rPr>
              <a:t>i</a:t>
            </a: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{0,1}</a:t>
            </a:r>
            <a:r>
              <a:rPr lang="en-US" altLang="he-IL" sz="4000" baseline="30000" dirty="0" smtClean="0">
                <a:solidFill>
                  <a:srgbClr val="E8EEF1"/>
                </a:solidFill>
                <a:sym typeface="Symbol" panose="05050102010706020507" pitchFamily="18" charset="2"/>
              </a:rPr>
              <a:t>8</a:t>
            </a:r>
          </a:p>
          <a:p>
            <a:pPr marL="12573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Rotbyte</a:t>
            </a: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 (</a:t>
            </a:r>
            <a:r>
              <a:rPr lang="en-US" altLang="he-IL" sz="4000" dirty="0">
                <a:solidFill>
                  <a:srgbClr val="E8EEF1"/>
                </a:solidFill>
              </a:rPr>
              <a:t>b</a:t>
            </a:r>
            <a:r>
              <a:rPr lang="en-US" altLang="he-IL" sz="4000" baseline="-25000" dirty="0">
                <a:solidFill>
                  <a:srgbClr val="E8EEF1"/>
                </a:solidFill>
              </a:rPr>
              <a:t>0</a:t>
            </a:r>
            <a:r>
              <a:rPr lang="en-US" altLang="he-IL" sz="4000" dirty="0">
                <a:solidFill>
                  <a:srgbClr val="E8EEF1"/>
                </a:solidFill>
              </a:rPr>
              <a:t>,b</a:t>
            </a:r>
            <a:r>
              <a:rPr lang="en-US" altLang="he-IL" sz="4000" baseline="-25000" dirty="0">
                <a:solidFill>
                  <a:srgbClr val="E8EEF1"/>
                </a:solidFill>
              </a:rPr>
              <a:t>1</a:t>
            </a:r>
            <a:r>
              <a:rPr lang="en-US" altLang="he-IL" sz="4000" dirty="0">
                <a:solidFill>
                  <a:srgbClr val="E8EEF1"/>
                </a:solidFill>
              </a:rPr>
              <a:t>,b</a:t>
            </a:r>
            <a:r>
              <a:rPr lang="en-US" altLang="he-IL" sz="4000" baseline="-25000" dirty="0">
                <a:solidFill>
                  <a:srgbClr val="E8EEF1"/>
                </a:solidFill>
              </a:rPr>
              <a:t>2</a:t>
            </a:r>
            <a:r>
              <a:rPr lang="en-US" altLang="he-IL" sz="4000" dirty="0">
                <a:solidFill>
                  <a:srgbClr val="E8EEF1"/>
                </a:solidFill>
              </a:rPr>
              <a:t>,b</a:t>
            </a:r>
            <a:r>
              <a:rPr lang="en-US" altLang="he-IL" sz="4000" baseline="-25000" dirty="0">
                <a:solidFill>
                  <a:srgbClr val="E8EEF1"/>
                </a:solidFill>
              </a:rPr>
              <a:t>3</a:t>
            </a:r>
            <a:r>
              <a:rPr lang="en-US" altLang="he-IL" sz="4000" dirty="0" smtClean="0">
                <a:solidFill>
                  <a:srgbClr val="E8EEF1"/>
                </a:solidFill>
              </a:rPr>
              <a:t>)=(b</a:t>
            </a:r>
            <a:r>
              <a:rPr lang="en-US" altLang="he-IL" sz="4000" baseline="-25000" dirty="0" smtClean="0">
                <a:solidFill>
                  <a:srgbClr val="E8EEF1"/>
                </a:solidFill>
              </a:rPr>
              <a:t>1</a:t>
            </a:r>
            <a:r>
              <a:rPr lang="en-US" altLang="he-IL" sz="4000" dirty="0" smtClean="0">
                <a:solidFill>
                  <a:srgbClr val="E8EEF1"/>
                </a:solidFill>
              </a:rPr>
              <a:t>,b</a:t>
            </a:r>
            <a:r>
              <a:rPr lang="en-US" altLang="he-IL" sz="4000" baseline="-25000" dirty="0" smtClean="0">
                <a:solidFill>
                  <a:srgbClr val="E8EEF1"/>
                </a:solidFill>
              </a:rPr>
              <a:t>2</a:t>
            </a:r>
            <a:r>
              <a:rPr lang="en-US" altLang="he-IL" sz="4000" dirty="0" smtClean="0">
                <a:solidFill>
                  <a:srgbClr val="E8EEF1"/>
                </a:solidFill>
              </a:rPr>
              <a:t>,b</a:t>
            </a:r>
            <a:r>
              <a:rPr lang="en-US" altLang="he-IL" sz="4000" baseline="-25000" dirty="0" smtClean="0">
                <a:solidFill>
                  <a:srgbClr val="E8EEF1"/>
                </a:solidFill>
              </a:rPr>
              <a:t>3</a:t>
            </a:r>
            <a:r>
              <a:rPr lang="en-US" altLang="he-IL" sz="4000" dirty="0" smtClean="0">
                <a:solidFill>
                  <a:srgbClr val="E8EEF1"/>
                </a:solidFill>
              </a:rPr>
              <a:t>,b</a:t>
            </a:r>
            <a:r>
              <a:rPr lang="en-US" altLang="he-IL" sz="4000" baseline="-25000" dirty="0" smtClean="0">
                <a:solidFill>
                  <a:srgbClr val="E8EEF1"/>
                </a:solidFill>
              </a:rPr>
              <a:t>0</a:t>
            </a:r>
            <a:r>
              <a:rPr lang="en-US" altLang="he-IL" sz="4000" dirty="0" smtClean="0">
                <a:solidFill>
                  <a:srgbClr val="E8EEF1"/>
                </a:solidFill>
              </a:rPr>
              <a:t>)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Round constant </a:t>
            </a:r>
          </a:p>
          <a:p>
            <a:pPr marL="12573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Round </a:t>
            </a:r>
            <a:r>
              <a:rPr lang="en-US" altLang="he-IL" sz="4000" dirty="0" err="1" smtClean="0">
                <a:solidFill>
                  <a:srgbClr val="E8EEF1"/>
                </a:solidFill>
              </a:rPr>
              <a:t>i</a:t>
            </a:r>
            <a:r>
              <a:rPr lang="en-US" altLang="he-IL" sz="4000" dirty="0" smtClean="0">
                <a:solidFill>
                  <a:srgbClr val="E8EEF1"/>
                </a:solidFill>
              </a:rPr>
              <a:t> (x</a:t>
            </a:r>
            <a:r>
              <a:rPr lang="en-US" altLang="he-IL" sz="4000" baseline="30000" dirty="0" smtClean="0">
                <a:solidFill>
                  <a:srgbClr val="E8EEF1"/>
                </a:solidFill>
              </a:rPr>
              <a:t>i</a:t>
            </a:r>
            <a:r>
              <a:rPr lang="en-US" altLang="he-IL" sz="4000" dirty="0" smtClean="0">
                <a:solidFill>
                  <a:srgbClr val="E8EEF1"/>
                </a:solidFill>
              </a:rPr>
              <a:t> mod m(x),0,0,0)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temp</a:t>
            </a:r>
            <a:r>
              <a:rPr lang="en-US" altLang="he-IL" sz="4000" baseline="-25000" dirty="0" smtClean="0">
                <a:solidFill>
                  <a:srgbClr val="E8EEF1"/>
                </a:solidFill>
              </a:rPr>
              <a:t>i-1</a:t>
            </a:r>
            <a:r>
              <a:rPr lang="en-US" altLang="he-IL" sz="4000" dirty="0" smtClean="0">
                <a:solidFill>
                  <a:srgbClr val="E8EEF1"/>
                </a:solidFill>
              </a:rPr>
              <a:t>=</a:t>
            </a:r>
            <a:r>
              <a:rPr lang="en-US" altLang="he-IL" sz="4000" dirty="0" err="1" smtClean="0">
                <a:solidFill>
                  <a:srgbClr val="E8EEF1"/>
                </a:solidFill>
              </a:rPr>
              <a:t>SubByte</a:t>
            </a:r>
            <a:r>
              <a:rPr lang="en-US" altLang="he-IL" sz="4000" dirty="0" smtClean="0">
                <a:solidFill>
                  <a:srgbClr val="E8EEF1"/>
                </a:solidFill>
              </a:rPr>
              <a:t>(</a:t>
            </a:r>
            <a:r>
              <a:rPr lang="en-US" altLang="he-IL" sz="4000" dirty="0" err="1" smtClean="0">
                <a:solidFill>
                  <a:srgbClr val="E8EEF1"/>
                </a:solidFill>
              </a:rPr>
              <a:t>Rotbyte</a:t>
            </a:r>
            <a:r>
              <a:rPr lang="en-US" altLang="he-IL" sz="4000" dirty="0" smtClean="0">
                <a:solidFill>
                  <a:srgbClr val="E8EEF1"/>
                </a:solidFill>
              </a:rPr>
              <a:t>(w</a:t>
            </a:r>
            <a:r>
              <a:rPr lang="en-US" altLang="he-IL" sz="4000" baseline="-25000" dirty="0" smtClean="0">
                <a:solidFill>
                  <a:srgbClr val="E8EEF1"/>
                </a:solidFill>
              </a:rPr>
              <a:t>i-1</a:t>
            </a:r>
            <a:r>
              <a:rPr lang="en-US" altLang="he-IL" sz="4000" dirty="0" smtClean="0">
                <a:solidFill>
                  <a:srgbClr val="E8EEF1"/>
                </a:solidFill>
              </a:rPr>
              <a:t>))</a:t>
            </a: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round constant</a:t>
            </a:r>
            <a:endParaRPr lang="en-US" altLang="he-IL" sz="4000" dirty="0" smtClean="0">
              <a:solidFill>
                <a:srgbClr val="E8EEF1"/>
              </a:solidFill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0" name="Group 7"/>
          <p:cNvGrpSpPr/>
          <p:nvPr/>
        </p:nvGrpSpPr>
        <p:grpSpPr>
          <a:xfrm>
            <a:off x="0" y="8039100"/>
            <a:ext cx="2886906" cy="851395"/>
            <a:chOff x="0" y="0"/>
            <a:chExt cx="1722525" cy="508000"/>
          </a:xfrm>
        </p:grpSpPr>
        <p:sp>
          <p:nvSpPr>
            <p:cNvPr id="11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2" name="Group 7"/>
          <p:cNvGrpSpPr/>
          <p:nvPr/>
        </p:nvGrpSpPr>
        <p:grpSpPr>
          <a:xfrm>
            <a:off x="0" y="7019365"/>
            <a:ext cx="2886906" cy="851395"/>
            <a:chOff x="0" y="0"/>
            <a:chExt cx="1722525" cy="508000"/>
          </a:xfrm>
        </p:grpSpPr>
        <p:sp>
          <p:nvSpPr>
            <p:cNvPr id="13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418717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Example 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267200" y="2628900"/>
            <a:ext cx="12877800" cy="7622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Weakening AES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All round keys identical to original  key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No shift row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Column j in round </a:t>
            </a:r>
            <a:r>
              <a:rPr lang="en-US" altLang="he-IL" sz="4000" dirty="0" err="1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is function of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Column j in state &amp; column j in key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Column j in ciphertext is function of</a:t>
            </a:r>
          </a:p>
          <a:p>
            <a:pPr marL="12573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Column  j in plaintext and column  j in key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brute force attack in time 4*2</a:t>
            </a:r>
            <a:r>
              <a:rPr lang="en-US" altLang="he-IL" sz="4000" baseline="30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32  </a:t>
            </a: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given </a:t>
            </a:r>
            <a:endParaRPr lang="en-US" altLang="he-IL" sz="4000" dirty="0">
              <a:solidFill>
                <a:srgbClr val="E8EEF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76113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Example II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267200" y="2628900"/>
            <a:ext cx="12877800" cy="2839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Given known  plaintext pair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Brute force each key column  separately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Time – 4*2</a:t>
            </a:r>
            <a:r>
              <a:rPr lang="en-US" altLang="he-IL" sz="4000" baseline="30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32</a:t>
            </a:r>
            <a:endParaRPr lang="en-US" altLang="he-IL" sz="4000" baseline="30000" dirty="0">
              <a:solidFill>
                <a:srgbClr val="E8EEF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8965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0" name="Group 7"/>
          <p:cNvGrpSpPr/>
          <p:nvPr/>
        </p:nvGrpSpPr>
        <p:grpSpPr>
          <a:xfrm>
            <a:off x="22412" y="8039100"/>
            <a:ext cx="2886906" cy="851395"/>
            <a:chOff x="0" y="0"/>
            <a:chExt cx="1722525" cy="508000"/>
          </a:xfrm>
        </p:grpSpPr>
        <p:sp>
          <p:nvSpPr>
            <p:cNvPr id="11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187142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References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267200" y="2628900"/>
            <a:ext cx="12877800" cy="45063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hlinkClick r:id="rId4"/>
              </a:rPr>
              <a:t>http</a:t>
            </a:r>
            <a:r>
              <a:rPr lang="en-US" altLang="he-IL" sz="4000" dirty="0">
                <a:solidFill>
                  <a:srgbClr val="E8EEF1"/>
                </a:solidFill>
                <a:hlinkClick r:id="rId4"/>
              </a:rPr>
              <a:t>://</a:t>
            </a:r>
            <a:r>
              <a:rPr lang="en-US" altLang="he-IL" sz="4000" dirty="0">
                <a:solidFill>
                  <a:schemeClr val="bg1"/>
                </a:solidFill>
                <a:hlinkClick r:id="rId4"/>
              </a:rPr>
              <a:t>csrc.nist.gov/encryption/aes</a:t>
            </a:r>
            <a:r>
              <a:rPr lang="en-US" altLang="he-IL" sz="4000" dirty="0">
                <a:solidFill>
                  <a:schemeClr val="bg1"/>
                </a:solidFill>
              </a:rPr>
              <a:t> </a:t>
            </a:r>
            <a:r>
              <a:rPr lang="en-US" altLang="he-IL" sz="4000" dirty="0">
                <a:solidFill>
                  <a:srgbClr val="E8EEF1"/>
                </a:solidFill>
              </a:rPr>
              <a:t>is general link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>
                <a:solidFill>
                  <a:srgbClr val="E8EEF1"/>
                </a:solidFill>
                <a:hlinkClick r:id="rId5"/>
              </a:rPr>
              <a:t>http://csrc.nist.gov/publications/fips/fips197/fips-197.pdf</a:t>
            </a:r>
            <a:r>
              <a:rPr lang="en-US" altLang="he-IL" sz="4000" dirty="0">
                <a:solidFill>
                  <a:srgbClr val="E8EEF1"/>
                </a:solidFill>
              </a:rPr>
              <a:t> is FIPS link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>
                <a:solidFill>
                  <a:srgbClr val="E8EEF1"/>
                </a:solidFill>
                <a:hlinkClick r:id="rId6"/>
              </a:rPr>
              <a:t>http://csrc.nist.gov/encryption/aes/rijndael/Rijndael.pdf</a:t>
            </a:r>
            <a:r>
              <a:rPr lang="en-US" altLang="he-IL" sz="4000" dirty="0">
                <a:solidFill>
                  <a:srgbClr val="E8EEF1"/>
                </a:solidFill>
              </a:rPr>
              <a:t> is original specification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262418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19600" y="658677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High-Level Structure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sp>
        <p:nvSpPr>
          <p:cNvPr id="3" name="TextBox 2"/>
          <p:cNvSpPr txBox="1"/>
          <p:nvPr/>
        </p:nvSpPr>
        <p:spPr>
          <a:xfrm>
            <a:off x="5141259" y="2095500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State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456459" y="2095500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Key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572000" y="2857500"/>
            <a:ext cx="2091299" cy="78682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Plaintext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1781492" y="2857500"/>
            <a:ext cx="1919101" cy="78682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Key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1790457" y="4103422"/>
            <a:ext cx="1919101" cy="78682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Initial key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1781491" y="5450197"/>
            <a:ext cx="1919101" cy="78682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Key</a:t>
            </a:r>
            <a:r>
              <a:rPr lang="en-US" sz="3200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1781490" y="7956277"/>
            <a:ext cx="1919101" cy="78682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Key</a:t>
            </a:r>
            <a:r>
              <a:rPr lang="en-US" sz="3200" baseline="-25000" dirty="0" smtClean="0">
                <a:solidFill>
                  <a:schemeClr val="tx1"/>
                </a:solidFill>
              </a:rPr>
              <a:t>10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40" name="Straight Connector 39"/>
          <p:cNvCxnSpPr>
            <a:stCxn id="35" idx="3"/>
          </p:cNvCxnSpPr>
          <p:nvPr/>
        </p:nvCxnSpPr>
        <p:spPr>
          <a:xfrm flipV="1">
            <a:off x="13700593" y="3250912"/>
            <a:ext cx="1118066" cy="1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4818659" y="3250912"/>
            <a:ext cx="0" cy="129634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36" idx="3"/>
          </p:cNvCxnSpPr>
          <p:nvPr/>
        </p:nvCxnSpPr>
        <p:spPr>
          <a:xfrm flipH="1">
            <a:off x="13709558" y="4496834"/>
            <a:ext cx="1109101" cy="1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4818659" y="4547260"/>
            <a:ext cx="0" cy="1296349"/>
          </a:xfrm>
          <a:prstGeom prst="line">
            <a:avLst/>
          </a:prstGeom>
          <a:ln w="508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13684625" y="5843609"/>
            <a:ext cx="1134034" cy="13965"/>
          </a:xfrm>
          <a:prstGeom prst="straightConnector1">
            <a:avLst/>
          </a:prstGeom>
          <a:ln w="508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4818659" y="5857574"/>
            <a:ext cx="8965" cy="2478150"/>
          </a:xfrm>
          <a:prstGeom prst="line">
            <a:avLst/>
          </a:prstGeom>
          <a:ln w="508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39" idx="3"/>
          </p:cNvCxnSpPr>
          <p:nvPr/>
        </p:nvCxnSpPr>
        <p:spPr>
          <a:xfrm flipH="1">
            <a:off x="13700591" y="8349689"/>
            <a:ext cx="1118068" cy="1"/>
          </a:xfrm>
          <a:prstGeom prst="straightConnector1">
            <a:avLst/>
          </a:prstGeom>
          <a:ln w="508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046149" y="4203956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sym typeface="Symbol" panose="05050102010706020507" pitchFamily="18" charset="2"/>
              </a:rPr>
              <a:t>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 flipV="1">
            <a:off x="5712758" y="4486147"/>
            <a:ext cx="6068735" cy="10688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" idx="2"/>
          </p:cNvCxnSpPr>
          <p:nvPr/>
        </p:nvCxnSpPr>
        <p:spPr>
          <a:xfrm>
            <a:off x="5617650" y="3644325"/>
            <a:ext cx="4505" cy="734593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4572000" y="5413263"/>
            <a:ext cx="2100309" cy="78682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State</a:t>
            </a:r>
            <a:r>
              <a:rPr lang="en-US" sz="3200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4572000" y="7956278"/>
            <a:ext cx="2100309" cy="78682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State</a:t>
            </a:r>
            <a:r>
              <a:rPr lang="en-US" sz="3200" baseline="-25000" dirty="0" smtClean="0">
                <a:solidFill>
                  <a:schemeClr val="tx1"/>
                </a:solidFill>
              </a:rPr>
              <a:t>10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/>
          <p:cNvCxnSpPr>
            <a:endCxn id="60" idx="0"/>
          </p:cNvCxnSpPr>
          <p:nvPr/>
        </p:nvCxnSpPr>
        <p:spPr>
          <a:xfrm>
            <a:off x="5617650" y="4664491"/>
            <a:ext cx="4505" cy="748772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7" idx="1"/>
            <a:endCxn id="60" idx="3"/>
          </p:cNvCxnSpPr>
          <p:nvPr/>
        </p:nvCxnSpPr>
        <p:spPr>
          <a:xfrm flipH="1" flipV="1">
            <a:off x="6672309" y="5806676"/>
            <a:ext cx="5109182" cy="36934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39" idx="1"/>
            <a:endCxn id="61" idx="3"/>
          </p:cNvCxnSpPr>
          <p:nvPr/>
        </p:nvCxnSpPr>
        <p:spPr>
          <a:xfrm flipH="1">
            <a:off x="6672309" y="8349690"/>
            <a:ext cx="5109181" cy="1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46149" y="6640259"/>
            <a:ext cx="114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sym typeface="Symbol" panose="05050102010706020507" pitchFamily="18" charset="2"/>
              </a:rPr>
              <a:t></a:t>
            </a:r>
            <a:endParaRPr lang="en-US" sz="3200" b="1" dirty="0" smtClean="0">
              <a:solidFill>
                <a:schemeClr val="bg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2126633" y="6796972"/>
            <a:ext cx="114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sym typeface="Symbol" panose="05050102010706020507" pitchFamily="18" charset="2"/>
              </a:rPr>
              <a:t></a:t>
            </a:r>
            <a:endParaRPr lang="en-US" sz="3200" b="1" dirty="0" smtClean="0">
              <a:solidFill>
                <a:schemeClr val="bg1"/>
              </a:solidFill>
            </a:endParaRPr>
          </a:p>
        </p:txBody>
      </p:sp>
      <p:cxnSp>
        <p:nvCxnSpPr>
          <p:cNvPr id="76" name="Straight Arrow Connector 75"/>
          <p:cNvCxnSpPr>
            <a:stCxn id="60" idx="2"/>
          </p:cNvCxnSpPr>
          <p:nvPr/>
        </p:nvCxnSpPr>
        <p:spPr>
          <a:xfrm flipH="1">
            <a:off x="5617650" y="6200088"/>
            <a:ext cx="4505" cy="7046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61" idx="0"/>
          </p:cNvCxnSpPr>
          <p:nvPr/>
        </p:nvCxnSpPr>
        <p:spPr>
          <a:xfrm>
            <a:off x="5617650" y="7394066"/>
            <a:ext cx="4505" cy="56221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4572000" y="9232481"/>
            <a:ext cx="2100309" cy="78682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Ciphertext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02" name="Straight Arrow Connector 101"/>
          <p:cNvCxnSpPr>
            <a:stCxn id="61" idx="2"/>
            <a:endCxn id="80" idx="0"/>
          </p:cNvCxnSpPr>
          <p:nvPr/>
        </p:nvCxnSpPr>
        <p:spPr>
          <a:xfrm>
            <a:off x="5622155" y="8743103"/>
            <a:ext cx="0" cy="489378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23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4" grpId="0"/>
      <p:bldP spid="4" grpId="0" animBg="1"/>
      <p:bldP spid="35" grpId="0" animBg="1"/>
      <p:bldP spid="36" grpId="0" animBg="1"/>
      <p:bldP spid="37" grpId="0" animBg="1"/>
      <p:bldP spid="39" grpId="0" animBg="1"/>
      <p:bldP spid="54" grpId="0"/>
      <p:bldP spid="60" grpId="0" animBg="1"/>
      <p:bldP spid="61" grpId="0" animBg="1"/>
      <p:bldP spid="74" grpId="0"/>
      <p:bldP spid="75" grpId="0"/>
      <p:bldP spid="8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>
                <a:solidFill>
                  <a:srgbClr val="43B0F1"/>
                </a:solidFill>
                <a:latin typeface="Montserrat Classic Bold"/>
              </a:rPr>
              <a:t>Data Format - Byte</a:t>
            </a: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267200" y="2628900"/>
            <a:ext cx="12877800" cy="6665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Three representations</a:t>
            </a:r>
            <a:endParaRPr lang="en-US" altLang="he-IL" sz="4000" dirty="0" smtClean="0">
              <a:solidFill>
                <a:srgbClr val="E8EEF1"/>
              </a:solidFill>
            </a:endParaRP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8 bits (two nibbles)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Polynomial of degree &lt; 8 over </a:t>
            </a: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ℤ</a:t>
            </a:r>
            <a:r>
              <a:rPr lang="en-US" altLang="he-IL" sz="4000" baseline="-25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Vector of length 8 over ℤ</a:t>
            </a:r>
            <a:r>
              <a:rPr lang="en-US" altLang="he-IL" sz="4000" baseline="-25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altLang="he-IL" sz="4000" dirty="0" smtClean="0">
              <a:solidFill>
                <a:srgbClr val="E8EEF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Example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11010011 (D3</a:t>
            </a:r>
            <a:r>
              <a:rPr lang="en-US" altLang="he-IL" sz="4000" dirty="0" smtClean="0">
                <a:solidFill>
                  <a:srgbClr val="E8EEF1"/>
                </a:solidFill>
              </a:rPr>
              <a:t>)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X</a:t>
            </a:r>
            <a:r>
              <a:rPr lang="en-US" altLang="he-IL" sz="4000" baseline="30000" dirty="0" smtClean="0">
                <a:solidFill>
                  <a:srgbClr val="E8EEF1"/>
                </a:solidFill>
              </a:rPr>
              <a:t>7</a:t>
            </a:r>
            <a:r>
              <a:rPr lang="en-US" altLang="he-IL" sz="4000" dirty="0" smtClean="0">
                <a:solidFill>
                  <a:srgbClr val="E8EEF1"/>
                </a:solidFill>
              </a:rPr>
              <a:t>+x</a:t>
            </a:r>
            <a:r>
              <a:rPr lang="en-US" altLang="he-IL" sz="4000" baseline="30000" dirty="0" smtClean="0">
                <a:solidFill>
                  <a:srgbClr val="E8EEF1"/>
                </a:solidFill>
              </a:rPr>
              <a:t>6</a:t>
            </a:r>
            <a:r>
              <a:rPr lang="en-US" altLang="he-IL" sz="4000" dirty="0" smtClean="0">
                <a:solidFill>
                  <a:srgbClr val="E8EEF1"/>
                </a:solidFill>
              </a:rPr>
              <a:t>+x</a:t>
            </a:r>
            <a:r>
              <a:rPr lang="en-US" altLang="he-IL" sz="4000" baseline="30000" dirty="0" smtClean="0">
                <a:solidFill>
                  <a:srgbClr val="E8EEF1"/>
                </a:solidFill>
              </a:rPr>
              <a:t>4</a:t>
            </a:r>
            <a:r>
              <a:rPr lang="en-US" altLang="he-IL" sz="4000" dirty="0" smtClean="0">
                <a:solidFill>
                  <a:srgbClr val="E8EEF1"/>
                </a:solidFill>
              </a:rPr>
              <a:t>+x+1</a:t>
            </a:r>
            <a:endParaRPr lang="en-US" altLang="he-IL" sz="4000" dirty="0">
              <a:solidFill>
                <a:srgbClr val="E8EEF1"/>
              </a:solidFill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89383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>
                <a:solidFill>
                  <a:srgbClr val="43B0F1"/>
                </a:solidFill>
                <a:latin typeface="Montserrat Classic Bold"/>
              </a:rPr>
              <a:t>Data Format - </a:t>
            </a: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Word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267200" y="2628900"/>
            <a:ext cx="12877800" cy="4556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Two representations</a:t>
            </a:r>
            <a:endParaRPr lang="en-US" altLang="he-IL" sz="4000" dirty="0" smtClean="0">
              <a:solidFill>
                <a:srgbClr val="E8EEF1"/>
              </a:solidFill>
            </a:endParaRP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Four bytes – 32 bits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Polynomial </a:t>
            </a:r>
            <a:r>
              <a:rPr lang="en-US" altLang="he-IL" sz="4000" dirty="0" smtClean="0">
                <a:solidFill>
                  <a:srgbClr val="E8EEF1"/>
                </a:solidFill>
              </a:rPr>
              <a:t>of degree &lt; </a:t>
            </a:r>
            <a:r>
              <a:rPr lang="en-US" altLang="he-IL" sz="4000" dirty="0" smtClean="0">
                <a:solidFill>
                  <a:srgbClr val="E8EEF1"/>
                </a:solidFill>
              </a:rPr>
              <a:t>4 </a:t>
            </a:r>
            <a:r>
              <a:rPr lang="en-US" altLang="he-IL" sz="4000" dirty="0" smtClean="0">
                <a:solidFill>
                  <a:srgbClr val="E8EEF1"/>
                </a:solidFill>
              </a:rPr>
              <a:t>over </a:t>
            </a: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ℤ</a:t>
            </a:r>
            <a:r>
              <a:rPr lang="en-US" altLang="he-IL" sz="4000" baseline="-25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[x]/m(x), with m irreducible of degree 8</a:t>
            </a:r>
            <a:endParaRPr lang="en-US" altLang="he-IL" sz="4000" dirty="0" smtClean="0">
              <a:solidFill>
                <a:srgbClr val="E8EEF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>
              <a:lnSpc>
                <a:spcPts val="6500"/>
              </a:lnSpc>
              <a:spcBef>
                <a:spcPct val="20000"/>
              </a:spcBef>
              <a:defRPr/>
            </a:pPr>
            <a:endParaRPr lang="en-US" altLang="he-IL" sz="4000" dirty="0">
              <a:solidFill>
                <a:srgbClr val="E8EEF1"/>
              </a:solidFill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382326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90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>
                <a:solidFill>
                  <a:srgbClr val="43B0F1"/>
                </a:solidFill>
                <a:latin typeface="Montserrat Classic Bold"/>
              </a:rPr>
              <a:t>Data Format </a:t>
            </a: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– 128 Bits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sp>
        <p:nvSpPr>
          <p:cNvPr id="3" name="Rectangle 2"/>
          <p:cNvSpPr/>
          <p:nvPr/>
        </p:nvSpPr>
        <p:spPr>
          <a:xfrm>
            <a:off x="6781800" y="3009900"/>
            <a:ext cx="1600200" cy="762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Byte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81800" y="3796553"/>
            <a:ext cx="1600200" cy="762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Byte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81800" y="4583206"/>
            <a:ext cx="1600200" cy="762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Byte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81800" y="5369859"/>
            <a:ext cx="1600200" cy="762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Byte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382000" y="3009900"/>
            <a:ext cx="1600200" cy="762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Byte 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382000" y="3796553"/>
            <a:ext cx="1600200" cy="762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Byte 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382000" y="4583206"/>
            <a:ext cx="1600200" cy="762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Byte 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382000" y="5369859"/>
            <a:ext cx="1600200" cy="762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Byte 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982200" y="3009900"/>
            <a:ext cx="1600200" cy="762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Byte 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982200" y="3796553"/>
            <a:ext cx="1600200" cy="762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Byte 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982200" y="4583206"/>
            <a:ext cx="1600200" cy="762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Byte 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982200" y="5369859"/>
            <a:ext cx="1600200" cy="762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Byte 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1582400" y="3009900"/>
            <a:ext cx="1600200" cy="762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Byte 13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1582400" y="3796553"/>
            <a:ext cx="1600200" cy="762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Byte 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1582400" y="4583206"/>
            <a:ext cx="1600200" cy="762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Byte 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1582400" y="5369859"/>
            <a:ext cx="1600200" cy="762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Byte 16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096000" y="2324100"/>
            <a:ext cx="2667000" cy="4724400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667500" y="7109413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Word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271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19600" y="658677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Round-Level </a:t>
            </a: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Structure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sp>
        <p:nvSpPr>
          <p:cNvPr id="3" name="TextBox 2"/>
          <p:cNvSpPr txBox="1"/>
          <p:nvPr/>
        </p:nvSpPr>
        <p:spPr>
          <a:xfrm>
            <a:off x="5061697" y="1968139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State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428565" y="3287124"/>
            <a:ext cx="2391335" cy="9251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Byte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Substitution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1738582" y="8428826"/>
            <a:ext cx="2434618" cy="78682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Round key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5610762" y="2527052"/>
            <a:ext cx="4505" cy="734593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5619727" y="4184960"/>
            <a:ext cx="4505" cy="748772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4424059" y="4960028"/>
            <a:ext cx="2391335" cy="9251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Shift </a:t>
            </a:r>
            <a:r>
              <a:rPr lang="en-US" sz="3200" dirty="0" smtClean="0">
                <a:solidFill>
                  <a:schemeClr val="tx1"/>
                </a:solidFill>
              </a:rPr>
              <a:t>Row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419600" y="6639011"/>
            <a:ext cx="2391335" cy="9251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Mix Column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437530" y="8349689"/>
            <a:ext cx="2391335" cy="9251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Key Addition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621979" y="5885154"/>
            <a:ext cx="4505" cy="748772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621979" y="7600917"/>
            <a:ext cx="4505" cy="748772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568180" y="9273821"/>
            <a:ext cx="4505" cy="748772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396667" y="9374498"/>
            <a:ext cx="1909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New state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>
            <a:stCxn id="39" idx="1"/>
            <a:endCxn id="43" idx="3"/>
          </p:cNvCxnSpPr>
          <p:nvPr/>
        </p:nvCxnSpPr>
        <p:spPr>
          <a:xfrm flipH="1" flipV="1">
            <a:off x="6828865" y="8812252"/>
            <a:ext cx="4909717" cy="9987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02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39" grpId="0" animBg="1"/>
      <p:bldP spid="38" grpId="0" animBg="1"/>
      <p:bldP spid="41" grpId="0" animBg="1"/>
      <p:bldP spid="43" grpId="0" animBg="1"/>
      <p:bldP spid="5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Byte-Substitution 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267200" y="2628900"/>
            <a:ext cx="12877800" cy="6665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Bytes are polynomials in </a:t>
            </a: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ℤ</a:t>
            </a:r>
            <a:r>
              <a:rPr lang="en-US" altLang="he-IL" sz="4000" baseline="-25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[x]/m(x)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 AES, m(x)=x</a:t>
            </a:r>
            <a:r>
              <a:rPr lang="en-US" altLang="he-IL" sz="4000" baseline="30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+x</a:t>
            </a:r>
            <a:r>
              <a:rPr lang="en-US" altLang="he-IL" sz="4000" baseline="30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+x</a:t>
            </a:r>
            <a:r>
              <a:rPr lang="en-US" altLang="he-IL" sz="4000" baseline="30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+x+1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m(x) irreducible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</a:t>
            </a:r>
            <a:r>
              <a:rPr lang="en-US" altLang="he-IL" sz="4000" dirty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ℤ</a:t>
            </a:r>
            <a:r>
              <a:rPr lang="en-US" altLang="he-IL" sz="4000" baseline="-25000" dirty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altLang="he-IL" sz="4000" dirty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[x]/m(x</a:t>
            </a: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 is a field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Each byte b(x)</a:t>
            </a: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0</a:t>
            </a: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has inverse a(x)=(b(x))</a:t>
            </a:r>
            <a:r>
              <a:rPr lang="en-US" altLang="he-IL" sz="4000" baseline="30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a(x)b(x)=1 mod m(x)</a:t>
            </a:r>
            <a:endParaRPr lang="en-US" altLang="he-IL" sz="4000" dirty="0" smtClean="0">
              <a:solidFill>
                <a:srgbClr val="E8EEF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>
              <a:lnSpc>
                <a:spcPts val="6500"/>
              </a:lnSpc>
              <a:spcBef>
                <a:spcPct val="20000"/>
              </a:spcBef>
              <a:defRPr/>
            </a:pPr>
            <a:endParaRPr lang="en-US" altLang="he-IL" sz="4000" dirty="0">
              <a:solidFill>
                <a:srgbClr val="E8EEF1"/>
              </a:solidFill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169919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DB3E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15359</TotalTime>
  <Words>819</Words>
  <Application>Microsoft Office PowerPoint</Application>
  <PresentationFormat>Custom</PresentationFormat>
  <Paragraphs>286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Calibri</vt:lpstr>
      <vt:lpstr>Montserrat Classic</vt:lpstr>
      <vt:lpstr>Wingdings</vt:lpstr>
      <vt:lpstr>Montserrat Classic Bold</vt:lpstr>
      <vt:lpstr>Cambria Math</vt:lpstr>
      <vt:lpstr>Symbol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Course / Dr. Niv Gilboa</dc:title>
  <dc:creator>Shirley pavell</dc:creator>
  <cp:lastModifiedBy>user</cp:lastModifiedBy>
  <cp:revision>284</cp:revision>
  <dcterms:created xsi:type="dcterms:W3CDTF">2006-08-16T00:00:00Z</dcterms:created>
  <dcterms:modified xsi:type="dcterms:W3CDTF">2020-11-16T13:23:39Z</dcterms:modified>
  <dc:identifier>DAELClWU0ig</dc:identifier>
</cp:coreProperties>
</file>