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9"/>
  </p:notesMasterIdLst>
  <p:sldIdLst>
    <p:sldId id="280" r:id="rId2"/>
    <p:sldId id="321" r:id="rId3"/>
    <p:sldId id="324" r:id="rId4"/>
    <p:sldId id="325" r:id="rId5"/>
    <p:sldId id="326" r:id="rId6"/>
    <p:sldId id="327" r:id="rId7"/>
    <p:sldId id="328" r:id="rId8"/>
    <p:sldId id="329" r:id="rId9"/>
    <p:sldId id="323" r:id="rId10"/>
    <p:sldId id="330" r:id="rId11"/>
    <p:sldId id="331" r:id="rId12"/>
    <p:sldId id="332" r:id="rId13"/>
    <p:sldId id="333" r:id="rId14"/>
    <p:sldId id="334" r:id="rId15"/>
    <p:sldId id="335" r:id="rId16"/>
    <p:sldId id="336" r:id="rId17"/>
    <p:sldId id="337" r:id="rId18"/>
    <p:sldId id="338" r:id="rId19"/>
    <p:sldId id="339" r:id="rId20"/>
    <p:sldId id="340" r:id="rId21"/>
    <p:sldId id="341" r:id="rId22"/>
    <p:sldId id="342" r:id="rId23"/>
    <p:sldId id="343" r:id="rId24"/>
    <p:sldId id="345" r:id="rId25"/>
    <p:sldId id="347" r:id="rId26"/>
    <p:sldId id="348" r:id="rId27"/>
    <p:sldId id="344" r:id="rId28"/>
    <p:sldId id="349" r:id="rId29"/>
    <p:sldId id="350" r:id="rId30"/>
    <p:sldId id="351" r:id="rId31"/>
    <p:sldId id="352" r:id="rId32"/>
    <p:sldId id="353" r:id="rId33"/>
    <p:sldId id="354" r:id="rId34"/>
    <p:sldId id="355" r:id="rId35"/>
    <p:sldId id="356" r:id="rId36"/>
    <p:sldId id="357" r:id="rId37"/>
    <p:sldId id="358" r:id="rId38"/>
    <p:sldId id="359" r:id="rId39"/>
    <p:sldId id="360" r:id="rId40"/>
    <p:sldId id="361" r:id="rId41"/>
    <p:sldId id="362" r:id="rId42"/>
    <p:sldId id="363" r:id="rId43"/>
    <p:sldId id="364" r:id="rId44"/>
    <p:sldId id="365" r:id="rId45"/>
    <p:sldId id="366" r:id="rId46"/>
    <p:sldId id="367" r:id="rId47"/>
    <p:sldId id="368" r:id="rId48"/>
  </p:sldIdLst>
  <p:sldSz cx="18288000" cy="10287000"/>
  <p:notesSz cx="6858000" cy="9144000"/>
  <p:embeddedFontLst>
    <p:embeddedFont>
      <p:font typeface="Calibri" panose="020F0502020204030204" pitchFamily="34" charset="0"/>
      <p:regular r:id="rId50"/>
      <p:bold r:id="rId51"/>
      <p:italic r:id="rId52"/>
      <p:boldItalic r:id="rId53"/>
    </p:embeddedFont>
    <p:embeddedFont>
      <p:font typeface="Montserrat Classic" panose="020B0604020202020204" charset="0"/>
      <p:regular r:id="rId54"/>
    </p:embeddedFont>
    <p:embeddedFont>
      <p:font typeface="Montserrat Classic Bold" panose="020B0604020202020204" charset="0"/>
      <p:regular r:id="rId55"/>
    </p:embeddedFont>
    <p:embeddedFont>
      <p:font typeface="Cambria Math" panose="02040503050406030204" pitchFamily="18" charset="0"/>
      <p:regular r:id="rId5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3D58"/>
    <a:srgbClr val="43B0F1"/>
    <a:srgbClr val="E8EEF1"/>
    <a:srgbClr val="ACC9FF"/>
    <a:srgbClr val="91B3E5"/>
    <a:srgbClr val="C7DAFF"/>
    <a:srgbClr val="9FB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סגנון כהה 1 - הדגשה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סגנון בהיר 3 - הדגשה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סגנון בהיר 2 - הדגשה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סגנון בהיר 1 - הדגשה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סגנון ערכת נושא 1 - הדגשה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סגנון ביניים 4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660B408-B3CF-4A94-85FC-2B1E0A45F4A2}" styleName="סגנון כהה 2 - הדגשה 1/הדגשה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סגנון ביניים 1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610" y="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74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1.fntdata"/><Relationship Id="rId55" Type="http://schemas.openxmlformats.org/officeDocument/2006/relationships/font" Target="fonts/font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4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3.fntdata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258E589-1A06-4F89-B390-827A7DF141D5}" type="datetimeFigureOut">
              <a:rPr lang="he-IL" smtClean="0"/>
              <a:t>ט"ז/כסלו/תשפ"א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E531E319-EDA5-403C-A116-5DF60511AE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85072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7801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75295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523207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995265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818946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685271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297105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331308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01548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19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771460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20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12743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68566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21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66850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22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27642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23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516821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24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33797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25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810484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26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406738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27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548977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28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1544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29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245614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30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80700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2662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31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934258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32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487905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33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591806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34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461489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35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353981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37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413185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38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29081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39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3536463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40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5514527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41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95688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91425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42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9468090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43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8292086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44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0452298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45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7913431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46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7913457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47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17057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3025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97822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3263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688661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44030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34451" r="59945"/>
          <a:stretch>
            <a:fillRect/>
          </a:stretch>
        </p:blipFill>
        <p:spPr>
          <a:xfrm rot="5400000">
            <a:off x="8637295" y="-9733637"/>
            <a:ext cx="800939" cy="20348819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3458033" y="6387181"/>
            <a:ext cx="11371933" cy="556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6"/>
              </a:lnSpc>
            </a:pPr>
            <a:endParaRPr lang="en-US" sz="3200" spc="352" dirty="0">
              <a:solidFill>
                <a:srgbClr val="43B0F1"/>
              </a:solidFill>
              <a:latin typeface="Montserrat Classic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-2926" y="1028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9" name="Group 9"/>
          <p:cNvGrpSpPr/>
          <p:nvPr/>
        </p:nvGrpSpPr>
        <p:grpSpPr>
          <a:xfrm rot="-10800000">
            <a:off x="15401094" y="8406905"/>
            <a:ext cx="2886906" cy="851395"/>
            <a:chOff x="0" y="0"/>
            <a:chExt cx="1722525" cy="508000"/>
          </a:xfrm>
        </p:grpSpPr>
        <p:sp>
          <p:nvSpPr>
            <p:cNvPr id="10" name="Freeform 10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2"/>
          <a:srcRect l="34451" r="59945"/>
          <a:stretch>
            <a:fillRect/>
          </a:stretch>
        </p:blipFill>
        <p:spPr>
          <a:xfrm rot="5400000">
            <a:off x="8637295" y="-287879"/>
            <a:ext cx="800939" cy="20348819"/>
          </a:xfrm>
          <a:prstGeom prst="rect">
            <a:avLst/>
          </a:prstGeom>
        </p:spPr>
      </p:pic>
      <p:sp>
        <p:nvSpPr>
          <p:cNvPr id="12" name="TextBox 4"/>
          <p:cNvSpPr txBox="1"/>
          <p:nvPr/>
        </p:nvSpPr>
        <p:spPr>
          <a:xfrm>
            <a:off x="2208585" y="2987178"/>
            <a:ext cx="12118194" cy="21287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16"/>
              </a:lnSpc>
            </a:pPr>
            <a:r>
              <a:rPr lang="en-US" sz="8000" spc="59" dirty="0" smtClean="0">
                <a:solidFill>
                  <a:srgbClr val="E8EEF1"/>
                </a:solidFill>
                <a:latin typeface="Montserrat Classic Bold"/>
              </a:rPr>
              <a:t>Cryptographic Hash Functions</a:t>
            </a:r>
            <a:endParaRPr lang="en-US" sz="8000" spc="59" dirty="0">
              <a:solidFill>
                <a:srgbClr val="E8EEF1"/>
              </a:solidFill>
              <a:latin typeface="Montserrat Classic Bold"/>
            </a:endParaRPr>
          </a:p>
        </p:txBody>
      </p:sp>
      <p:sp>
        <p:nvSpPr>
          <p:cNvPr id="13" name="Freeform 7"/>
          <p:cNvSpPr/>
          <p:nvPr/>
        </p:nvSpPr>
        <p:spPr>
          <a:xfrm>
            <a:off x="7391399" y="5448300"/>
            <a:ext cx="1752566" cy="367964"/>
          </a:xfrm>
          <a:custGeom>
            <a:avLst/>
            <a:gdLst/>
            <a:ahLst/>
            <a:cxnLst/>
            <a:rect l="l" t="t" r="r" b="b"/>
            <a:pathLst>
              <a:path w="1947727" h="408940">
                <a:moveTo>
                  <a:pt x="1741987" y="0"/>
                </a:moveTo>
                <a:cubicBezTo>
                  <a:pt x="1641657" y="0"/>
                  <a:pt x="1559107" y="72390"/>
                  <a:pt x="1540057" y="166370"/>
                </a:cubicBezTo>
                <a:lnTo>
                  <a:pt x="406400" y="166370"/>
                </a:lnTo>
                <a:cubicBezTo>
                  <a:pt x="388620" y="71120"/>
                  <a:pt x="304800" y="0"/>
                  <a:pt x="204470" y="0"/>
                </a:cubicBezTo>
                <a:cubicBezTo>
                  <a:pt x="91440" y="0"/>
                  <a:pt x="0" y="91440"/>
                  <a:pt x="0" y="204470"/>
                </a:cubicBezTo>
                <a:cubicBezTo>
                  <a:pt x="0" y="317500"/>
                  <a:pt x="91440" y="408940"/>
                  <a:pt x="204470" y="408940"/>
                </a:cubicBezTo>
                <a:cubicBezTo>
                  <a:pt x="304800" y="408940"/>
                  <a:pt x="388620" y="337820"/>
                  <a:pt x="406400" y="242570"/>
                </a:cubicBezTo>
                <a:lnTo>
                  <a:pt x="1541327" y="242570"/>
                </a:lnTo>
                <a:cubicBezTo>
                  <a:pt x="1559107" y="337820"/>
                  <a:pt x="1642927" y="408940"/>
                  <a:pt x="1743257" y="408940"/>
                </a:cubicBezTo>
                <a:cubicBezTo>
                  <a:pt x="1856287" y="408940"/>
                  <a:pt x="1947727" y="317500"/>
                  <a:pt x="1947727" y="204470"/>
                </a:cubicBezTo>
                <a:cubicBezTo>
                  <a:pt x="1947727" y="91440"/>
                  <a:pt x="1855017" y="0"/>
                  <a:pt x="1741987" y="0"/>
                </a:cubicBezTo>
                <a:close/>
              </a:path>
            </a:pathLst>
          </a:custGeom>
          <a:solidFill>
            <a:srgbClr val="43B0F1"/>
          </a:solid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19600" y="658677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CRHF Visually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sp>
        <p:nvSpPr>
          <p:cNvPr id="2" name="Oval 1"/>
          <p:cNvSpPr/>
          <p:nvPr/>
        </p:nvSpPr>
        <p:spPr>
          <a:xfrm>
            <a:off x="4572000" y="3390900"/>
            <a:ext cx="3810000" cy="3581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Domain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12602080" y="3286890"/>
            <a:ext cx="3810000" cy="3581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Range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10400" y="4000500"/>
            <a:ext cx="30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x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3563600" y="4034118"/>
            <a:ext cx="30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y</a:t>
            </a:r>
            <a:endParaRPr lang="en-US" dirty="0"/>
          </a:p>
        </p:txBody>
      </p:sp>
      <p:sp>
        <p:nvSpPr>
          <p:cNvPr id="19" name="Curved Down Arrow 18"/>
          <p:cNvSpPr/>
          <p:nvPr/>
        </p:nvSpPr>
        <p:spPr>
          <a:xfrm>
            <a:off x="7162800" y="3286890"/>
            <a:ext cx="6705600" cy="901987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371787" y="3445495"/>
            <a:ext cx="2017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h(x)=y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653188" y="6972300"/>
            <a:ext cx="2326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h(x’)=y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17814" y="5562194"/>
            <a:ext cx="553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x’</a:t>
            </a:r>
            <a:endParaRPr lang="en-US" dirty="0"/>
          </a:p>
        </p:txBody>
      </p:sp>
      <p:sp>
        <p:nvSpPr>
          <p:cNvPr id="3" name="Curved Up Arrow 2"/>
          <p:cNvSpPr/>
          <p:nvPr/>
        </p:nvSpPr>
        <p:spPr>
          <a:xfrm rot="-960000">
            <a:off x="7914086" y="5276711"/>
            <a:ext cx="6228739" cy="1015425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328835" y="4618893"/>
            <a:ext cx="2326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Hard!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13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1" grpId="0"/>
      <p:bldP spid="19" grpId="0" animBg="1"/>
      <p:bldP spid="49" grpId="0"/>
      <p:bldP spid="53" grpId="0"/>
      <p:bldP spid="14" grpId="0"/>
      <p:bldP spid="3" grpId="0" animBg="1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Birthday Paradox I</a:t>
            </a:r>
            <a:endParaRPr lang="en-US" sz="80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מלבן 1"/>
              <p:cNvSpPr/>
              <p:nvPr/>
            </p:nvSpPr>
            <p:spPr>
              <a:xfrm>
                <a:off x="4191000" y="2552700"/>
                <a:ext cx="12877800" cy="63225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altLang="he-IL" sz="4000" dirty="0" smtClean="0">
                    <a:solidFill>
                      <a:srgbClr val="E8EEF1"/>
                    </a:solidFill>
                  </a:rPr>
                  <a:t>What is the size of a set of randomly chosen people such that two have the same birthday with probability </a:t>
                </a:r>
                <a:r>
                  <a:rPr lang="en-US" altLang="he-IL" sz="4000" dirty="0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 ½?</a:t>
                </a:r>
                <a:endParaRPr lang="en-US" altLang="he-IL" sz="4000" dirty="0" smtClean="0">
                  <a:solidFill>
                    <a:srgbClr val="E8EEF1"/>
                  </a:solidFill>
                </a:endParaRPr>
              </a:p>
              <a:p>
                <a:pPr marL="800100" lvl="1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altLang="he-IL" sz="4000" dirty="0" smtClean="0">
                    <a:solidFill>
                      <a:srgbClr val="E8EEF1"/>
                    </a:solidFill>
                  </a:rPr>
                  <a:t>23</a:t>
                </a:r>
                <a:endParaRPr lang="en-US" altLang="he-IL" sz="4000" dirty="0" smtClean="0">
                  <a:solidFill>
                    <a:srgbClr val="E8EEF1"/>
                  </a:solidFill>
                  <a:sym typeface="Symbol" panose="05050102010706020507" pitchFamily="18" charset="2"/>
                </a:endParaRPr>
              </a:p>
              <a:p>
                <a:pPr marL="342900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altLang="he-IL" sz="4000" dirty="0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Claim: </a:t>
                </a:r>
                <a:r>
                  <a:rPr lang="en-US" altLang="he-IL" sz="4000" dirty="0">
                    <a:solidFill>
                      <a:srgbClr val="E8EEF1"/>
                    </a:solidFill>
                  </a:rPr>
                  <a:t>Let h:D</a:t>
                </a:r>
                <a:r>
                  <a:rPr lang="en-US" altLang="he-IL" sz="4000" dirty="0">
                    <a:solidFill>
                      <a:srgbClr val="E8EEF1"/>
                    </a:solidFill>
                    <a:sym typeface="Symbol" panose="05050102010706020507" pitchFamily="18" charset="2"/>
                  </a:rPr>
                  <a:t>R be a mapping. If </a:t>
                </a:r>
                <a:r>
                  <a:rPr lang="en-US" altLang="he-IL" sz="4000" dirty="0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~</a:t>
                </a:r>
                <a14:m>
                  <m:oMath xmlns:m="http://schemas.openxmlformats.org/officeDocument/2006/math">
                    <m:r>
                      <a:rPr lang="en-US" altLang="he-IL" sz="4000" b="0" i="1" smtClean="0">
                        <a:solidFill>
                          <a:srgbClr val="E8EEF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1</m:t>
                    </m:r>
                    <m:r>
                      <a:rPr lang="en-US" altLang="he-IL" sz="4000" b="0" i="1" smtClean="0">
                        <a:solidFill>
                          <a:srgbClr val="E8EEF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lang="en-US" altLang="he-IL" sz="4000" b="0" i="1" smtClean="0">
                        <a:solidFill>
                          <a:srgbClr val="E8EEF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17</m:t>
                    </m:r>
                    <m:rad>
                      <m:radPr>
                        <m:degHide m:val="on"/>
                        <m:ctrlPr>
                          <a:rPr lang="en-US" altLang="he-IL" sz="40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radPr>
                      <m:deg/>
                      <m:e>
                        <m:r>
                          <a:rPr lang="en-US" altLang="he-IL" sz="40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|</m:t>
                        </m:r>
                        <m:r>
                          <a:rPr lang="en-US" altLang="he-IL" sz="40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𝑅</m:t>
                        </m:r>
                        <m:r>
                          <a:rPr lang="en-US" altLang="he-IL" sz="40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|</m:t>
                        </m:r>
                      </m:e>
                    </m:rad>
                  </m:oMath>
                </a14:m>
                <a:r>
                  <a:rPr lang="en-US" altLang="he-IL" sz="4000" dirty="0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 elements </a:t>
                </a:r>
                <a:r>
                  <a:rPr lang="en-US" altLang="he-IL" sz="4000" dirty="0">
                    <a:solidFill>
                      <a:srgbClr val="E8EEF1"/>
                    </a:solidFill>
                    <a:sym typeface="Symbol" panose="05050102010706020507" pitchFamily="18" charset="2"/>
                  </a:rPr>
                  <a:t>of D are chosen at random, the probability that two of them are mapped to the same image is greater than 0.5</a:t>
                </a:r>
              </a:p>
              <a:p>
                <a:pPr marL="342900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altLang="he-IL" sz="4000" dirty="0">
                  <a:solidFill>
                    <a:srgbClr val="E8EEF1"/>
                  </a:solidFill>
                </a:endParaRPr>
              </a:p>
            </p:txBody>
          </p:sp>
        </mc:Choice>
        <mc:Fallback xmlns="">
          <p:sp>
            <p:nvSpPr>
              <p:cNvPr id="2" name="מלבן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2552700"/>
                <a:ext cx="12877800" cy="6322565"/>
              </a:xfrm>
              <a:prstGeom prst="rect">
                <a:avLst/>
              </a:prstGeom>
              <a:blipFill rotWithShape="0">
                <a:blip r:embed="rId4"/>
                <a:stretch>
                  <a:fillRect l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300545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Birthday Paradox II</a:t>
            </a:r>
            <a:endParaRPr lang="en-US" sz="80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מלבן 1"/>
              <p:cNvSpPr/>
              <p:nvPr/>
            </p:nvSpPr>
            <p:spPr>
              <a:xfrm>
                <a:off x="4191000" y="2552700"/>
                <a:ext cx="12877800" cy="56578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altLang="he-IL" sz="4000" dirty="0" smtClean="0">
                    <a:solidFill>
                      <a:srgbClr val="E8EEF1"/>
                    </a:solidFill>
                  </a:rPr>
                  <a:t>Proof (for the “uniform” case)</a:t>
                </a:r>
              </a:p>
              <a:p>
                <a:pPr marL="800100" lvl="1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altLang="he-IL" sz="4000" dirty="0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Uniform means that </a:t>
                </a:r>
                <a14:m>
                  <m:oMath xmlns:m="http://schemas.openxmlformats.org/officeDocument/2006/math">
                    <m:r>
                      <a:rPr lang="en-US" altLang="he-IL" sz="4000" i="1" smtClean="0">
                        <a:solidFill>
                          <a:srgbClr val="E8EEF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∀</m:t>
                    </m:r>
                    <m:r>
                      <a:rPr lang="en-US" altLang="he-IL" sz="4000" b="0" i="1" smtClean="0">
                        <a:solidFill>
                          <a:srgbClr val="E8EEF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he-IL" sz="4000" b="0" i="1" smtClean="0">
                        <a:solidFill>
                          <a:srgbClr val="E8EEF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𝑦</m:t>
                    </m:r>
                    <m:r>
                      <a:rPr lang="en-US" altLang="he-IL" sz="4000" b="0" i="1" smtClean="0">
                        <a:solidFill>
                          <a:srgbClr val="E8EEF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∈</m:t>
                    </m:r>
                    <m:r>
                      <a:rPr lang="en-US" altLang="he-IL" sz="4000" b="0" i="1" smtClean="0">
                        <a:solidFill>
                          <a:srgbClr val="E8EEF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𝑅</m:t>
                    </m:r>
                    <m:r>
                      <a:rPr lang="en-US" altLang="he-IL" sz="4000" b="0" i="1" smtClean="0">
                        <a:solidFill>
                          <a:srgbClr val="E8EEF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altLang="he-IL" sz="40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he-IL" sz="4000" b="0" i="1" smtClean="0">
                                <a:solidFill>
                                  <a:srgbClr val="E8EEF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altLang="he-IL" sz="4000" b="0" i="1" smtClean="0">
                                <a:solidFill>
                                  <a:srgbClr val="E8EEF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he-IL" sz="4000" b="0" i="1" smtClean="0">
                                <a:solidFill>
                                  <a:srgbClr val="E8EEF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−</m:t>
                            </m:r>
                            <m:r>
                              <a:rPr lang="en-US" altLang="he-IL" sz="4000" b="0" i="1" smtClean="0">
                                <a:solidFill>
                                  <a:srgbClr val="E8EEF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1</m:t>
                            </m:r>
                          </m:sup>
                        </m:sSup>
                        <m:d>
                          <m:dPr>
                            <m:ctrlPr>
                              <a:rPr lang="en-US" altLang="he-IL" sz="4000" b="0" i="1" smtClean="0">
                                <a:solidFill>
                                  <a:srgbClr val="E8EEF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US" altLang="he-IL" sz="4000" b="0" i="1" smtClean="0">
                                <a:solidFill>
                                  <a:srgbClr val="E8EEF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altLang="he-IL" sz="4000" b="0" i="1" smtClean="0">
                        <a:solidFill>
                          <a:srgbClr val="E8EEF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f>
                      <m:fPr>
                        <m:ctrlPr>
                          <a:rPr lang="en-US" altLang="he-IL" sz="40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altLang="he-IL" sz="40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|</m:t>
                        </m:r>
                        <m:r>
                          <a:rPr lang="en-US" altLang="he-IL" sz="40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𝐷</m:t>
                        </m:r>
                        <m:r>
                          <a:rPr lang="en-US" altLang="he-IL" sz="40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|</m:t>
                        </m:r>
                      </m:num>
                      <m:den>
                        <m:r>
                          <a:rPr lang="en-US" altLang="he-IL" sz="40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|</m:t>
                        </m:r>
                        <m:r>
                          <a:rPr lang="en-US" altLang="he-IL" sz="40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𝑅</m:t>
                        </m:r>
                        <m:r>
                          <a:rPr lang="en-US" altLang="he-IL" sz="40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|</m:t>
                        </m:r>
                      </m:den>
                    </m:f>
                  </m:oMath>
                </a14:m>
                <a:endParaRPr lang="en-US" altLang="he-IL" sz="4000" dirty="0" smtClean="0">
                  <a:solidFill>
                    <a:srgbClr val="E8EEF1"/>
                  </a:solidFill>
                  <a:sym typeface="Symbol" panose="05050102010706020507" pitchFamily="18" charset="2"/>
                </a:endParaRPr>
              </a:p>
              <a:p>
                <a:pPr marL="800100" lvl="1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altLang="he-IL" sz="4000" dirty="0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For any other distribution, less elements of D are required for the same collision probability</a:t>
                </a:r>
              </a:p>
              <a:p>
                <a:pPr marL="800100" lvl="1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altLang="he-IL" sz="4000" dirty="0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Let x</a:t>
                </a:r>
                <a:r>
                  <a:rPr lang="en-US" altLang="he-IL" sz="4000" baseline="-25000" dirty="0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1</a:t>
                </a:r>
                <a:r>
                  <a:rPr lang="en-US" altLang="he-IL" sz="4000" dirty="0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,…,</a:t>
                </a:r>
                <a:r>
                  <a:rPr lang="en-US" altLang="he-IL" sz="4000" dirty="0" err="1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x</a:t>
                </a:r>
                <a:r>
                  <a:rPr lang="en-US" altLang="he-IL" sz="4000" baseline="-25000" dirty="0" err="1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n</a:t>
                </a:r>
                <a:r>
                  <a:rPr lang="en-US" altLang="he-IL" sz="4000" dirty="0" err="1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R</a:t>
                </a:r>
                <a:r>
                  <a:rPr lang="en-US" altLang="he-IL" sz="4000" dirty="0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 be chosen randomly</a:t>
                </a:r>
              </a:p>
              <a:p>
                <a:pPr marL="800100" lvl="1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altLang="he-IL" sz="4000" dirty="0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What’s the probability of no collision?</a:t>
                </a:r>
                <a:endParaRPr lang="en-US" altLang="he-IL" sz="4000" dirty="0">
                  <a:solidFill>
                    <a:srgbClr val="E8EEF1"/>
                  </a:solidFill>
                </a:endParaRPr>
              </a:p>
            </p:txBody>
          </p:sp>
        </mc:Choice>
        <mc:Fallback xmlns="">
          <p:sp>
            <p:nvSpPr>
              <p:cNvPr id="2" name="מלבן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2552700"/>
                <a:ext cx="12877800" cy="5657831"/>
              </a:xfrm>
              <a:prstGeom prst="rect">
                <a:avLst/>
              </a:prstGeom>
              <a:blipFill rotWithShape="0">
                <a:blip r:embed="rId4"/>
                <a:stretch>
                  <a:fillRect l="-1515" b="-23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0" name="Group 7"/>
          <p:cNvGrpSpPr/>
          <p:nvPr/>
        </p:nvGrpSpPr>
        <p:grpSpPr>
          <a:xfrm>
            <a:off x="0" y="7983290"/>
            <a:ext cx="2886906" cy="851395"/>
            <a:chOff x="0" y="0"/>
            <a:chExt cx="1722525" cy="508000"/>
          </a:xfrm>
        </p:grpSpPr>
        <p:sp>
          <p:nvSpPr>
            <p:cNvPr id="11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318903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Birthday Paradox III</a:t>
            </a:r>
            <a:endParaRPr lang="en-US" sz="80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מלבן 1"/>
              <p:cNvSpPr/>
              <p:nvPr/>
            </p:nvSpPr>
            <p:spPr>
              <a:xfrm>
                <a:off x="4191000" y="2552700"/>
                <a:ext cx="12877800" cy="8649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altLang="he-IL" sz="4000" dirty="0" smtClean="0">
                    <a:solidFill>
                      <a:srgbClr val="E8EEF1"/>
                    </a:solidFill>
                  </a:rPr>
                  <a:t>Proof (cont.)</a:t>
                </a:r>
              </a:p>
              <a:p>
                <a:pPr marL="800100" lvl="1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altLang="he-IL" sz="4000" dirty="0" smtClean="0">
                    <a:solidFill>
                      <a:srgbClr val="E8EEF1"/>
                    </a:solidFill>
                  </a:rPr>
                  <a:t>Two points without collisions</a:t>
                </a:r>
              </a:p>
              <a:p>
                <a:pPr marL="1257300" lvl="2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altLang="he-IL" sz="4000" dirty="0" smtClean="0">
                    <a:solidFill>
                      <a:srgbClr val="E8EEF1"/>
                    </a:solidFill>
                  </a:rPr>
                  <a:t>P[h(x</a:t>
                </a:r>
                <a:r>
                  <a:rPr lang="en-US" altLang="he-IL" sz="4000" baseline="-25000" dirty="0" smtClean="0">
                    <a:solidFill>
                      <a:srgbClr val="E8EEF1"/>
                    </a:solidFill>
                  </a:rPr>
                  <a:t>2</a:t>
                </a:r>
                <a:r>
                  <a:rPr lang="en-US" altLang="he-IL" sz="4000" dirty="0" smtClean="0">
                    <a:solidFill>
                      <a:srgbClr val="E8EEF1"/>
                    </a:solidFill>
                  </a:rPr>
                  <a:t>)</a:t>
                </a:r>
                <a:r>
                  <a:rPr lang="en-US" altLang="he-IL" sz="4000" dirty="0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h(x</a:t>
                </a:r>
                <a:r>
                  <a:rPr lang="en-US" altLang="he-IL" sz="4000" baseline="-25000" dirty="0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1</a:t>
                </a:r>
                <a:r>
                  <a:rPr lang="en-US" altLang="he-IL" sz="4000" dirty="0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)]= </a:t>
                </a:r>
                <a14:m>
                  <m:oMath xmlns:m="http://schemas.openxmlformats.org/officeDocument/2006/math">
                    <m:r>
                      <a:rPr lang="en-US" altLang="he-IL" sz="4000" b="0" i="0" smtClean="0">
                        <a:solidFill>
                          <a:srgbClr val="E8EEF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1</m:t>
                    </m:r>
                    <m:r>
                      <a:rPr lang="en-US" altLang="he-IL" sz="4000" b="0" i="0" smtClean="0">
                        <a:solidFill>
                          <a:srgbClr val="E8EEF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−</m:t>
                    </m:r>
                    <m:f>
                      <m:fPr>
                        <m:ctrlPr>
                          <a:rPr lang="en-US" altLang="he-IL" sz="400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altLang="he-IL" sz="40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num>
                      <m:den>
                        <m:r>
                          <a:rPr lang="en-US" altLang="he-IL" sz="40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|</m:t>
                        </m:r>
                        <m:r>
                          <a:rPr lang="en-US" altLang="he-IL" sz="40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𝑅</m:t>
                        </m:r>
                        <m:r>
                          <a:rPr lang="en-US" altLang="he-IL" sz="40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|</m:t>
                        </m:r>
                      </m:den>
                    </m:f>
                  </m:oMath>
                </a14:m>
                <a:endParaRPr lang="en-US" altLang="he-IL" sz="4000" dirty="0" smtClean="0">
                  <a:solidFill>
                    <a:srgbClr val="E8EEF1"/>
                  </a:solidFill>
                  <a:sym typeface="Symbol" panose="05050102010706020507" pitchFamily="18" charset="2"/>
                </a:endParaRPr>
              </a:p>
              <a:p>
                <a:pPr marL="800100" lvl="1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altLang="he-IL" sz="4000" dirty="0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Three points </a:t>
                </a:r>
                <a:r>
                  <a:rPr lang="en-US" altLang="he-IL" sz="4000" dirty="0">
                    <a:solidFill>
                      <a:srgbClr val="E8EEF1"/>
                    </a:solidFill>
                  </a:rPr>
                  <a:t>without collisions</a:t>
                </a:r>
                <a:endParaRPr lang="en-US" altLang="he-IL" sz="4000" dirty="0" smtClean="0">
                  <a:solidFill>
                    <a:srgbClr val="E8EEF1"/>
                  </a:solidFill>
                  <a:sym typeface="Symbol" panose="05050102010706020507" pitchFamily="18" charset="2"/>
                </a:endParaRPr>
              </a:p>
              <a:p>
                <a:pPr marL="1257300" lvl="2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altLang="he-IL" sz="4000" dirty="0" err="1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Pr</a:t>
                </a:r>
                <a:r>
                  <a:rPr lang="en-US" altLang="he-IL" sz="4000" dirty="0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[</a:t>
                </a:r>
                <a:r>
                  <a:rPr lang="en-US" altLang="he-IL" sz="4000" dirty="0" smtClean="0">
                    <a:solidFill>
                      <a:srgbClr val="E8EEF1"/>
                    </a:solidFill>
                  </a:rPr>
                  <a:t>h(x</a:t>
                </a:r>
                <a:r>
                  <a:rPr lang="en-US" altLang="he-IL" sz="4000" baseline="-25000" dirty="0" smtClean="0">
                    <a:solidFill>
                      <a:srgbClr val="E8EEF1"/>
                    </a:solidFill>
                  </a:rPr>
                  <a:t>3</a:t>
                </a:r>
                <a:r>
                  <a:rPr lang="en-US" altLang="he-IL" sz="4000" dirty="0" smtClean="0">
                    <a:solidFill>
                      <a:srgbClr val="E8EEF1"/>
                    </a:solidFill>
                  </a:rPr>
                  <a:t>)</a:t>
                </a:r>
                <a:r>
                  <a:rPr lang="en-US" altLang="he-IL" sz="4000" dirty="0">
                    <a:solidFill>
                      <a:srgbClr val="E8EEF1"/>
                    </a:solidFill>
                    <a:sym typeface="Symbol" panose="05050102010706020507" pitchFamily="18" charset="2"/>
                  </a:rPr>
                  <a:t></a:t>
                </a:r>
                <a:r>
                  <a:rPr lang="en-US" altLang="he-IL" sz="4000" dirty="0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h(x</a:t>
                </a:r>
                <a:r>
                  <a:rPr lang="en-US" altLang="he-IL" sz="4000" baseline="-25000" dirty="0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2</a:t>
                </a:r>
                <a:r>
                  <a:rPr lang="en-US" altLang="he-IL" sz="4000" dirty="0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) and </a:t>
                </a:r>
                <a:r>
                  <a:rPr lang="en-US" altLang="he-IL" sz="4000" dirty="0" smtClean="0">
                    <a:solidFill>
                      <a:srgbClr val="E8EEF1"/>
                    </a:solidFill>
                  </a:rPr>
                  <a:t>h(x</a:t>
                </a:r>
                <a:r>
                  <a:rPr lang="en-US" altLang="he-IL" sz="4000" baseline="-25000" dirty="0" smtClean="0">
                    <a:solidFill>
                      <a:srgbClr val="E8EEF1"/>
                    </a:solidFill>
                  </a:rPr>
                  <a:t>3</a:t>
                </a:r>
                <a:r>
                  <a:rPr lang="en-US" altLang="he-IL" sz="4000" dirty="0" smtClean="0">
                    <a:solidFill>
                      <a:srgbClr val="E8EEF1"/>
                    </a:solidFill>
                  </a:rPr>
                  <a:t>)</a:t>
                </a:r>
                <a:r>
                  <a:rPr lang="en-US" altLang="he-IL" sz="4000" dirty="0">
                    <a:solidFill>
                      <a:srgbClr val="E8EEF1"/>
                    </a:solidFill>
                    <a:sym typeface="Symbol" panose="05050102010706020507" pitchFamily="18" charset="2"/>
                  </a:rPr>
                  <a:t>h(x</a:t>
                </a:r>
                <a:r>
                  <a:rPr lang="en-US" altLang="he-IL" sz="4000" baseline="-25000" dirty="0">
                    <a:solidFill>
                      <a:srgbClr val="E8EEF1"/>
                    </a:solidFill>
                    <a:sym typeface="Symbol" panose="05050102010706020507" pitchFamily="18" charset="2"/>
                  </a:rPr>
                  <a:t>1</a:t>
                </a:r>
                <a:r>
                  <a:rPr lang="en-US" altLang="he-IL" sz="4000" dirty="0">
                    <a:solidFill>
                      <a:srgbClr val="E8EEF1"/>
                    </a:solidFill>
                    <a:sym typeface="Symbol" panose="05050102010706020507" pitchFamily="18" charset="2"/>
                  </a:rPr>
                  <a:t>)</a:t>
                </a:r>
                <a:r>
                  <a:rPr lang="en-US" altLang="he-IL" sz="4000" dirty="0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 | </a:t>
                </a:r>
                <a:r>
                  <a:rPr lang="en-US" altLang="he-IL" sz="4000" dirty="0">
                    <a:solidFill>
                      <a:srgbClr val="E8EEF1"/>
                    </a:solidFill>
                  </a:rPr>
                  <a:t>h(x</a:t>
                </a:r>
                <a:r>
                  <a:rPr lang="en-US" altLang="he-IL" sz="4000" baseline="-25000" dirty="0">
                    <a:solidFill>
                      <a:srgbClr val="E8EEF1"/>
                    </a:solidFill>
                  </a:rPr>
                  <a:t>2</a:t>
                </a:r>
                <a:r>
                  <a:rPr lang="en-US" altLang="he-IL" sz="4000" dirty="0">
                    <a:solidFill>
                      <a:srgbClr val="E8EEF1"/>
                    </a:solidFill>
                  </a:rPr>
                  <a:t>)</a:t>
                </a:r>
                <a:r>
                  <a:rPr lang="en-US" altLang="he-IL" sz="4000" dirty="0">
                    <a:solidFill>
                      <a:srgbClr val="E8EEF1"/>
                    </a:solidFill>
                    <a:sym typeface="Symbol" panose="05050102010706020507" pitchFamily="18" charset="2"/>
                  </a:rPr>
                  <a:t>h(x</a:t>
                </a:r>
                <a:r>
                  <a:rPr lang="en-US" altLang="he-IL" sz="4000" baseline="-25000" dirty="0">
                    <a:solidFill>
                      <a:srgbClr val="E8EEF1"/>
                    </a:solidFill>
                    <a:sym typeface="Symbol" panose="05050102010706020507" pitchFamily="18" charset="2"/>
                  </a:rPr>
                  <a:t>1</a:t>
                </a:r>
                <a:r>
                  <a:rPr lang="en-US" altLang="he-IL" sz="4000" dirty="0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) = </a:t>
                </a:r>
                <a14:m>
                  <m:oMath xmlns:m="http://schemas.openxmlformats.org/officeDocument/2006/math">
                    <m:r>
                      <a:rPr lang="en-US" altLang="he-IL" sz="4000">
                        <a:solidFill>
                          <a:srgbClr val="E8EEF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he-IL" sz="4000" b="0" i="0" smtClean="0">
                        <a:solidFill>
                          <a:srgbClr val="E8EEF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1</m:t>
                    </m:r>
                    <m:r>
                      <a:rPr lang="en-US" altLang="he-IL" sz="4000" b="0" i="0" smtClean="0">
                        <a:solidFill>
                          <a:srgbClr val="E8EEF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−</m:t>
                    </m:r>
                    <m:f>
                      <m:fPr>
                        <m:ctrlPr>
                          <a:rPr lang="en-US" altLang="he-IL" sz="400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altLang="he-IL" sz="40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he-IL" sz="4000" b="0" i="1" smtClean="0">
                                <a:solidFill>
                                  <a:srgbClr val="E8EEF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US" altLang="he-IL" sz="4000" b="0" i="1" smtClean="0">
                                <a:solidFill>
                                  <a:srgbClr val="E8EEF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𝑅</m:t>
                            </m:r>
                          </m:e>
                        </m:d>
                      </m:den>
                    </m:f>
                    <m:r>
                      <a:rPr lang="en-US" altLang="he-IL" sz="4000" b="0" i="1" smtClean="0">
                        <a:solidFill>
                          <a:srgbClr val="E8EEF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  <m:r>
                      <a:rPr lang="en-US" altLang="he-IL" sz="4000" i="1" smtClean="0">
                        <a:solidFill>
                          <a:srgbClr val="E8EEF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∙</m:t>
                    </m:r>
                    <m:r>
                      <a:rPr lang="en-US" altLang="he-IL" sz="4000" b="0" i="1" smtClean="0">
                        <a:solidFill>
                          <a:srgbClr val="E8EEF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he-IL" sz="4000" b="0" i="1" smtClean="0">
                        <a:solidFill>
                          <a:srgbClr val="E8EEF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1</m:t>
                    </m:r>
                    <m:r>
                      <a:rPr lang="en-US" altLang="he-IL" sz="4000" b="0" i="1" smtClean="0">
                        <a:solidFill>
                          <a:srgbClr val="E8EEF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−</m:t>
                    </m:r>
                    <m:f>
                      <m:fPr>
                        <m:ctrlPr>
                          <a:rPr lang="en-US" altLang="he-IL" sz="400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altLang="he-IL" sz="40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he-IL" sz="4000" b="0" i="1" smtClean="0">
                                <a:solidFill>
                                  <a:srgbClr val="E8EEF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US" altLang="he-IL" sz="4000" b="0" i="1" smtClean="0">
                                <a:solidFill>
                                  <a:srgbClr val="E8EEF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𝑅</m:t>
                            </m:r>
                          </m:e>
                        </m:d>
                      </m:den>
                    </m:f>
                    <m:r>
                      <a:rPr lang="en-US" altLang="he-IL" sz="4000" b="0" i="1" smtClean="0">
                        <a:solidFill>
                          <a:srgbClr val="E8EEF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endParaRPr lang="en-US" altLang="he-IL" sz="4000" dirty="0" smtClean="0">
                  <a:solidFill>
                    <a:srgbClr val="E8EEF1"/>
                  </a:solidFill>
                </a:endParaRPr>
              </a:p>
              <a:p>
                <a:pPr marL="800100" lvl="1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altLang="he-IL" sz="4000" dirty="0" smtClean="0">
                    <a:solidFill>
                      <a:srgbClr val="E8EEF1"/>
                    </a:solidFill>
                  </a:rPr>
                  <a:t>n+1 points </a:t>
                </a:r>
                <a:r>
                  <a:rPr lang="en-US" altLang="he-IL" sz="4000" dirty="0">
                    <a:solidFill>
                      <a:srgbClr val="E8EEF1"/>
                    </a:solidFill>
                  </a:rPr>
                  <a:t>without </a:t>
                </a:r>
                <a:r>
                  <a:rPr lang="en-US" altLang="he-IL" sz="4000" dirty="0" smtClean="0">
                    <a:solidFill>
                      <a:srgbClr val="E8EEF1"/>
                    </a:solidFill>
                  </a:rPr>
                  <a:t>collisions</a:t>
                </a:r>
              </a:p>
              <a:p>
                <a:pPr marL="1257300" lvl="2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he-IL" sz="40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he-IL" sz="4000" b="0" i="0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  <m:r>
                          <a:rPr lang="en-US" altLang="he-IL" sz="4000" b="0" i="0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−</m:t>
                        </m:r>
                        <m:f>
                          <m:fPr>
                            <m:ctrlPr>
                              <a:rPr lang="en-US" altLang="he-IL" sz="4000" b="0" i="1" smtClean="0">
                                <a:solidFill>
                                  <a:srgbClr val="E8EEF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fPr>
                          <m:num>
                            <m:r>
                              <a:rPr lang="en-US" altLang="he-IL" sz="4000" b="0" i="1" smtClean="0">
                                <a:solidFill>
                                  <a:srgbClr val="E8EEF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𝑛</m:t>
                            </m:r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he-IL" sz="4000" b="0" i="1" smtClean="0">
                                    <a:solidFill>
                                      <a:srgbClr val="E8EEF1"/>
                                    </a:solidFill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dPr>
                              <m:e>
                                <m:r>
                                  <a:rPr lang="en-US" altLang="he-IL" sz="4000" b="0" i="1" smtClean="0">
                                    <a:solidFill>
                                      <a:srgbClr val="E8EEF1"/>
                                    </a:solidFill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𝑅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altLang="he-IL" sz="4000" b="0" i="1" smtClean="0">
                        <a:solidFill>
                          <a:srgbClr val="E8EEF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∙</m:t>
                    </m:r>
                    <m:r>
                      <a:rPr lang="en-US" altLang="he-IL" sz="4000" i="1">
                        <a:solidFill>
                          <a:srgbClr val="E8EEF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⋯</m:t>
                    </m:r>
                    <m:r>
                      <a:rPr lang="en-US" altLang="he-IL" sz="4000" i="1" smtClean="0">
                        <a:solidFill>
                          <a:srgbClr val="E8EEF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∙</m:t>
                    </m:r>
                    <m:r>
                      <a:rPr lang="en-US" altLang="he-IL" sz="4000">
                        <a:solidFill>
                          <a:srgbClr val="E8EEF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he-IL" sz="4000">
                        <a:solidFill>
                          <a:srgbClr val="E8EEF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1</m:t>
                    </m:r>
                    <m:r>
                      <a:rPr lang="en-US" altLang="he-IL" sz="4000">
                        <a:solidFill>
                          <a:srgbClr val="E8EEF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−</m:t>
                    </m:r>
                    <m:f>
                      <m:fPr>
                        <m:ctrlPr>
                          <a:rPr lang="en-US" altLang="he-IL" sz="4000" i="1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altLang="he-IL" sz="4000" i="1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he-IL" sz="4000" i="1">
                                <a:solidFill>
                                  <a:srgbClr val="E8EEF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US" altLang="he-IL" sz="4000" i="1">
                                <a:solidFill>
                                  <a:srgbClr val="E8EEF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𝑅</m:t>
                            </m:r>
                          </m:e>
                        </m:d>
                      </m:den>
                    </m:f>
                    <m:r>
                      <a:rPr lang="en-US" altLang="he-IL" sz="4000" i="1">
                        <a:solidFill>
                          <a:srgbClr val="E8EEF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  <m:r>
                      <a:rPr lang="en-US" altLang="he-IL" sz="4000" i="1">
                        <a:solidFill>
                          <a:srgbClr val="E8EEF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∙(</m:t>
                    </m:r>
                    <m:r>
                      <a:rPr lang="en-US" altLang="he-IL" sz="4000" i="1">
                        <a:solidFill>
                          <a:srgbClr val="E8EEF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1</m:t>
                    </m:r>
                    <m:r>
                      <a:rPr lang="en-US" altLang="he-IL" sz="4000" i="1">
                        <a:solidFill>
                          <a:srgbClr val="E8EEF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−</m:t>
                    </m:r>
                    <m:f>
                      <m:fPr>
                        <m:ctrlPr>
                          <a:rPr lang="en-US" altLang="he-IL" sz="4000" i="1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altLang="he-IL" sz="4000" i="1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he-IL" sz="4000" i="1">
                                <a:solidFill>
                                  <a:srgbClr val="E8EEF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US" altLang="he-IL" sz="4000" i="1">
                                <a:solidFill>
                                  <a:srgbClr val="E8EEF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𝑅</m:t>
                            </m:r>
                          </m:e>
                        </m:d>
                      </m:den>
                    </m:f>
                    <m:r>
                      <a:rPr lang="en-US" altLang="he-IL" sz="4000" i="1">
                        <a:solidFill>
                          <a:srgbClr val="E8EEF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endParaRPr lang="en-US" altLang="he-IL" sz="4000" dirty="0" smtClean="0">
                  <a:solidFill>
                    <a:srgbClr val="E8EEF1"/>
                  </a:solidFill>
                </a:endParaRPr>
              </a:p>
              <a:p>
                <a:pPr marL="1257300" lvl="2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altLang="he-IL" sz="4000" dirty="0" smtClean="0">
                  <a:solidFill>
                    <a:srgbClr val="E8EEF1"/>
                  </a:solidFill>
                </a:endParaRPr>
              </a:p>
            </p:txBody>
          </p:sp>
        </mc:Choice>
        <mc:Fallback xmlns="">
          <p:sp>
            <p:nvSpPr>
              <p:cNvPr id="2" name="מלבן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2552700"/>
                <a:ext cx="12877800" cy="8649804"/>
              </a:xfrm>
              <a:prstGeom prst="rect">
                <a:avLst/>
              </a:prstGeom>
              <a:blipFill rotWithShape="0">
                <a:blip r:embed="rId4"/>
                <a:stretch>
                  <a:fillRect l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0" name="Group 7"/>
          <p:cNvGrpSpPr/>
          <p:nvPr/>
        </p:nvGrpSpPr>
        <p:grpSpPr>
          <a:xfrm>
            <a:off x="0" y="7983290"/>
            <a:ext cx="2886906" cy="851395"/>
            <a:chOff x="0" y="0"/>
            <a:chExt cx="1722525" cy="508000"/>
          </a:xfrm>
        </p:grpSpPr>
        <p:sp>
          <p:nvSpPr>
            <p:cNvPr id="11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2" name="Group 7"/>
          <p:cNvGrpSpPr/>
          <p:nvPr/>
        </p:nvGrpSpPr>
        <p:grpSpPr>
          <a:xfrm>
            <a:off x="0" y="6908934"/>
            <a:ext cx="2886906" cy="851395"/>
            <a:chOff x="0" y="0"/>
            <a:chExt cx="1722525" cy="508000"/>
          </a:xfrm>
        </p:grpSpPr>
        <p:sp>
          <p:nvSpPr>
            <p:cNvPr id="13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2269942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Birthday Paradox IV</a:t>
            </a:r>
            <a:endParaRPr lang="en-US" sz="80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מלבן 1"/>
              <p:cNvSpPr/>
              <p:nvPr/>
            </p:nvSpPr>
            <p:spPr>
              <a:xfrm>
                <a:off x="4191000" y="2552700"/>
                <a:ext cx="12877800" cy="48695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altLang="he-IL" sz="4000" dirty="0" smtClean="0">
                    <a:solidFill>
                      <a:srgbClr val="E8EEF1"/>
                    </a:solidFill>
                  </a:rPr>
                  <a:t>Proof (cont.)</a:t>
                </a:r>
              </a:p>
              <a:p>
                <a:pPr marL="800100" lvl="1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altLang="he-IL" sz="4000" dirty="0" smtClean="0">
                    <a:solidFill>
                      <a:srgbClr val="E8EEF1"/>
                    </a:solidFill>
                  </a:rPr>
                  <a:t>By Taylor series</a:t>
                </a:r>
              </a:p>
              <a:p>
                <a:pPr marL="1257300" lvl="2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altLang="he-IL" sz="4000" dirty="0" smtClean="0">
                    <a:solidFill>
                      <a:srgbClr val="E8EEF1"/>
                    </a:solidFill>
                  </a:rPr>
                  <a:t>e</a:t>
                </a:r>
                <a:r>
                  <a:rPr lang="en-US" altLang="he-IL" sz="4000" baseline="30000" dirty="0" smtClean="0">
                    <a:solidFill>
                      <a:srgbClr val="E8EEF1"/>
                    </a:solidFill>
                  </a:rPr>
                  <a:t>-x</a:t>
                </a:r>
                <a:r>
                  <a:rPr lang="en-US" altLang="he-IL" sz="4000" dirty="0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1-x</a:t>
                </a:r>
                <a:endParaRPr lang="en-US" altLang="he-IL" sz="4000" dirty="0" smtClean="0">
                  <a:solidFill>
                    <a:srgbClr val="E8EEF1"/>
                  </a:solidFill>
                </a:endParaRPr>
              </a:p>
              <a:p>
                <a:pPr marL="800100" lvl="1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altLang="he-IL" sz="4000" dirty="0" smtClean="0">
                    <a:solidFill>
                      <a:srgbClr val="E8EEF1"/>
                    </a:solidFill>
                  </a:rPr>
                  <a:t>Probability of no collision in n+1 points</a:t>
                </a:r>
              </a:p>
              <a:p>
                <a:pPr marL="1257300" lvl="2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altLang="he-IL" sz="4000" i="1" smtClean="0">
                        <a:solidFill>
                          <a:srgbClr val="E8EEF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he-IL" sz="400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sz="40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altLang="he-IL" sz="4000" b="0" i="1" smtClean="0">
                                <a:solidFill>
                                  <a:srgbClr val="E8EEF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he-IL" sz="4000" b="0" i="1" smtClean="0">
                                <a:solidFill>
                                  <a:srgbClr val="E8EEF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he-IL" sz="4000" b="0" i="1" smtClean="0">
                                <a:solidFill>
                                  <a:srgbClr val="E8EEF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he-IL" sz="4000" b="0" i="1" smtClean="0">
                                    <a:solidFill>
                                      <a:srgbClr val="E8EEF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he-IL" sz="4000" b="0" i="1" smtClean="0">
                                    <a:solidFill>
                                      <a:srgbClr val="E8EEF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d>
                          </m:den>
                        </m:f>
                      </m:sup>
                    </m:sSup>
                    <m:r>
                      <a:rPr lang="en-US" altLang="he-IL" sz="4000" i="1" smtClean="0">
                        <a:solidFill>
                          <a:srgbClr val="E8EEF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he-IL" sz="400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sz="40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altLang="he-IL" sz="4000" b="0" i="1" smtClean="0">
                                <a:solidFill>
                                  <a:srgbClr val="E8EEF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he-IL" sz="4000" b="0" i="1" smtClean="0">
                                <a:solidFill>
                                  <a:srgbClr val="E8EEF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he-IL" sz="4000" b="0" i="1" smtClean="0">
                                <a:solidFill>
                                  <a:srgbClr val="E8EEF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he-IL" sz="4000" b="0" i="1" smtClean="0">
                                    <a:solidFill>
                                      <a:srgbClr val="E8EEF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he-IL" sz="4000" b="0" i="1" smtClean="0">
                                    <a:solidFill>
                                      <a:srgbClr val="E8EEF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d>
                          </m:den>
                        </m:f>
                      </m:sup>
                    </m:sSup>
                    <m:r>
                      <a:rPr lang="en-US" altLang="he-IL" sz="4000" i="1" smtClean="0">
                        <a:solidFill>
                          <a:srgbClr val="E8EEF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∙⋯∙</m:t>
                    </m:r>
                    <m:sSup>
                      <m:sSupPr>
                        <m:ctrlPr>
                          <a:rPr lang="en-US" altLang="he-IL" sz="400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sz="40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altLang="he-IL" sz="4000" b="0" i="1" smtClean="0">
                                <a:solidFill>
                                  <a:srgbClr val="E8EEF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he-IL" sz="4000" b="0" i="1" smtClean="0">
                                <a:solidFill>
                                  <a:srgbClr val="E8EEF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he-IL" sz="4000" b="0" i="1" smtClean="0">
                                <a:solidFill>
                                  <a:srgbClr val="E8EEF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he-IL" sz="4000" b="0" i="1" smtClean="0">
                                    <a:solidFill>
                                      <a:srgbClr val="E8EEF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he-IL" sz="4000" b="0" i="1" smtClean="0">
                                    <a:solidFill>
                                      <a:srgbClr val="E8EEF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d>
                          </m:den>
                        </m:f>
                      </m:sup>
                    </m:sSup>
                    <m:r>
                      <a:rPr lang="en-US" altLang="he-IL" sz="4000" b="0" i="1" smtClean="0">
                        <a:solidFill>
                          <a:srgbClr val="E8EEF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he-IL" sz="40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sz="40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altLang="he-IL" sz="4000" b="0" i="1" smtClean="0">
                                <a:solidFill>
                                  <a:srgbClr val="E8EEF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he-IL" sz="4000" b="0" i="1" smtClean="0">
                                <a:solidFill>
                                  <a:srgbClr val="E8EEF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he-IL" sz="4000" b="0" i="1" smtClean="0">
                                <a:solidFill>
                                  <a:srgbClr val="E8EEF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he-IL" sz="4000" b="0" i="1" smtClean="0">
                                <a:solidFill>
                                  <a:srgbClr val="E8EEF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he-IL" sz="4000" b="0" i="1" smtClean="0">
                                <a:solidFill>
                                  <a:srgbClr val="E8EEF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he-IL" sz="4000" b="0" i="1" smtClean="0">
                                <a:solidFill>
                                  <a:srgbClr val="E8EEF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he-IL" sz="4000" b="0" i="1" smtClean="0">
                                <a:solidFill>
                                  <a:srgbClr val="E8EEF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he-IL" sz="4000" b="0" i="1" smtClean="0">
                                <a:solidFill>
                                  <a:srgbClr val="E8EEF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he-IL" sz="4000" b="0" i="1" smtClean="0">
                                <a:solidFill>
                                  <a:srgbClr val="E8EEF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he-IL" sz="4000" b="0" i="1" smtClean="0">
                                <a:solidFill>
                                  <a:srgbClr val="E8EEF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he-IL" sz="4000" b="0" i="1" smtClean="0">
                                <a:solidFill>
                                  <a:srgbClr val="E8EEF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altLang="he-IL" sz="4000" b="0" i="1" smtClean="0">
                                <a:solidFill>
                                  <a:srgbClr val="E8EEF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</m:den>
                        </m:f>
                      </m:sup>
                    </m:sSup>
                  </m:oMath>
                </a14:m>
                <a:endParaRPr lang="en-US" altLang="he-IL" sz="4000" dirty="0" smtClean="0">
                  <a:solidFill>
                    <a:srgbClr val="E8EEF1"/>
                  </a:solidFill>
                </a:endParaRPr>
              </a:p>
            </p:txBody>
          </p:sp>
        </mc:Choice>
        <mc:Fallback>
          <p:sp>
            <p:nvSpPr>
              <p:cNvPr id="2" name="מלבן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2552700"/>
                <a:ext cx="12877800" cy="4869538"/>
              </a:xfrm>
              <a:prstGeom prst="rect">
                <a:avLst/>
              </a:prstGeom>
              <a:blipFill rotWithShape="0">
                <a:blip r:embed="rId4"/>
                <a:stretch>
                  <a:fillRect l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0" name="Group 7"/>
          <p:cNvGrpSpPr/>
          <p:nvPr/>
        </p:nvGrpSpPr>
        <p:grpSpPr>
          <a:xfrm>
            <a:off x="0" y="7983290"/>
            <a:ext cx="2886906" cy="851395"/>
            <a:chOff x="0" y="0"/>
            <a:chExt cx="1722525" cy="508000"/>
          </a:xfrm>
        </p:grpSpPr>
        <p:sp>
          <p:nvSpPr>
            <p:cNvPr id="11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2" name="Group 7"/>
          <p:cNvGrpSpPr/>
          <p:nvPr/>
        </p:nvGrpSpPr>
        <p:grpSpPr>
          <a:xfrm>
            <a:off x="0" y="6908934"/>
            <a:ext cx="2886906" cy="851395"/>
            <a:chOff x="0" y="0"/>
            <a:chExt cx="1722525" cy="508000"/>
          </a:xfrm>
        </p:grpSpPr>
        <p:sp>
          <p:nvSpPr>
            <p:cNvPr id="13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4" name="Group 7"/>
          <p:cNvGrpSpPr/>
          <p:nvPr/>
        </p:nvGrpSpPr>
        <p:grpSpPr>
          <a:xfrm>
            <a:off x="3412" y="5838395"/>
            <a:ext cx="2886906" cy="851395"/>
            <a:chOff x="0" y="0"/>
            <a:chExt cx="1722525" cy="508000"/>
          </a:xfrm>
        </p:grpSpPr>
        <p:sp>
          <p:nvSpPr>
            <p:cNvPr id="15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538700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Birthday Attack</a:t>
            </a:r>
            <a:endParaRPr lang="en-US" sz="80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191000" y="2552700"/>
            <a:ext cx="12877800" cy="6665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Goal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Generic method to find collisions in hash functions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Attack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Pick ~|R|</a:t>
            </a:r>
            <a:r>
              <a:rPr lang="en-US" altLang="he-IL" sz="4000" baseline="30000" dirty="0" smtClean="0">
                <a:solidFill>
                  <a:srgbClr val="E8EEF1"/>
                </a:solidFill>
              </a:rPr>
              <a:t>1/2</a:t>
            </a:r>
            <a:r>
              <a:rPr lang="en-US" altLang="he-IL" sz="4000" dirty="0" smtClean="0">
                <a:solidFill>
                  <a:srgbClr val="E8EEF1"/>
                </a:solidFill>
              </a:rPr>
              <a:t> random elements from D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Compute hash for all of them 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Check collisions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>
                <a:solidFill>
                  <a:srgbClr val="E8EEF1"/>
                </a:solidFill>
              </a:rPr>
              <a:t>Time – O(~|</a:t>
            </a:r>
            <a:r>
              <a:rPr lang="en-US" altLang="he-IL" sz="4000" dirty="0" smtClean="0">
                <a:solidFill>
                  <a:srgbClr val="E8EEF1"/>
                </a:solidFill>
              </a:rPr>
              <a:t>R|</a:t>
            </a:r>
            <a:r>
              <a:rPr lang="en-US" altLang="he-IL" sz="4000" baseline="30000" dirty="0" smtClean="0">
                <a:solidFill>
                  <a:srgbClr val="E8EEF1"/>
                </a:solidFill>
              </a:rPr>
              <a:t>1/2</a:t>
            </a:r>
            <a:r>
              <a:rPr lang="en-US" altLang="he-IL" sz="4000" dirty="0" smtClean="0">
                <a:solidFill>
                  <a:srgbClr val="E8EEF1"/>
                </a:solidFill>
              </a:rPr>
              <a:t>), error </a:t>
            </a: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 ½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116915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Probability Amplification</a:t>
            </a:r>
            <a:endParaRPr lang="en-US" sz="80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191000" y="2552700"/>
            <a:ext cx="12877800" cy="2839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To improve probability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Repeat process k times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Probability of success 1-2</a:t>
            </a:r>
            <a:r>
              <a:rPr lang="en-US" altLang="he-IL" sz="4000" baseline="30000" dirty="0" smtClean="0">
                <a:solidFill>
                  <a:srgbClr val="E8EEF1"/>
                </a:solidFill>
                <a:sym typeface="Symbol" panose="05050102010706020507" pitchFamily="18" charset="2"/>
              </a:rPr>
              <a:t>-k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316807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CRHF Constructions I</a:t>
            </a:r>
            <a:endParaRPr lang="en-US" sz="80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191000" y="2552700"/>
            <a:ext cx="12877800" cy="4629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Common domain – {0,1}*</a:t>
            </a:r>
            <a:endParaRPr lang="en-US" altLang="he-IL" sz="4000" baseline="30000" dirty="0">
              <a:solidFill>
                <a:srgbClr val="E8EEF1"/>
              </a:solidFill>
              <a:sym typeface="Symbol" panose="05050102010706020507" pitchFamily="18" charset="2"/>
            </a:endParaRP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Common range – {0,1}</a:t>
            </a:r>
            <a:r>
              <a:rPr lang="en-US" altLang="he-IL" sz="4000" baseline="30000" dirty="0" smtClean="0">
                <a:solidFill>
                  <a:srgbClr val="E8EEF1"/>
                </a:solidFill>
                <a:sym typeface="Symbol" panose="05050102010706020507" pitchFamily="18" charset="2"/>
              </a:rPr>
              <a:t>m</a:t>
            </a: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 for m=2*security parameter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E.g. m=256 or m=512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Range size is twice key size for encryption with similar security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4293138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CRHF Constructions II</a:t>
            </a:r>
            <a:endParaRPr lang="en-US" sz="80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191000" y="2552700"/>
            <a:ext cx="12877800" cy="6665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Common approach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Hash strings of  restricted size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Extend to arbitrary length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Some common designs</a:t>
            </a:r>
            <a:endParaRPr lang="en-US" altLang="he-IL" sz="4000" baseline="30000" dirty="0">
              <a:solidFill>
                <a:srgbClr val="E8EEF1"/>
              </a:solidFill>
              <a:sym typeface="Symbol" panose="05050102010706020507" pitchFamily="18" charset="2"/>
            </a:endParaRP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err="1" smtClean="0">
                <a:solidFill>
                  <a:srgbClr val="E8EEF1"/>
                </a:solidFill>
                <a:sym typeface="Symbol" panose="05050102010706020507" pitchFamily="18" charset="2"/>
              </a:rPr>
              <a:t>Merkle-Damgard</a:t>
            </a:r>
            <a:endParaRPr lang="en-US" altLang="he-IL" sz="4000" dirty="0" smtClean="0">
              <a:solidFill>
                <a:srgbClr val="E8EEF1"/>
              </a:solidFill>
              <a:sym typeface="Symbol" panose="05050102010706020507" pitchFamily="18" charset="2"/>
            </a:endParaRP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Sponge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Block cipher chaining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0" name="Group 7"/>
          <p:cNvGrpSpPr/>
          <p:nvPr/>
        </p:nvGrpSpPr>
        <p:grpSpPr>
          <a:xfrm>
            <a:off x="5687" y="8039100"/>
            <a:ext cx="2886906" cy="851395"/>
            <a:chOff x="0" y="0"/>
            <a:chExt cx="1722525" cy="508000"/>
          </a:xfrm>
        </p:grpSpPr>
        <p:sp>
          <p:nvSpPr>
            <p:cNvPr id="11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148563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err="1" smtClean="0">
                <a:solidFill>
                  <a:srgbClr val="43B0F1"/>
                </a:solidFill>
                <a:latin typeface="Montserrat Classic Bold"/>
              </a:rPr>
              <a:t>Merkle-Damgard</a:t>
            </a: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 I</a:t>
            </a:r>
            <a:endParaRPr lang="en-US" sz="80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191000" y="2552700"/>
            <a:ext cx="12877800" cy="6665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Compression function H:{0,1}</a:t>
            </a:r>
            <a:r>
              <a:rPr lang="en-US" altLang="he-IL" sz="4000" baseline="30000" dirty="0" smtClean="0">
                <a:solidFill>
                  <a:srgbClr val="E8EEF1"/>
                </a:solidFill>
                <a:sym typeface="Symbol" panose="05050102010706020507" pitchFamily="18" charset="2"/>
              </a:rPr>
              <a:t>n+m</a:t>
            </a:r>
            <a:r>
              <a:rPr lang="en-US" altLang="he-IL" sz="4000" dirty="0" smtClean="0">
                <a:solidFill>
                  <a:srgbClr val="E8EEF1"/>
                </a:solidFill>
                <a:sym typeface="Wingdings" panose="05000000000000000000" pitchFamily="2" charset="2"/>
              </a:rPr>
              <a:t>{0,1}</a:t>
            </a:r>
            <a:r>
              <a:rPr lang="en-US" altLang="he-IL" sz="4000" baseline="30000" dirty="0" smtClean="0">
                <a:solidFill>
                  <a:srgbClr val="E8EEF1"/>
                </a:solidFill>
                <a:sym typeface="Wingdings" panose="05000000000000000000" pitchFamily="2" charset="2"/>
              </a:rPr>
              <a:t>m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sym typeface="Wingdings" panose="05000000000000000000" pitchFamily="2" charset="2"/>
              </a:rPr>
              <a:t>Typical value for n – 512 bits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sym typeface="Wingdings" panose="05000000000000000000" pitchFamily="2" charset="2"/>
              </a:rPr>
              <a:t>Typical values for m </a:t>
            </a:r>
          </a:p>
          <a:p>
            <a:pPr marL="12573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sym typeface="Wingdings" panose="05000000000000000000" pitchFamily="2" charset="2"/>
              </a:rPr>
              <a:t>160</a:t>
            </a:r>
          </a:p>
          <a:p>
            <a:pPr marL="12573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sym typeface="Wingdings" panose="05000000000000000000" pitchFamily="2" charset="2"/>
              </a:rPr>
              <a:t>224</a:t>
            </a:r>
          </a:p>
          <a:p>
            <a:pPr marL="12573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sym typeface="Wingdings" panose="05000000000000000000" pitchFamily="2" charset="2"/>
              </a:rPr>
              <a:t>Current recommendation - 256, 384, 512</a:t>
            </a:r>
            <a:endParaRPr lang="en-US" altLang="he-IL" sz="4000" dirty="0">
              <a:solidFill>
                <a:srgbClr val="E8EEF1"/>
              </a:solidFill>
              <a:sym typeface="Symbol" panose="05050102010706020507" pitchFamily="18" charset="2"/>
            </a:endParaRP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>
                <a:solidFill>
                  <a:srgbClr val="E8EEF1"/>
                </a:solidFill>
              </a:rPr>
              <a:t>Extension via chaining to </a:t>
            </a:r>
            <a:r>
              <a:rPr lang="en-US" altLang="he-IL" sz="4000" dirty="0" smtClean="0">
                <a:solidFill>
                  <a:srgbClr val="E8EEF1"/>
                </a:solidFill>
              </a:rPr>
              <a:t>h:{0,1}</a:t>
            </a:r>
            <a:r>
              <a:rPr lang="en-US" altLang="he-IL" sz="4000" baseline="30000" dirty="0" smtClean="0">
                <a:solidFill>
                  <a:srgbClr val="E8EEF1"/>
                </a:solidFill>
              </a:rPr>
              <a:t>*</a:t>
            </a:r>
            <a:r>
              <a:rPr lang="en-US" altLang="he-IL" sz="4000" dirty="0" smtClean="0">
                <a:solidFill>
                  <a:srgbClr val="E8EEF1"/>
                </a:solidFill>
                <a:sym typeface="Wingdings" panose="05000000000000000000" pitchFamily="2" charset="2"/>
              </a:rPr>
              <a:t>{0,1}</a:t>
            </a:r>
            <a:r>
              <a:rPr lang="en-US" altLang="he-IL" sz="4000" baseline="30000" dirty="0" smtClean="0">
                <a:solidFill>
                  <a:srgbClr val="E8EEF1"/>
                </a:solidFill>
                <a:sym typeface="Wingdings" panose="05000000000000000000" pitchFamily="2" charset="2"/>
              </a:rPr>
              <a:t>m</a:t>
            </a:r>
            <a:endParaRPr lang="en-US" altLang="he-IL" sz="4000" baseline="30000" dirty="0" smtClean="0">
              <a:solidFill>
                <a:srgbClr val="E8EEF1"/>
              </a:solidFill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4153115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One-Way Functions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429241" y="1943100"/>
            <a:ext cx="12877800" cy="7622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A </a:t>
            </a:r>
            <a:r>
              <a:rPr lang="en-US" altLang="he-IL" sz="4000" dirty="0">
                <a:solidFill>
                  <a:srgbClr val="E8EEF1"/>
                </a:solidFill>
              </a:rPr>
              <a:t>function f: D</a:t>
            </a:r>
            <a:r>
              <a:rPr lang="en-US" altLang="he-IL" sz="4000" dirty="0">
                <a:solidFill>
                  <a:srgbClr val="E8EEF1"/>
                </a:solidFill>
                <a:sym typeface="Symbol" panose="05050102010706020507" pitchFamily="18" charset="2"/>
              </a:rPr>
              <a:t>R is called one-way if:</a:t>
            </a: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</a:t>
            </a:r>
            <a:r>
              <a:rPr lang="en-US" altLang="he-IL" sz="4000" dirty="0" err="1" smtClean="0">
                <a:solidFill>
                  <a:srgbClr val="E8EEF1"/>
                </a:solidFill>
                <a:sym typeface="Symbol" panose="05050102010706020507" pitchFamily="18" charset="2"/>
              </a:rPr>
              <a:t>xD</a:t>
            </a: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, computing </a:t>
            </a:r>
            <a:r>
              <a:rPr lang="en-US" altLang="he-IL" sz="4000" dirty="0">
                <a:solidFill>
                  <a:srgbClr val="E8EEF1"/>
                </a:solidFill>
                <a:sym typeface="Symbol" panose="05050102010706020507" pitchFamily="18" charset="2"/>
              </a:rPr>
              <a:t>f(x) is “easy”</a:t>
            </a: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For random </a:t>
            </a:r>
            <a:r>
              <a:rPr lang="en-US" altLang="he-IL" sz="4000" dirty="0" err="1">
                <a:solidFill>
                  <a:srgbClr val="E8EEF1"/>
                </a:solidFill>
                <a:sym typeface="Symbol" panose="05050102010706020507" pitchFamily="18" charset="2"/>
              </a:rPr>
              <a:t>xD</a:t>
            </a: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, y=f(x), computing </a:t>
            </a:r>
            <a:r>
              <a:rPr lang="en-US" altLang="he-IL" sz="4000" dirty="0">
                <a:solidFill>
                  <a:srgbClr val="E8EEF1"/>
                </a:solidFill>
                <a:sym typeface="Symbol" panose="05050102010706020507" pitchFamily="18" charset="2"/>
              </a:rPr>
              <a:t>f</a:t>
            </a:r>
            <a:r>
              <a:rPr lang="en-US" altLang="he-IL" sz="4000" baseline="30000" dirty="0">
                <a:solidFill>
                  <a:srgbClr val="E8EEF1"/>
                </a:solidFill>
                <a:sym typeface="Symbol" panose="05050102010706020507" pitchFamily="18" charset="2"/>
              </a:rPr>
              <a:t>-1</a:t>
            </a:r>
            <a:r>
              <a:rPr lang="en-US" altLang="he-IL" sz="4000" dirty="0">
                <a:solidFill>
                  <a:srgbClr val="E8EEF1"/>
                </a:solidFill>
                <a:sym typeface="Symbol" panose="05050102010706020507" pitchFamily="18" charset="2"/>
              </a:rPr>
              <a:t>(y) </a:t>
            </a: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is </a:t>
            </a:r>
            <a:r>
              <a:rPr lang="en-US" altLang="he-IL" sz="4000" dirty="0">
                <a:solidFill>
                  <a:srgbClr val="E8EEF1"/>
                </a:solidFill>
                <a:sym typeface="Symbol" panose="05050102010706020507" pitchFamily="18" charset="2"/>
              </a:rPr>
              <a:t>“hard”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Easy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2</a:t>
            </a:r>
            <a:r>
              <a:rPr lang="en-US" altLang="he-IL" sz="4000" baseline="30000" dirty="0" smtClean="0">
                <a:solidFill>
                  <a:srgbClr val="E8EEF1"/>
                </a:solidFill>
                <a:sym typeface="Symbol" panose="05050102010706020507" pitchFamily="18" charset="2"/>
              </a:rPr>
              <a:t>64</a:t>
            </a: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 is “easy” for breaking cryptographic applications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For “valid” computation 2</a:t>
            </a:r>
            <a:r>
              <a:rPr lang="en-US" altLang="he-IL" sz="4000" baseline="30000" dirty="0" smtClean="0">
                <a:solidFill>
                  <a:srgbClr val="E8EEF1"/>
                </a:solidFill>
                <a:sym typeface="Symbol" panose="05050102010706020507" pitchFamily="18" charset="2"/>
              </a:rPr>
              <a:t>64</a:t>
            </a: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 is too slow</a:t>
            </a:r>
          </a:p>
          <a:p>
            <a:pPr marL="12573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Computing f(x) should take fraction of second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Hard -  2</a:t>
            </a:r>
            <a:r>
              <a:rPr lang="en-US" altLang="he-IL" sz="4000" baseline="30000" dirty="0" smtClean="0">
                <a:solidFill>
                  <a:srgbClr val="E8EEF1"/>
                </a:solidFill>
                <a:sym typeface="Symbol" panose="05050102010706020507" pitchFamily="18" charset="2"/>
              </a:rPr>
              <a:t>128</a:t>
            </a:r>
            <a:endParaRPr lang="en-US" altLang="he-IL" sz="4000" baseline="30000" dirty="0">
              <a:solidFill>
                <a:srgbClr val="E8EEF1"/>
              </a:solidFill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1398700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err="1" smtClean="0">
                <a:solidFill>
                  <a:srgbClr val="43B0F1"/>
                </a:solidFill>
                <a:latin typeface="Montserrat Classic Bold"/>
              </a:rPr>
              <a:t>Merkle-Damgard</a:t>
            </a: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 II</a:t>
            </a:r>
            <a:endParaRPr lang="en-US" sz="8000" spc="59" dirty="0">
              <a:solidFill>
                <a:srgbClr val="43B0F1"/>
              </a:solidFill>
              <a:latin typeface="Montserrat Classic Bold"/>
            </a:endParaRPr>
          </a:p>
        </p:txBody>
      </p:sp>
      <p:sp>
        <p:nvSpPr>
          <p:cNvPr id="10" name="AutoShape 3"/>
          <p:cNvSpPr>
            <a:spLocks noChangeArrowheads="1"/>
          </p:cNvSpPr>
          <p:nvPr/>
        </p:nvSpPr>
        <p:spPr bwMode="auto">
          <a:xfrm rot="10800000">
            <a:off x="4260718" y="4457700"/>
            <a:ext cx="1371600" cy="2438400"/>
          </a:xfrm>
          <a:prstGeom prst="flowChartManualInpu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rtl="1" eaLnBrk="1" hangingPunct="1">
              <a:spcBef>
                <a:spcPct val="0"/>
              </a:spcBef>
              <a:buFontTx/>
              <a:buNone/>
            </a:pPr>
            <a:r>
              <a:rPr lang="en-US" altLang="he-IL" i="0" dirty="0">
                <a:latin typeface="+mn-lt"/>
              </a:rPr>
              <a:t>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41918" y="2615624"/>
            <a:ext cx="624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Message M=M</a:t>
            </a:r>
            <a:r>
              <a:rPr lang="en-US" sz="3200" baseline="-25000" dirty="0" smtClean="0">
                <a:solidFill>
                  <a:schemeClr val="bg1"/>
                </a:solidFill>
              </a:rPr>
              <a:t>1</a:t>
            </a:r>
            <a:r>
              <a:rPr lang="en-US" sz="3200" dirty="0" smtClean="0">
                <a:solidFill>
                  <a:schemeClr val="bg1"/>
                </a:solidFill>
              </a:rPr>
              <a:t>,M</a:t>
            </a:r>
            <a:r>
              <a:rPr lang="en-US" sz="3200" baseline="-25000" dirty="0" smtClean="0">
                <a:solidFill>
                  <a:schemeClr val="bg1"/>
                </a:solidFill>
              </a:rPr>
              <a:t>2</a:t>
            </a:r>
            <a:r>
              <a:rPr lang="en-US" sz="3200" dirty="0" smtClean="0">
                <a:solidFill>
                  <a:schemeClr val="bg1"/>
                </a:solidFill>
              </a:rPr>
              <a:t>,…,M</a:t>
            </a:r>
            <a:r>
              <a:rPr lang="en-US" sz="3200" baseline="-25000" dirty="0" smtClean="0">
                <a:solidFill>
                  <a:schemeClr val="bg1"/>
                </a:solidFill>
              </a:rPr>
              <a:t>k</a:t>
            </a:r>
            <a:r>
              <a:rPr lang="en-US" sz="3200" dirty="0" smtClean="0">
                <a:solidFill>
                  <a:schemeClr val="bg1"/>
                </a:solidFill>
                <a:sym typeface="Symbol" panose="05050102010706020507" pitchFamily="18" charset="2"/>
              </a:rPr>
              <a:t>({0,1}</a:t>
            </a:r>
            <a:r>
              <a:rPr lang="en-US" sz="3200" baseline="30000" dirty="0" smtClean="0">
                <a:solidFill>
                  <a:schemeClr val="bg1"/>
                </a:solidFill>
                <a:sym typeface="Symbol" panose="05050102010706020507" pitchFamily="18" charset="2"/>
              </a:rPr>
              <a:t>n</a:t>
            </a:r>
            <a:r>
              <a:rPr lang="en-US" sz="3200" dirty="0" smtClean="0">
                <a:solidFill>
                  <a:schemeClr val="bg1"/>
                </a:solidFill>
                <a:sym typeface="Symbol" panose="05050102010706020507" pitchFamily="18" charset="2"/>
              </a:rPr>
              <a:t>)</a:t>
            </a:r>
            <a:r>
              <a:rPr lang="en-US" sz="3200" baseline="30000" dirty="0" smtClean="0">
                <a:solidFill>
                  <a:schemeClr val="bg1"/>
                </a:solidFill>
                <a:sym typeface="Symbol" panose="05050102010706020507" pitchFamily="18" charset="2"/>
              </a:rPr>
              <a:t>k</a:t>
            </a:r>
            <a:endParaRPr lang="en-US" baseline="300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21195" y="7493288"/>
            <a:ext cx="1159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M</a:t>
            </a:r>
            <a:r>
              <a:rPr lang="en-US" sz="3200" baseline="-25000" dirty="0" smtClean="0">
                <a:solidFill>
                  <a:schemeClr val="bg1"/>
                </a:solidFill>
              </a:rPr>
              <a:t>1</a:t>
            </a:r>
            <a:endParaRPr lang="en-US" baseline="300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90800" y="4849042"/>
            <a:ext cx="1159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IV</a:t>
            </a:r>
            <a:endParaRPr lang="en-US" baseline="300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90647" y="3380482"/>
            <a:ext cx="24849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Compression function</a:t>
            </a:r>
            <a:endParaRPr lang="en-US" baseline="30000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610810" y="5172634"/>
            <a:ext cx="649908" cy="0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0"/>
          </p:cNvCxnSpPr>
          <p:nvPr/>
        </p:nvCxnSpPr>
        <p:spPr>
          <a:xfrm flipV="1">
            <a:off x="3501165" y="6134100"/>
            <a:ext cx="13708" cy="1359188"/>
          </a:xfrm>
          <a:prstGeom prst="straightConnector1">
            <a:avLst/>
          </a:prstGeom>
          <a:ln w="508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935764" y="7443448"/>
            <a:ext cx="1159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n bits</a:t>
            </a:r>
            <a:endParaRPr lang="en-US" baseline="300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73128" y="4335900"/>
            <a:ext cx="1287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m bits</a:t>
            </a:r>
            <a:endParaRPr lang="en-US" baseline="30000" dirty="0">
              <a:solidFill>
                <a:schemeClr val="bg1"/>
              </a:solidFill>
            </a:endParaRPr>
          </a:p>
        </p:txBody>
      </p:sp>
      <p:sp>
        <p:nvSpPr>
          <p:cNvPr id="20" name="AutoShape 3"/>
          <p:cNvSpPr>
            <a:spLocks noChangeArrowheads="1"/>
          </p:cNvSpPr>
          <p:nvPr/>
        </p:nvSpPr>
        <p:spPr bwMode="auto">
          <a:xfrm rot="10800000">
            <a:off x="7391175" y="4457700"/>
            <a:ext cx="1371600" cy="2438400"/>
          </a:xfrm>
          <a:prstGeom prst="flowChartManualInpu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rtl="1" eaLnBrk="1" hangingPunct="1">
              <a:spcBef>
                <a:spcPct val="0"/>
              </a:spcBef>
              <a:buFontTx/>
              <a:buNone/>
            </a:pPr>
            <a:r>
              <a:rPr lang="en-US" altLang="he-IL" i="0" dirty="0">
                <a:latin typeface="+mn-lt"/>
              </a:rPr>
              <a:t>H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153206" y="7493287"/>
            <a:ext cx="1159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M</a:t>
            </a:r>
            <a:r>
              <a:rPr lang="en-US" sz="3200" baseline="-25000" dirty="0" smtClean="0">
                <a:solidFill>
                  <a:schemeClr val="bg1"/>
                </a:solidFill>
              </a:rPr>
              <a:t>2</a:t>
            </a:r>
            <a:endParaRPr lang="en-US" baseline="30000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632318" y="5116776"/>
            <a:ext cx="1758857" cy="0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utoShape 3"/>
          <p:cNvSpPr>
            <a:spLocks noChangeArrowheads="1"/>
          </p:cNvSpPr>
          <p:nvPr/>
        </p:nvSpPr>
        <p:spPr bwMode="auto">
          <a:xfrm rot="10800000">
            <a:off x="13099918" y="4457700"/>
            <a:ext cx="1371600" cy="2438400"/>
          </a:xfrm>
          <a:prstGeom prst="flowChartManualInpu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rtl="1" eaLnBrk="1" hangingPunct="1">
              <a:spcBef>
                <a:spcPct val="0"/>
              </a:spcBef>
              <a:buFontTx/>
              <a:buNone/>
            </a:pPr>
            <a:r>
              <a:rPr lang="en-US" altLang="he-IL" i="0" dirty="0">
                <a:latin typeface="+mn-lt"/>
              </a:rPr>
              <a:t>H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760394" y="7443448"/>
            <a:ext cx="1159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M</a:t>
            </a:r>
            <a:r>
              <a:rPr lang="en-US" sz="3200" baseline="-25000" dirty="0" smtClean="0">
                <a:solidFill>
                  <a:schemeClr val="bg1"/>
                </a:solidFill>
              </a:rPr>
              <a:t>k</a:t>
            </a:r>
            <a:endParaRPr lang="en-US" baseline="30000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2340364" y="5141429"/>
            <a:ext cx="799862" cy="11206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501165" y="6134100"/>
            <a:ext cx="759553" cy="0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6620090" y="6134100"/>
            <a:ext cx="13708" cy="1359188"/>
          </a:xfrm>
          <a:prstGeom prst="straightConnector1">
            <a:avLst/>
          </a:prstGeom>
          <a:ln w="508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620090" y="6134100"/>
            <a:ext cx="759553" cy="0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6" idx="0"/>
          </p:cNvCxnSpPr>
          <p:nvPr/>
        </p:nvCxnSpPr>
        <p:spPr>
          <a:xfrm flipV="1">
            <a:off x="12340364" y="6286500"/>
            <a:ext cx="13709" cy="1156948"/>
          </a:xfrm>
          <a:prstGeom prst="straightConnector1">
            <a:avLst/>
          </a:prstGeom>
          <a:ln w="508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2340365" y="6286500"/>
            <a:ext cx="759553" cy="0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684745" y="6866965"/>
            <a:ext cx="11599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</a:rPr>
              <a:t>…</a:t>
            </a:r>
            <a:endParaRPr lang="en-US" b="1" baseline="30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652727" y="4690970"/>
            <a:ext cx="11599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</a:rPr>
              <a:t>…</a:t>
            </a:r>
            <a:endParaRPr lang="en-US" b="1" baseline="300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931776" y="4381586"/>
            <a:ext cx="1381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m bits</a:t>
            </a:r>
            <a:endParaRPr lang="en-US" baseline="30000" dirty="0">
              <a:solidFill>
                <a:schemeClr val="bg1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4471518" y="5487964"/>
            <a:ext cx="1758857" cy="0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4770976" y="4752774"/>
            <a:ext cx="1159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h(M)</a:t>
            </a:r>
            <a:endParaRPr lang="en-US" baseline="30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332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/>
      <p:bldP spid="11" grpId="0"/>
      <p:bldP spid="12" grpId="0"/>
      <p:bldP spid="13" grpId="0"/>
      <p:bldP spid="18" grpId="0"/>
      <p:bldP spid="19" grpId="0"/>
      <p:bldP spid="20" grpId="0" animBg="1"/>
      <p:bldP spid="21" grpId="0"/>
      <p:bldP spid="25" grpId="0" animBg="1"/>
      <p:bldP spid="26" grpId="0"/>
      <p:bldP spid="39" grpId="0"/>
      <p:bldP spid="40" grpId="0"/>
      <p:bldP spid="41" grpId="0"/>
      <p:bldP spid="4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err="1">
                <a:solidFill>
                  <a:srgbClr val="43B0F1"/>
                </a:solidFill>
                <a:latin typeface="Montserrat Classic Bold"/>
              </a:rPr>
              <a:t>Merkle-Damgard</a:t>
            </a:r>
            <a:r>
              <a:rPr lang="en-US" sz="6600" spc="59" dirty="0">
                <a:solidFill>
                  <a:srgbClr val="43B0F1"/>
                </a:solidFill>
                <a:latin typeface="Montserrat Classic Bold"/>
              </a:rPr>
              <a:t> </a:t>
            </a: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III</a:t>
            </a:r>
            <a:endParaRPr lang="en-US" sz="80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191000" y="2552700"/>
            <a:ext cx="12877800" cy="5709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IV Is typically constant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Unlike most encryption schemes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Padding of message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To multiple of n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Typically encodes message length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Can we argue security?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0" name="Group 7"/>
          <p:cNvGrpSpPr/>
          <p:nvPr/>
        </p:nvGrpSpPr>
        <p:grpSpPr>
          <a:xfrm>
            <a:off x="5687" y="8039100"/>
            <a:ext cx="2886906" cy="851395"/>
            <a:chOff x="0" y="0"/>
            <a:chExt cx="1722525" cy="508000"/>
          </a:xfrm>
        </p:grpSpPr>
        <p:sp>
          <p:nvSpPr>
            <p:cNvPr id="11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2" name="Group 7"/>
          <p:cNvGrpSpPr/>
          <p:nvPr/>
        </p:nvGrpSpPr>
        <p:grpSpPr>
          <a:xfrm>
            <a:off x="0" y="6881938"/>
            <a:ext cx="2886906" cy="851395"/>
            <a:chOff x="0" y="0"/>
            <a:chExt cx="1722525" cy="508000"/>
          </a:xfrm>
        </p:grpSpPr>
        <p:sp>
          <p:nvSpPr>
            <p:cNvPr id="13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1990960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Proving security</a:t>
            </a:r>
            <a:endParaRPr lang="en-US" sz="80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191000" y="2552700"/>
            <a:ext cx="12877800" cy="7622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Three </a:t>
            </a:r>
            <a:r>
              <a:rPr lang="en-US" altLang="he-IL" sz="4000" dirty="0">
                <a:solidFill>
                  <a:srgbClr val="E8EEF1"/>
                </a:solidFill>
              </a:rPr>
              <a:t>main methods to prove that system is secure:</a:t>
            </a: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Unconditionally</a:t>
            </a:r>
          </a:p>
          <a:p>
            <a:pPr marL="1257300" lvl="3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>
                <a:solidFill>
                  <a:srgbClr val="E8EEF1"/>
                </a:solidFill>
              </a:rPr>
              <a:t>E</a:t>
            </a:r>
            <a:r>
              <a:rPr lang="en-US" altLang="he-IL" sz="4000" dirty="0" smtClean="0">
                <a:solidFill>
                  <a:srgbClr val="E8EEF1"/>
                </a:solidFill>
              </a:rPr>
              <a:t>xample </a:t>
            </a:r>
            <a:r>
              <a:rPr lang="en-US" altLang="he-IL" sz="4000" dirty="0">
                <a:solidFill>
                  <a:srgbClr val="E8EEF1"/>
                </a:solidFill>
              </a:rPr>
              <a:t>– OTP</a:t>
            </a: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>
                <a:solidFill>
                  <a:srgbClr val="E8EEF1"/>
                </a:solidFill>
              </a:rPr>
              <a:t>Secure against all known </a:t>
            </a:r>
            <a:r>
              <a:rPr lang="en-US" altLang="he-IL" sz="4000" dirty="0" smtClean="0">
                <a:solidFill>
                  <a:srgbClr val="E8EEF1"/>
                </a:solidFill>
              </a:rPr>
              <a:t>attacks</a:t>
            </a:r>
          </a:p>
          <a:p>
            <a:pPr marL="1257300" lvl="3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AES</a:t>
            </a:r>
            <a:endParaRPr lang="en-US" altLang="he-IL" sz="4000" dirty="0">
              <a:solidFill>
                <a:srgbClr val="E8EEF1"/>
              </a:solidFill>
            </a:endParaRPr>
          </a:p>
          <a:p>
            <a:pPr marL="1257300" lvl="3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Hash </a:t>
            </a:r>
            <a:r>
              <a:rPr lang="en-US" altLang="he-IL" sz="4000" dirty="0">
                <a:solidFill>
                  <a:srgbClr val="E8EEF1"/>
                </a:solidFill>
              </a:rPr>
              <a:t>compression function</a:t>
            </a: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>
                <a:solidFill>
                  <a:srgbClr val="E8EEF1"/>
                </a:solidFill>
              </a:rPr>
              <a:t>Reduction to </a:t>
            </a:r>
            <a:r>
              <a:rPr lang="en-US" altLang="he-IL" sz="4000" dirty="0" smtClean="0">
                <a:solidFill>
                  <a:srgbClr val="E8EEF1"/>
                </a:solidFill>
              </a:rPr>
              <a:t>security of another scheme</a:t>
            </a:r>
          </a:p>
          <a:p>
            <a:pPr marL="1257300" lvl="3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 </a:t>
            </a:r>
            <a:r>
              <a:rPr lang="en-US" altLang="he-IL" sz="4000" dirty="0" err="1">
                <a:solidFill>
                  <a:srgbClr val="E8EEF1"/>
                </a:solidFill>
              </a:rPr>
              <a:t>Merkle-Damgard</a:t>
            </a:r>
            <a:endParaRPr lang="en-US" altLang="he-IL" sz="4000" dirty="0">
              <a:solidFill>
                <a:srgbClr val="E8EEF1"/>
              </a:solidFill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367648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Security Reduction</a:t>
            </a:r>
            <a:endParaRPr lang="en-US" sz="80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191000" y="2552700"/>
            <a:ext cx="12877800" cy="6542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Form: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If scheme A is secure then scheme B is secure</a:t>
            </a:r>
            <a:endParaRPr lang="en-US" altLang="he-IL" sz="4000" dirty="0">
              <a:solidFill>
                <a:srgbClr val="E8EEF1"/>
              </a:solidFill>
            </a:endParaRPr>
          </a:p>
          <a:p>
            <a:pPr marL="3429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Equivalently:</a:t>
            </a: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If B is insecure then A is insecure</a:t>
            </a: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sym typeface="Wingdings" panose="05000000000000000000" pitchFamily="2" charset="2"/>
              </a:rPr>
              <a:t>Given an attack breaking B, there is an attack to break A</a:t>
            </a: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sym typeface="Wingdings" panose="05000000000000000000" pitchFamily="2" charset="2"/>
              </a:rPr>
              <a:t>Attack on A uses attack on B as </a:t>
            </a:r>
            <a:r>
              <a:rPr lang="en-US" altLang="he-IL" sz="4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oracle</a:t>
            </a:r>
            <a:endParaRPr lang="en-US" altLang="he-IL" sz="4000" dirty="0">
              <a:solidFill>
                <a:srgbClr val="FF0000"/>
              </a:solidFill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429182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err="1" smtClean="0">
                <a:solidFill>
                  <a:srgbClr val="43B0F1"/>
                </a:solidFill>
                <a:latin typeface="Montserrat Classic Bold"/>
              </a:rPr>
              <a:t>Merkle-Damgard</a:t>
            </a: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 Sec. II</a:t>
            </a:r>
            <a:endParaRPr lang="en-US" sz="80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191000" y="2552700"/>
            <a:ext cx="12877800" cy="4752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Proof (cont.)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Construct algorithm B that finds collision in H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B calls A</a:t>
            </a:r>
          </a:p>
          <a:p>
            <a:pPr marL="12573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Obtains k, M, N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Searches for collisions in blocks of M, N</a:t>
            </a:r>
            <a:endParaRPr lang="en-US" altLang="he-IL" sz="4000" dirty="0">
              <a:solidFill>
                <a:srgbClr val="E8EEF1"/>
              </a:solidFill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0" name="Group 7"/>
          <p:cNvGrpSpPr/>
          <p:nvPr/>
        </p:nvGrpSpPr>
        <p:grpSpPr>
          <a:xfrm>
            <a:off x="0" y="7872538"/>
            <a:ext cx="2886906" cy="851395"/>
            <a:chOff x="0" y="0"/>
            <a:chExt cx="1722525" cy="508000"/>
          </a:xfrm>
        </p:grpSpPr>
        <p:sp>
          <p:nvSpPr>
            <p:cNvPr id="11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10856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err="1">
                <a:solidFill>
                  <a:srgbClr val="43B0F1"/>
                </a:solidFill>
                <a:latin typeface="Montserrat Classic Bold"/>
              </a:rPr>
              <a:t>Merkle-Damgard</a:t>
            </a:r>
            <a:r>
              <a:rPr lang="en-US" sz="6600" spc="59" dirty="0">
                <a:solidFill>
                  <a:srgbClr val="43B0F1"/>
                </a:solidFill>
                <a:latin typeface="Montserrat Classic Bold"/>
              </a:rPr>
              <a:t> Sec. </a:t>
            </a: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III</a:t>
            </a:r>
            <a:endParaRPr lang="en-US" sz="8000" spc="59" dirty="0">
              <a:solidFill>
                <a:srgbClr val="43B0F1"/>
              </a:solidFill>
              <a:latin typeface="Montserrat Classic Bold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133600" y="6057900"/>
            <a:ext cx="14547718" cy="0"/>
          </a:xfrm>
          <a:prstGeom prst="line">
            <a:avLst/>
          </a:prstGeom>
          <a:ln w="825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2293974" y="2282406"/>
            <a:ext cx="13479201" cy="3247396"/>
            <a:chOff x="3900656" y="2282406"/>
            <a:chExt cx="13479201" cy="3247396"/>
          </a:xfrm>
        </p:grpSpPr>
        <p:sp>
          <p:nvSpPr>
            <p:cNvPr id="10" name="AutoShape 3"/>
            <p:cNvSpPr>
              <a:spLocks noChangeArrowheads="1"/>
            </p:cNvSpPr>
            <p:nvPr/>
          </p:nvSpPr>
          <p:spPr bwMode="auto">
            <a:xfrm rot="10800000">
              <a:off x="5410200" y="2324100"/>
              <a:ext cx="1371600" cy="2438400"/>
            </a:xfrm>
            <a:prstGeom prst="flowChartManualInpu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rtl="1" eaLnBrk="1" hangingPunct="1">
                <a:spcBef>
                  <a:spcPct val="0"/>
                </a:spcBef>
                <a:buFontTx/>
                <a:buNone/>
              </a:pPr>
              <a:r>
                <a:rPr lang="en-US" altLang="he-IL" i="0" dirty="0">
                  <a:latin typeface="+mn-lt"/>
                </a:rPr>
                <a:t>H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70677" y="4820658"/>
              <a:ext cx="11599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</a:rPr>
                <a:t>M</a:t>
              </a:r>
              <a:r>
                <a:rPr lang="en-US" sz="3200" baseline="-25000" dirty="0" smtClean="0">
                  <a:solidFill>
                    <a:schemeClr val="bg1"/>
                  </a:solidFill>
                </a:rPr>
                <a:t>1</a:t>
              </a:r>
              <a:endParaRPr lang="en-US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00656" y="2715442"/>
              <a:ext cx="99956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</a:rPr>
                <a:t>IV</a:t>
              </a:r>
              <a:endParaRPr lang="en-US" baseline="30000" dirty="0">
                <a:solidFill>
                  <a:schemeClr val="bg1"/>
                </a:solidFill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4760292" y="3039034"/>
              <a:ext cx="649908" cy="0"/>
            </a:xfrm>
            <a:prstGeom prst="straightConnector1">
              <a:avLst/>
            </a:prstGeom>
            <a:ln w="508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4643793" y="4000501"/>
              <a:ext cx="20562" cy="700282"/>
            </a:xfrm>
            <a:prstGeom prst="straightConnector1">
              <a:avLst/>
            </a:prstGeom>
            <a:ln w="508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AutoShape 3"/>
            <p:cNvSpPr>
              <a:spLocks noChangeArrowheads="1"/>
            </p:cNvSpPr>
            <p:nvPr/>
          </p:nvSpPr>
          <p:spPr bwMode="auto">
            <a:xfrm rot="10800000">
              <a:off x="11928547" y="2341255"/>
              <a:ext cx="1371600" cy="2438400"/>
            </a:xfrm>
            <a:prstGeom prst="flowChartManualInpu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rtl="1" eaLnBrk="1" hangingPunct="1">
                <a:spcBef>
                  <a:spcPct val="0"/>
                </a:spcBef>
                <a:buFontTx/>
                <a:buNone/>
              </a:pPr>
              <a:r>
                <a:rPr lang="en-US" altLang="he-IL" i="0" dirty="0">
                  <a:latin typeface="+mn-lt"/>
                </a:rPr>
                <a:t>H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10169690" y="3043353"/>
              <a:ext cx="1758857" cy="0"/>
            </a:xfrm>
            <a:prstGeom prst="straightConnector1">
              <a:avLst/>
            </a:prstGeom>
            <a:ln w="508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AutoShape 3"/>
            <p:cNvSpPr>
              <a:spLocks noChangeArrowheads="1"/>
            </p:cNvSpPr>
            <p:nvPr/>
          </p:nvSpPr>
          <p:spPr bwMode="auto">
            <a:xfrm rot="10800000">
              <a:off x="14249400" y="2324100"/>
              <a:ext cx="1371600" cy="2438400"/>
            </a:xfrm>
            <a:prstGeom prst="flowChartManualInpu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rtl="1" eaLnBrk="1" hangingPunct="1">
                <a:spcBef>
                  <a:spcPct val="0"/>
                </a:spcBef>
                <a:buFontTx/>
                <a:buNone/>
              </a:pPr>
              <a:r>
                <a:rPr lang="en-US" altLang="he-IL" i="0" dirty="0">
                  <a:latin typeface="+mn-lt"/>
                </a:rPr>
                <a:t>H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13300147" y="3019035"/>
              <a:ext cx="989561" cy="17424"/>
            </a:xfrm>
            <a:prstGeom prst="straightConnector1">
              <a:avLst/>
            </a:prstGeom>
            <a:ln w="508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650647" y="4000500"/>
              <a:ext cx="759553" cy="0"/>
            </a:xfrm>
            <a:prstGeom prst="straightConnector1">
              <a:avLst/>
            </a:prstGeom>
            <a:ln w="508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8921314" y="4606472"/>
              <a:ext cx="115993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dirty="0" smtClean="0">
                  <a:solidFill>
                    <a:schemeClr val="bg1"/>
                  </a:solidFill>
                </a:rPr>
                <a:t>…</a:t>
              </a:r>
              <a:endParaRPr lang="en-US" b="1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798090" y="2574794"/>
              <a:ext cx="115993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dirty="0" smtClean="0">
                  <a:solidFill>
                    <a:schemeClr val="bg1"/>
                  </a:solidFill>
                </a:rPr>
                <a:t>…</a:t>
              </a:r>
              <a:endParaRPr lang="en-US" b="1" baseline="30000" dirty="0">
                <a:solidFill>
                  <a:schemeClr val="bg1"/>
                </a:solidFill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15621000" y="3354364"/>
              <a:ext cx="1758857" cy="0"/>
            </a:xfrm>
            <a:prstGeom prst="straightConnector1">
              <a:avLst/>
            </a:prstGeom>
            <a:ln w="508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15920458" y="2619174"/>
              <a:ext cx="11599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</a:rPr>
                <a:t>h(M)</a:t>
              </a:r>
              <a:endParaRPr lang="en-US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0589024" y="4820657"/>
              <a:ext cx="11599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</a:rPr>
                <a:t>M</a:t>
              </a:r>
              <a:r>
                <a:rPr lang="en-US" sz="3200" baseline="-25000" dirty="0" smtClean="0">
                  <a:solidFill>
                    <a:schemeClr val="bg1"/>
                  </a:solidFill>
                </a:rPr>
                <a:t>k-1</a:t>
              </a:r>
              <a:endParaRPr lang="en-US" baseline="30000" dirty="0">
                <a:solidFill>
                  <a:schemeClr val="bg1"/>
                </a:solidFill>
              </a:endParaRPr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 flipV="1">
              <a:off x="11162140" y="4000500"/>
              <a:ext cx="20562" cy="700282"/>
            </a:xfrm>
            <a:prstGeom prst="straightConnector1">
              <a:avLst/>
            </a:prstGeom>
            <a:ln w="508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11168994" y="4000499"/>
              <a:ext cx="759553" cy="0"/>
            </a:xfrm>
            <a:prstGeom prst="straightConnector1">
              <a:avLst/>
            </a:prstGeom>
            <a:ln w="508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12950185" y="4906907"/>
              <a:ext cx="11599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</a:rPr>
                <a:t>M</a:t>
              </a:r>
              <a:r>
                <a:rPr lang="en-US" sz="3200" baseline="-25000" dirty="0" smtClean="0">
                  <a:solidFill>
                    <a:schemeClr val="bg1"/>
                  </a:solidFill>
                </a:rPr>
                <a:t>k</a:t>
              </a:r>
              <a:endParaRPr lang="en-US" baseline="30000" dirty="0">
                <a:solidFill>
                  <a:schemeClr val="bg1"/>
                </a:solidFill>
              </a:endParaRPr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 flipV="1">
              <a:off x="13523301" y="4086750"/>
              <a:ext cx="20562" cy="700282"/>
            </a:xfrm>
            <a:prstGeom prst="straightConnector1">
              <a:avLst/>
            </a:prstGeom>
            <a:ln w="508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13530155" y="4086749"/>
              <a:ext cx="759553" cy="0"/>
            </a:xfrm>
            <a:prstGeom prst="straightConnector1">
              <a:avLst/>
            </a:prstGeom>
            <a:ln w="508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0704371" y="2338703"/>
              <a:ext cx="11599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</a:rPr>
                <a:t>a</a:t>
              </a:r>
              <a:r>
                <a:rPr lang="en-US" sz="3200" baseline="-25000" dirty="0" smtClean="0">
                  <a:solidFill>
                    <a:schemeClr val="bg1"/>
                  </a:solidFill>
                </a:rPr>
                <a:t>k-1</a:t>
              </a:r>
              <a:endParaRPr lang="en-US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3194804" y="2282406"/>
              <a:ext cx="11599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 smtClean="0">
                  <a:solidFill>
                    <a:schemeClr val="bg1"/>
                  </a:solidFill>
                </a:rPr>
                <a:t>a</a:t>
              </a:r>
              <a:r>
                <a:rPr lang="en-US" sz="3200" baseline="-25000" dirty="0" err="1" smtClean="0">
                  <a:solidFill>
                    <a:schemeClr val="bg1"/>
                  </a:solidFill>
                </a:rPr>
                <a:t>k</a:t>
              </a:r>
              <a:endParaRPr lang="en-US" baseline="30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2467444" y="6646526"/>
            <a:ext cx="13479201" cy="3247396"/>
            <a:chOff x="3900656" y="2282406"/>
            <a:chExt cx="13479201" cy="3247396"/>
          </a:xfrm>
        </p:grpSpPr>
        <p:sp>
          <p:nvSpPr>
            <p:cNvPr id="79" name="AutoShape 3"/>
            <p:cNvSpPr>
              <a:spLocks noChangeArrowheads="1"/>
            </p:cNvSpPr>
            <p:nvPr/>
          </p:nvSpPr>
          <p:spPr bwMode="auto">
            <a:xfrm rot="10800000">
              <a:off x="5410200" y="2324100"/>
              <a:ext cx="1371600" cy="2438400"/>
            </a:xfrm>
            <a:prstGeom prst="flowChartManualInpu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rtl="1" eaLnBrk="1" hangingPunct="1">
                <a:spcBef>
                  <a:spcPct val="0"/>
                </a:spcBef>
                <a:buFontTx/>
                <a:buNone/>
              </a:pPr>
              <a:r>
                <a:rPr lang="en-US" altLang="he-IL" i="0" dirty="0">
                  <a:latin typeface="+mn-lt"/>
                </a:rPr>
                <a:t>H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070677" y="4820658"/>
              <a:ext cx="11599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</a:rPr>
                <a:t>N</a:t>
              </a:r>
              <a:r>
                <a:rPr lang="en-US" sz="3200" baseline="-25000" dirty="0" smtClean="0">
                  <a:solidFill>
                    <a:schemeClr val="bg1"/>
                  </a:solidFill>
                </a:rPr>
                <a:t>1</a:t>
              </a:r>
              <a:endParaRPr lang="en-US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900656" y="2715442"/>
              <a:ext cx="99956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</a:rPr>
                <a:t>IV</a:t>
              </a:r>
              <a:endParaRPr lang="en-US" baseline="30000" dirty="0">
                <a:solidFill>
                  <a:schemeClr val="bg1"/>
                </a:solidFill>
              </a:endParaRPr>
            </a:p>
          </p:txBody>
        </p:sp>
        <p:cxnSp>
          <p:nvCxnSpPr>
            <p:cNvPr id="82" name="Straight Arrow Connector 81"/>
            <p:cNvCxnSpPr/>
            <p:nvPr/>
          </p:nvCxnSpPr>
          <p:spPr>
            <a:xfrm>
              <a:off x="4760292" y="3039034"/>
              <a:ext cx="649908" cy="0"/>
            </a:xfrm>
            <a:prstGeom prst="straightConnector1">
              <a:avLst/>
            </a:prstGeom>
            <a:ln w="508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1">
              <a:off x="4643793" y="4000501"/>
              <a:ext cx="20562" cy="700282"/>
            </a:xfrm>
            <a:prstGeom prst="straightConnector1">
              <a:avLst/>
            </a:prstGeom>
            <a:ln w="508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AutoShape 3"/>
            <p:cNvSpPr>
              <a:spLocks noChangeArrowheads="1"/>
            </p:cNvSpPr>
            <p:nvPr/>
          </p:nvSpPr>
          <p:spPr bwMode="auto">
            <a:xfrm rot="10800000">
              <a:off x="11928547" y="2341255"/>
              <a:ext cx="1371600" cy="2438400"/>
            </a:xfrm>
            <a:prstGeom prst="flowChartManualInpu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rtl="1" eaLnBrk="1" hangingPunct="1">
                <a:spcBef>
                  <a:spcPct val="0"/>
                </a:spcBef>
                <a:buFontTx/>
                <a:buNone/>
              </a:pPr>
              <a:r>
                <a:rPr lang="en-US" altLang="he-IL" i="0" dirty="0">
                  <a:latin typeface="+mn-lt"/>
                </a:rPr>
                <a:t>H</a:t>
              </a:r>
            </a:p>
          </p:txBody>
        </p:sp>
        <p:cxnSp>
          <p:nvCxnSpPr>
            <p:cNvPr id="85" name="Straight Arrow Connector 84"/>
            <p:cNvCxnSpPr/>
            <p:nvPr/>
          </p:nvCxnSpPr>
          <p:spPr>
            <a:xfrm>
              <a:off x="10169690" y="3043353"/>
              <a:ext cx="1758857" cy="0"/>
            </a:xfrm>
            <a:prstGeom prst="straightConnector1">
              <a:avLst/>
            </a:prstGeom>
            <a:ln w="508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AutoShape 3"/>
            <p:cNvSpPr>
              <a:spLocks noChangeArrowheads="1"/>
            </p:cNvSpPr>
            <p:nvPr/>
          </p:nvSpPr>
          <p:spPr bwMode="auto">
            <a:xfrm rot="10800000">
              <a:off x="14249400" y="2324100"/>
              <a:ext cx="1371600" cy="2438400"/>
            </a:xfrm>
            <a:prstGeom prst="flowChartManualInpu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rtl="1" eaLnBrk="1" hangingPunct="1">
                <a:spcBef>
                  <a:spcPct val="0"/>
                </a:spcBef>
                <a:buFontTx/>
                <a:buNone/>
              </a:pPr>
              <a:r>
                <a:rPr lang="en-US" altLang="he-IL" i="0" dirty="0">
                  <a:latin typeface="+mn-lt"/>
                </a:rPr>
                <a:t>H</a:t>
              </a:r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 flipV="1">
              <a:off x="13300147" y="3019035"/>
              <a:ext cx="989561" cy="17424"/>
            </a:xfrm>
            <a:prstGeom prst="straightConnector1">
              <a:avLst/>
            </a:prstGeom>
            <a:ln w="508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4650647" y="4000500"/>
              <a:ext cx="759553" cy="0"/>
            </a:xfrm>
            <a:prstGeom prst="straightConnector1">
              <a:avLst/>
            </a:prstGeom>
            <a:ln w="508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8921314" y="4606472"/>
              <a:ext cx="115993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dirty="0" smtClean="0">
                  <a:solidFill>
                    <a:schemeClr val="bg1"/>
                  </a:solidFill>
                </a:rPr>
                <a:t>…</a:t>
              </a:r>
              <a:endParaRPr lang="en-US" b="1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8798090" y="2574794"/>
              <a:ext cx="115993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dirty="0" smtClean="0">
                  <a:solidFill>
                    <a:schemeClr val="bg1"/>
                  </a:solidFill>
                </a:rPr>
                <a:t>…</a:t>
              </a:r>
              <a:endParaRPr lang="en-US" b="1" baseline="30000" dirty="0">
                <a:solidFill>
                  <a:schemeClr val="bg1"/>
                </a:solidFill>
              </a:endParaRPr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>
              <a:off x="15621000" y="3354364"/>
              <a:ext cx="1758857" cy="0"/>
            </a:xfrm>
            <a:prstGeom prst="straightConnector1">
              <a:avLst/>
            </a:prstGeom>
            <a:ln w="508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15920458" y="2619174"/>
              <a:ext cx="11599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</a:rPr>
                <a:t>h(N)</a:t>
              </a:r>
              <a:endParaRPr lang="en-US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0589024" y="4820657"/>
              <a:ext cx="11599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</a:rPr>
                <a:t>N</a:t>
              </a:r>
              <a:r>
                <a:rPr lang="en-US" sz="3200" baseline="-25000" dirty="0" smtClean="0">
                  <a:solidFill>
                    <a:schemeClr val="bg1"/>
                  </a:solidFill>
                </a:rPr>
                <a:t>k-1</a:t>
              </a:r>
              <a:endParaRPr lang="en-US" baseline="30000" dirty="0">
                <a:solidFill>
                  <a:schemeClr val="bg1"/>
                </a:solidFill>
              </a:endParaRPr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 flipV="1">
              <a:off x="11162140" y="4000500"/>
              <a:ext cx="20562" cy="700282"/>
            </a:xfrm>
            <a:prstGeom prst="straightConnector1">
              <a:avLst/>
            </a:prstGeom>
            <a:ln w="508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11168994" y="4000499"/>
              <a:ext cx="759553" cy="0"/>
            </a:xfrm>
            <a:prstGeom prst="straightConnector1">
              <a:avLst/>
            </a:prstGeom>
            <a:ln w="508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12950185" y="4906907"/>
              <a:ext cx="11599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 smtClean="0">
                  <a:solidFill>
                    <a:schemeClr val="bg1"/>
                  </a:solidFill>
                </a:rPr>
                <a:t>N</a:t>
              </a:r>
              <a:r>
                <a:rPr lang="en-US" sz="3200" baseline="-25000" dirty="0" err="1" smtClean="0">
                  <a:solidFill>
                    <a:schemeClr val="bg1"/>
                  </a:solidFill>
                </a:rPr>
                <a:t>k</a:t>
              </a:r>
              <a:endParaRPr lang="en-US" baseline="30000" dirty="0">
                <a:solidFill>
                  <a:schemeClr val="bg1"/>
                </a:solidFill>
              </a:endParaRPr>
            </a:p>
          </p:txBody>
        </p:sp>
        <p:cxnSp>
          <p:nvCxnSpPr>
            <p:cNvPr id="97" name="Straight Arrow Connector 96"/>
            <p:cNvCxnSpPr/>
            <p:nvPr/>
          </p:nvCxnSpPr>
          <p:spPr>
            <a:xfrm flipV="1">
              <a:off x="13523301" y="4086750"/>
              <a:ext cx="20562" cy="700282"/>
            </a:xfrm>
            <a:prstGeom prst="straightConnector1">
              <a:avLst/>
            </a:prstGeom>
            <a:ln w="508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>
              <a:off x="13530155" y="4086749"/>
              <a:ext cx="759553" cy="0"/>
            </a:xfrm>
            <a:prstGeom prst="straightConnector1">
              <a:avLst/>
            </a:prstGeom>
            <a:ln w="508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10704371" y="2338703"/>
              <a:ext cx="11599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</a:rPr>
                <a:t>b</a:t>
              </a:r>
              <a:r>
                <a:rPr lang="en-US" sz="3200" baseline="-25000" dirty="0" smtClean="0">
                  <a:solidFill>
                    <a:schemeClr val="bg1"/>
                  </a:solidFill>
                </a:rPr>
                <a:t>k-1</a:t>
              </a:r>
              <a:endParaRPr lang="en-US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3194804" y="2282406"/>
              <a:ext cx="11599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 smtClean="0">
                  <a:solidFill>
                    <a:schemeClr val="bg1"/>
                  </a:solidFill>
                </a:rPr>
                <a:t>b</a:t>
              </a:r>
              <a:r>
                <a:rPr lang="en-US" sz="3200" baseline="-25000" dirty="0" err="1" smtClean="0">
                  <a:solidFill>
                    <a:schemeClr val="bg1"/>
                  </a:solidFill>
                </a:rPr>
                <a:t>k</a:t>
              </a:r>
              <a:endParaRPr lang="en-US" baseline="30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4162560" y="4177375"/>
            <a:ext cx="3973039" cy="1730108"/>
            <a:chOff x="14162560" y="4177375"/>
            <a:chExt cx="3973039" cy="1730108"/>
          </a:xfrm>
        </p:grpSpPr>
        <p:sp>
          <p:nvSpPr>
            <p:cNvPr id="3" name="Pentagon 2"/>
            <p:cNvSpPr/>
            <p:nvPr/>
          </p:nvSpPr>
          <p:spPr>
            <a:xfrm flipV="1">
              <a:off x="14162560" y="4177375"/>
              <a:ext cx="3973039" cy="1730108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00206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313776" y="4299221"/>
              <a:ext cx="291943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h(M)=h(N)</a:t>
              </a:r>
            </a:p>
            <a:p>
              <a:r>
                <a:rPr lang="en-US" sz="3200" dirty="0" smtClean="0"/>
                <a:t>Case 1:</a:t>
              </a:r>
            </a:p>
            <a:p>
              <a:r>
                <a:rPr lang="en-US" sz="3200" dirty="0" smtClean="0"/>
                <a:t>(</a:t>
              </a:r>
              <a:r>
                <a:rPr lang="en-US" sz="3200" dirty="0" err="1" smtClean="0"/>
                <a:t>a</a:t>
              </a:r>
              <a:r>
                <a:rPr lang="en-US" sz="3200" baseline="-25000" dirty="0" err="1" smtClean="0"/>
                <a:t>k</a:t>
              </a:r>
              <a:r>
                <a:rPr lang="en-US" sz="3200" dirty="0" err="1" smtClean="0"/>
                <a:t>,M</a:t>
              </a:r>
              <a:r>
                <a:rPr lang="en-US" sz="3200" baseline="-25000" dirty="0" err="1" smtClean="0"/>
                <a:t>k</a:t>
              </a:r>
              <a:r>
                <a:rPr lang="en-US" sz="3200" dirty="0" smtClean="0"/>
                <a:t>)</a:t>
              </a:r>
              <a:r>
                <a:rPr lang="en-US" sz="3200" dirty="0" smtClean="0">
                  <a:sym typeface="Symbol" panose="05050102010706020507" pitchFamily="18" charset="2"/>
                </a:rPr>
                <a:t>(</a:t>
              </a:r>
              <a:r>
                <a:rPr lang="en-US" sz="3200" dirty="0" err="1" smtClean="0">
                  <a:sym typeface="Symbol" panose="05050102010706020507" pitchFamily="18" charset="2"/>
                </a:rPr>
                <a:t>b</a:t>
              </a:r>
              <a:r>
                <a:rPr lang="en-US" sz="3200" baseline="-25000" dirty="0" err="1" smtClean="0">
                  <a:sym typeface="Symbol" panose="05050102010706020507" pitchFamily="18" charset="2"/>
                </a:rPr>
                <a:t>k</a:t>
              </a:r>
              <a:r>
                <a:rPr lang="en-US" sz="3200" dirty="0" err="1" smtClean="0">
                  <a:sym typeface="Symbol" panose="05050102010706020507" pitchFamily="18" charset="2"/>
                </a:rPr>
                <a:t>,N</a:t>
              </a:r>
              <a:r>
                <a:rPr lang="en-US" sz="3200" baseline="-25000" dirty="0" err="1" smtClean="0">
                  <a:sym typeface="Symbol" panose="05050102010706020507" pitchFamily="18" charset="2"/>
                </a:rPr>
                <a:t>k</a:t>
              </a:r>
              <a:r>
                <a:rPr lang="en-US" sz="3200" dirty="0" smtClean="0">
                  <a:sym typeface="Symbol" panose="05050102010706020507" pitchFamily="18" charset="2"/>
                </a:rPr>
                <a:t>)</a:t>
              </a:r>
              <a:endParaRPr lang="en-US" sz="3200" dirty="0" smtClean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4162559" y="4192888"/>
            <a:ext cx="3973039" cy="1730108"/>
            <a:chOff x="14162560" y="4177375"/>
            <a:chExt cx="3973039" cy="1730108"/>
          </a:xfrm>
        </p:grpSpPr>
        <p:sp>
          <p:nvSpPr>
            <p:cNvPr id="64" name="Pentagon 63"/>
            <p:cNvSpPr/>
            <p:nvPr/>
          </p:nvSpPr>
          <p:spPr>
            <a:xfrm flipV="1">
              <a:off x="14162560" y="4177375"/>
              <a:ext cx="3973039" cy="1730108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002060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4313776" y="4299221"/>
              <a:ext cx="291943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3200" dirty="0" smtClean="0">
                <a:sym typeface="Wingdings" panose="05000000000000000000" pitchFamily="2" charset="2"/>
              </a:endParaRPr>
            </a:p>
            <a:p>
              <a:r>
                <a:rPr lang="en-US" sz="3200" dirty="0" smtClean="0">
                  <a:sym typeface="Wingdings" panose="05000000000000000000" pitchFamily="2" charset="2"/>
                </a:rPr>
                <a:t> H is not CR!</a:t>
              </a:r>
              <a:endParaRPr lang="en-US" sz="3200" dirty="0" smtClean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4170417" y="4167700"/>
            <a:ext cx="3973039" cy="1730108"/>
            <a:chOff x="14162560" y="4177375"/>
            <a:chExt cx="3973039" cy="1730108"/>
          </a:xfrm>
        </p:grpSpPr>
        <p:sp>
          <p:nvSpPr>
            <p:cNvPr id="67" name="Pentagon 66"/>
            <p:cNvSpPr/>
            <p:nvPr/>
          </p:nvSpPr>
          <p:spPr>
            <a:xfrm flipV="1">
              <a:off x="14162560" y="4177375"/>
              <a:ext cx="3973039" cy="1730108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002060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4313776" y="4299221"/>
              <a:ext cx="291943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Case 2:</a:t>
              </a:r>
            </a:p>
            <a:p>
              <a:r>
                <a:rPr lang="en-US" sz="3200" dirty="0" smtClean="0"/>
                <a:t>(</a:t>
              </a:r>
              <a:r>
                <a:rPr lang="en-US" sz="3200" dirty="0" err="1" smtClean="0"/>
                <a:t>a</a:t>
              </a:r>
              <a:r>
                <a:rPr lang="en-US" sz="3200" baseline="-25000" dirty="0" err="1" smtClean="0"/>
                <a:t>k</a:t>
              </a:r>
              <a:r>
                <a:rPr lang="en-US" sz="3200" dirty="0" err="1" smtClean="0"/>
                <a:t>,M</a:t>
              </a:r>
              <a:r>
                <a:rPr lang="en-US" sz="3200" baseline="-25000" dirty="0" err="1" smtClean="0"/>
                <a:t>k</a:t>
              </a:r>
              <a:r>
                <a:rPr lang="en-US" sz="3200" dirty="0" smtClean="0"/>
                <a:t>)</a:t>
              </a:r>
              <a:r>
                <a:rPr lang="en-US" sz="3200" dirty="0">
                  <a:sym typeface="Symbol" panose="05050102010706020507" pitchFamily="18" charset="2"/>
                </a:rPr>
                <a:t>=</a:t>
              </a:r>
              <a:r>
                <a:rPr lang="en-US" sz="3200" dirty="0" smtClean="0">
                  <a:sym typeface="Symbol" panose="05050102010706020507" pitchFamily="18" charset="2"/>
                </a:rPr>
                <a:t>(</a:t>
              </a:r>
              <a:r>
                <a:rPr lang="en-US" sz="3200" dirty="0" err="1" smtClean="0">
                  <a:sym typeface="Symbol" panose="05050102010706020507" pitchFamily="18" charset="2"/>
                </a:rPr>
                <a:t>b</a:t>
              </a:r>
              <a:r>
                <a:rPr lang="en-US" sz="3200" baseline="-25000" dirty="0" err="1" smtClean="0">
                  <a:sym typeface="Symbol" panose="05050102010706020507" pitchFamily="18" charset="2"/>
                </a:rPr>
                <a:t>k</a:t>
              </a:r>
              <a:r>
                <a:rPr lang="en-US" sz="3200" dirty="0" err="1" smtClean="0">
                  <a:sym typeface="Symbol" panose="05050102010706020507" pitchFamily="18" charset="2"/>
                </a:rPr>
                <a:t>,N</a:t>
              </a:r>
              <a:r>
                <a:rPr lang="en-US" sz="3200" baseline="-25000" dirty="0" err="1" smtClean="0">
                  <a:sym typeface="Symbol" panose="05050102010706020507" pitchFamily="18" charset="2"/>
                </a:rPr>
                <a:t>k</a:t>
              </a:r>
              <a:r>
                <a:rPr lang="en-US" sz="3200" dirty="0" smtClean="0">
                  <a:sym typeface="Symbol" panose="05050102010706020507" pitchFamily="18" charset="2"/>
                </a:rPr>
                <a:t>)</a:t>
              </a:r>
              <a:endParaRPr lang="en-US" sz="3200" dirty="0" smtClean="0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14178274" y="4161862"/>
            <a:ext cx="3973039" cy="1730108"/>
            <a:chOff x="14162560" y="4177375"/>
            <a:chExt cx="3973039" cy="1730108"/>
          </a:xfrm>
        </p:grpSpPr>
        <p:sp>
          <p:nvSpPr>
            <p:cNvPr id="103" name="Pentagon 102"/>
            <p:cNvSpPr/>
            <p:nvPr/>
          </p:nvSpPr>
          <p:spPr>
            <a:xfrm flipV="1">
              <a:off x="14162560" y="4177375"/>
              <a:ext cx="3973039" cy="1730108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002060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4313776" y="4299221"/>
              <a:ext cx="307735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è"/>
              </a:pPr>
              <a:r>
                <a:rPr lang="en-US" sz="3200" dirty="0" err="1" smtClean="0">
                  <a:sym typeface="Wingdings" panose="05000000000000000000" pitchFamily="2" charset="2"/>
                </a:rPr>
                <a:t>a</a:t>
              </a:r>
              <a:r>
                <a:rPr lang="en-US" sz="3200" baseline="-25000" dirty="0" err="1" smtClean="0">
                  <a:sym typeface="Wingdings" panose="05000000000000000000" pitchFamily="2" charset="2"/>
                </a:rPr>
                <a:t>k</a:t>
              </a:r>
              <a:r>
                <a:rPr lang="en-US" sz="3200" dirty="0" smtClean="0">
                  <a:sym typeface="Wingdings" panose="05000000000000000000" pitchFamily="2" charset="2"/>
                </a:rPr>
                <a:t>=b</a:t>
              </a:r>
              <a:r>
                <a:rPr lang="en-US" sz="3200" baseline="-25000" dirty="0" smtClean="0">
                  <a:sym typeface="Wingdings" panose="05000000000000000000" pitchFamily="2" charset="2"/>
                </a:rPr>
                <a:t>k</a:t>
              </a:r>
              <a:r>
                <a:rPr lang="en-US" sz="3200" dirty="0" smtClean="0">
                  <a:sym typeface="Wingdings" panose="05000000000000000000" pitchFamily="2" charset="2"/>
                </a:rPr>
                <a:t>. Analyze (a</a:t>
              </a:r>
              <a:r>
                <a:rPr lang="en-US" sz="3200" baseline="-25000" dirty="0" smtClean="0">
                  <a:sym typeface="Wingdings" panose="05000000000000000000" pitchFamily="2" charset="2"/>
                </a:rPr>
                <a:t>k-1</a:t>
              </a:r>
              <a:r>
                <a:rPr lang="en-US" sz="3200" dirty="0" smtClean="0">
                  <a:sym typeface="Wingdings" panose="05000000000000000000" pitchFamily="2" charset="2"/>
                </a:rPr>
                <a:t>,M</a:t>
              </a:r>
              <a:r>
                <a:rPr lang="en-US" sz="3200" baseline="-25000" dirty="0" smtClean="0">
                  <a:sym typeface="Wingdings" panose="05000000000000000000" pitchFamily="2" charset="2"/>
                </a:rPr>
                <a:t>k-1</a:t>
              </a:r>
              <a:r>
                <a:rPr lang="en-US" sz="3200" dirty="0" smtClean="0">
                  <a:sym typeface="Wingdings" panose="05000000000000000000" pitchFamily="2" charset="2"/>
                </a:rPr>
                <a:t>) &amp; (b</a:t>
              </a:r>
              <a:r>
                <a:rPr lang="en-US" sz="3200" baseline="-25000" dirty="0" smtClean="0">
                  <a:sym typeface="Wingdings" panose="05000000000000000000" pitchFamily="2" charset="2"/>
                </a:rPr>
                <a:t>k-1</a:t>
              </a:r>
              <a:r>
                <a:rPr lang="en-US" sz="3200" dirty="0" smtClean="0">
                  <a:sym typeface="Wingdings" panose="05000000000000000000" pitchFamily="2" charset="2"/>
                </a:rPr>
                <a:t>,N</a:t>
              </a:r>
              <a:r>
                <a:rPr lang="en-US" sz="3200" baseline="-25000" dirty="0" smtClean="0">
                  <a:sym typeface="Wingdings" panose="05000000000000000000" pitchFamily="2" charset="2"/>
                </a:rPr>
                <a:t>k-1</a:t>
              </a:r>
              <a:r>
                <a:rPr lang="en-US" sz="3200" dirty="0" smtClean="0">
                  <a:sym typeface="Wingdings" panose="05000000000000000000" pitchFamily="2" charset="2"/>
                </a:rPr>
                <a:t>)</a:t>
              </a:r>
              <a:endParaRPr lang="en-US" sz="32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23982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err="1" smtClean="0">
                <a:solidFill>
                  <a:srgbClr val="43B0F1"/>
                </a:solidFill>
                <a:latin typeface="Montserrat Classic Bold"/>
              </a:rPr>
              <a:t>Merkle-Damgard</a:t>
            </a: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 Sec. IV</a:t>
            </a:r>
            <a:endParaRPr lang="en-US" sz="80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191000" y="2552700"/>
            <a:ext cx="12877800" cy="558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Proof (cont.)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(</a:t>
            </a:r>
            <a:r>
              <a:rPr lang="en-US" altLang="he-IL" sz="4000" dirty="0" err="1" smtClean="0">
                <a:solidFill>
                  <a:srgbClr val="E8EEF1"/>
                </a:solidFill>
              </a:rPr>
              <a:t>a</a:t>
            </a:r>
            <a:r>
              <a:rPr lang="en-US" altLang="he-IL" sz="4000" baseline="-25000" dirty="0" err="1" smtClean="0">
                <a:solidFill>
                  <a:srgbClr val="E8EEF1"/>
                </a:solidFill>
              </a:rPr>
              <a:t>j</a:t>
            </a:r>
            <a:r>
              <a:rPr lang="en-US" altLang="he-IL" sz="4000" dirty="0" err="1" smtClean="0">
                <a:solidFill>
                  <a:srgbClr val="E8EEF1"/>
                </a:solidFill>
              </a:rPr>
              <a:t>,M</a:t>
            </a:r>
            <a:r>
              <a:rPr lang="en-US" altLang="he-IL" sz="4000" baseline="-25000" dirty="0" err="1" smtClean="0">
                <a:solidFill>
                  <a:srgbClr val="E8EEF1"/>
                </a:solidFill>
              </a:rPr>
              <a:t>j</a:t>
            </a:r>
            <a:r>
              <a:rPr lang="en-US" altLang="he-IL" sz="4000" dirty="0" smtClean="0">
                <a:solidFill>
                  <a:srgbClr val="E8EEF1"/>
                </a:solidFill>
              </a:rPr>
              <a:t>) </a:t>
            </a: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 (</a:t>
            </a:r>
            <a:r>
              <a:rPr lang="en-US" altLang="he-IL" sz="4000" dirty="0" err="1" smtClean="0">
                <a:solidFill>
                  <a:srgbClr val="E8EEF1"/>
                </a:solidFill>
                <a:sym typeface="Symbol" panose="05050102010706020507" pitchFamily="18" charset="2"/>
              </a:rPr>
              <a:t>b</a:t>
            </a:r>
            <a:r>
              <a:rPr lang="en-US" altLang="he-IL" sz="4000" baseline="-25000" dirty="0" err="1" smtClean="0">
                <a:solidFill>
                  <a:srgbClr val="E8EEF1"/>
                </a:solidFill>
                <a:sym typeface="Symbol" panose="05050102010706020507" pitchFamily="18" charset="2"/>
              </a:rPr>
              <a:t>j</a:t>
            </a:r>
            <a:r>
              <a:rPr lang="en-US" altLang="he-IL" sz="4000" dirty="0" err="1" smtClean="0">
                <a:solidFill>
                  <a:srgbClr val="E8EEF1"/>
                </a:solidFill>
                <a:sym typeface="Symbol" panose="05050102010706020507" pitchFamily="18" charset="2"/>
              </a:rPr>
              <a:t>,N</a:t>
            </a:r>
            <a:r>
              <a:rPr lang="en-US" altLang="he-IL" sz="4000" baseline="-25000" dirty="0" err="1" smtClean="0">
                <a:solidFill>
                  <a:srgbClr val="E8EEF1"/>
                </a:solidFill>
                <a:sym typeface="Symbol" panose="05050102010706020507" pitchFamily="18" charset="2"/>
              </a:rPr>
              <a:t>j</a:t>
            </a: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) for some 1jk</a:t>
            </a:r>
          </a:p>
          <a:p>
            <a:pPr marL="12573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Since MN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sym typeface="Wingdings" panose="05000000000000000000" pitchFamily="2" charset="2"/>
              </a:rPr>
              <a:t> H is not collision-resistant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sym typeface="Wingdings" panose="05000000000000000000" pitchFamily="2" charset="2"/>
              </a:rPr>
              <a:t>Theorem: If H is collision-Resistant then h is collision-resistant</a:t>
            </a:r>
            <a:endParaRPr lang="en-US" altLang="he-IL" sz="4000" dirty="0">
              <a:solidFill>
                <a:srgbClr val="E8EEF1"/>
              </a:solidFill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0" name="Group 7"/>
          <p:cNvGrpSpPr/>
          <p:nvPr/>
        </p:nvGrpSpPr>
        <p:grpSpPr>
          <a:xfrm>
            <a:off x="0" y="7872538"/>
            <a:ext cx="2886906" cy="851395"/>
            <a:chOff x="0" y="0"/>
            <a:chExt cx="1722525" cy="508000"/>
          </a:xfrm>
        </p:grpSpPr>
        <p:sp>
          <p:nvSpPr>
            <p:cNvPr id="11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2" name="Group 7"/>
          <p:cNvGrpSpPr/>
          <p:nvPr/>
        </p:nvGrpSpPr>
        <p:grpSpPr>
          <a:xfrm>
            <a:off x="31376" y="6716902"/>
            <a:ext cx="2886906" cy="851395"/>
            <a:chOff x="0" y="0"/>
            <a:chExt cx="1722525" cy="508000"/>
          </a:xfrm>
        </p:grpSpPr>
        <p:sp>
          <p:nvSpPr>
            <p:cNvPr id="13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4" name="Group 7"/>
          <p:cNvGrpSpPr/>
          <p:nvPr/>
        </p:nvGrpSpPr>
        <p:grpSpPr>
          <a:xfrm>
            <a:off x="0" y="5561266"/>
            <a:ext cx="2886906" cy="851395"/>
            <a:chOff x="0" y="0"/>
            <a:chExt cx="1722525" cy="508000"/>
          </a:xfrm>
        </p:grpSpPr>
        <p:sp>
          <p:nvSpPr>
            <p:cNvPr id="15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202580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1064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8000" spc="59" dirty="0" smtClean="0">
                <a:solidFill>
                  <a:srgbClr val="43B0F1"/>
                </a:solidFill>
                <a:latin typeface="Montserrat Classic Bold"/>
              </a:rPr>
              <a:t>Sponge I</a:t>
            </a:r>
            <a:endParaRPr lang="en-US" sz="80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191000" y="2552700"/>
            <a:ext cx="12877800" cy="5709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Message </a:t>
            </a:r>
            <a:r>
              <a:rPr lang="en-US" altLang="he-IL" sz="4000" dirty="0">
                <a:solidFill>
                  <a:srgbClr val="E8EEF1"/>
                </a:solidFill>
              </a:rPr>
              <a:t>M, |M|=</a:t>
            </a:r>
            <a:r>
              <a:rPr lang="en-US" altLang="he-IL" sz="4000" dirty="0" err="1">
                <a:solidFill>
                  <a:srgbClr val="E8EEF1"/>
                </a:solidFill>
              </a:rPr>
              <a:t>kr</a:t>
            </a:r>
            <a:endParaRPr lang="en-US" altLang="he-IL" sz="4000" dirty="0">
              <a:solidFill>
                <a:srgbClr val="E8EEF1"/>
              </a:solidFill>
            </a:endParaRP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>
                <a:solidFill>
                  <a:srgbClr val="E8EEF1"/>
                </a:solidFill>
              </a:rPr>
              <a:t>Divide into k blocks</a:t>
            </a: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>
                <a:solidFill>
                  <a:srgbClr val="E8EEF1"/>
                </a:solidFill>
              </a:rPr>
              <a:t>Each block is of length r bits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>
                <a:solidFill>
                  <a:srgbClr val="E8EEF1"/>
                </a:solidFill>
              </a:rPr>
              <a:t>Maintain “sponge” of length </a:t>
            </a:r>
            <a:r>
              <a:rPr lang="en-US" altLang="he-IL" sz="4000" dirty="0" smtClean="0">
                <a:solidFill>
                  <a:srgbClr val="E8EEF1"/>
                </a:solidFill>
              </a:rPr>
              <a:t>b=</a:t>
            </a:r>
            <a:r>
              <a:rPr lang="en-US" altLang="he-IL" sz="4000" dirty="0" err="1" smtClean="0">
                <a:solidFill>
                  <a:srgbClr val="E8EEF1"/>
                </a:solidFill>
              </a:rPr>
              <a:t>r+c</a:t>
            </a:r>
            <a:endParaRPr lang="en-US" altLang="he-IL" sz="4000" dirty="0">
              <a:solidFill>
                <a:srgbClr val="E8EEF1"/>
              </a:solidFill>
            </a:endParaRP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r </a:t>
            </a:r>
            <a:r>
              <a:rPr lang="en-US" altLang="he-IL" sz="4000" dirty="0">
                <a:solidFill>
                  <a:srgbClr val="E8EEF1"/>
                </a:solidFill>
              </a:rPr>
              <a:t>is called the </a:t>
            </a:r>
            <a:r>
              <a:rPr lang="en-US" altLang="he-IL" sz="4000" dirty="0" smtClean="0">
                <a:solidFill>
                  <a:srgbClr val="E8EEF1"/>
                </a:solidFill>
              </a:rPr>
              <a:t>bit-rate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c </a:t>
            </a:r>
            <a:r>
              <a:rPr lang="en-US" altLang="he-IL" sz="4000" dirty="0">
                <a:solidFill>
                  <a:srgbClr val="E8EEF1"/>
                </a:solidFill>
              </a:rPr>
              <a:t>is the </a:t>
            </a:r>
            <a:r>
              <a:rPr lang="en-US" altLang="he-IL" sz="4000" dirty="0" smtClean="0">
                <a:solidFill>
                  <a:srgbClr val="E8EEF1"/>
                </a:solidFill>
              </a:rPr>
              <a:t>capacity</a:t>
            </a:r>
            <a:endParaRPr lang="en-US" altLang="he-IL" sz="4000" dirty="0">
              <a:solidFill>
                <a:srgbClr val="E8EEF1"/>
              </a:solidFill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2657983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1064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8000" spc="59" dirty="0" smtClean="0">
                <a:solidFill>
                  <a:srgbClr val="43B0F1"/>
                </a:solidFill>
                <a:latin typeface="Montserrat Classic Bold"/>
              </a:rPr>
              <a:t>Sponge II</a:t>
            </a:r>
            <a:endParaRPr lang="en-US" sz="80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191000" y="2552700"/>
            <a:ext cx="12877800" cy="6665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Two </a:t>
            </a:r>
            <a:r>
              <a:rPr lang="en-US" altLang="he-IL" sz="4000" dirty="0">
                <a:solidFill>
                  <a:srgbClr val="E8EEF1"/>
                </a:solidFill>
              </a:rPr>
              <a:t>phases</a:t>
            </a: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b="1" dirty="0">
                <a:solidFill>
                  <a:srgbClr val="E8EEF1"/>
                </a:solidFill>
              </a:rPr>
              <a:t>Absorbing</a:t>
            </a:r>
            <a:r>
              <a:rPr lang="en-US" altLang="he-IL" sz="4000" dirty="0">
                <a:solidFill>
                  <a:srgbClr val="E8EEF1"/>
                </a:solidFill>
              </a:rPr>
              <a:t>: </a:t>
            </a:r>
            <a:endParaRPr lang="en-US" altLang="he-IL" sz="4000" dirty="0">
              <a:solidFill>
                <a:srgbClr val="E8EEF1"/>
              </a:solidFill>
              <a:sym typeface="Symbol" panose="05050102010706020507" pitchFamily="18" charset="2"/>
            </a:endParaRPr>
          </a:p>
          <a:p>
            <a:pPr marL="1257300" lvl="3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For </a:t>
            </a:r>
            <a:r>
              <a:rPr lang="en-US" altLang="he-IL" sz="4000" dirty="0" err="1" smtClean="0">
                <a:solidFill>
                  <a:srgbClr val="E8EEF1"/>
                </a:solidFill>
                <a:sym typeface="Symbol" panose="05050102010706020507" pitchFamily="18" charset="2"/>
              </a:rPr>
              <a:t>i</a:t>
            </a: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=1,…,k </a:t>
            </a:r>
            <a:r>
              <a:rPr lang="en-US" altLang="he-IL" sz="4000" dirty="0" smtClean="0">
                <a:solidFill>
                  <a:srgbClr val="E8EEF1"/>
                </a:solidFill>
              </a:rPr>
              <a:t>sponge </a:t>
            </a:r>
            <a:r>
              <a:rPr lang="en-US" altLang="he-IL" sz="4000" dirty="0">
                <a:solidFill>
                  <a:srgbClr val="E8EEF1"/>
                </a:solidFill>
                <a:sym typeface="Symbol" panose="05050102010706020507" pitchFamily="18" charset="2"/>
              </a:rPr>
              <a:t> f(sponge  </a:t>
            </a:r>
            <a:r>
              <a:rPr lang="en-US" altLang="he-IL" sz="4000" dirty="0" err="1" smtClean="0">
                <a:solidFill>
                  <a:srgbClr val="E8EEF1"/>
                </a:solidFill>
                <a:sym typeface="Symbol" panose="05050102010706020507" pitchFamily="18" charset="2"/>
              </a:rPr>
              <a:t>M</a:t>
            </a:r>
            <a:r>
              <a:rPr lang="en-US" altLang="he-IL" sz="4000" baseline="-25000" dirty="0" err="1" smtClean="0">
                <a:solidFill>
                  <a:srgbClr val="E8EEF1"/>
                </a:solidFill>
                <a:sym typeface="Symbol" panose="05050102010706020507" pitchFamily="18" charset="2"/>
              </a:rPr>
              <a:t>i</a:t>
            </a: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) </a:t>
            </a:r>
          </a:p>
          <a:p>
            <a:pPr marL="1257300" lvl="3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f</a:t>
            </a:r>
            <a:r>
              <a:rPr lang="en-US" altLang="he-IL" sz="4000" dirty="0">
                <a:solidFill>
                  <a:srgbClr val="E8EEF1"/>
                </a:solidFill>
                <a:sym typeface="Symbol" panose="05050102010706020507" pitchFamily="18" charset="2"/>
              </a:rPr>
              <a:t>:{0,1}</a:t>
            </a:r>
            <a:r>
              <a:rPr lang="en-US" altLang="he-IL" sz="4000" baseline="30000" dirty="0">
                <a:solidFill>
                  <a:srgbClr val="E8EEF1"/>
                </a:solidFill>
                <a:sym typeface="Symbol" panose="05050102010706020507" pitchFamily="18" charset="2"/>
              </a:rPr>
              <a:t>b</a:t>
            </a:r>
            <a:r>
              <a:rPr lang="en-US" altLang="he-IL" sz="4000" dirty="0">
                <a:solidFill>
                  <a:srgbClr val="E8EEF1"/>
                </a:solidFill>
                <a:sym typeface="Wingdings" panose="05000000000000000000" pitchFamily="2" charset="2"/>
              </a:rPr>
              <a:t>{</a:t>
            </a:r>
            <a:r>
              <a:rPr lang="en-US" altLang="he-IL" sz="4000" dirty="0" smtClean="0">
                <a:solidFill>
                  <a:srgbClr val="E8EEF1"/>
                </a:solidFill>
                <a:sym typeface="Wingdings" panose="05000000000000000000" pitchFamily="2" charset="2"/>
              </a:rPr>
              <a:t>0,1}</a:t>
            </a:r>
            <a:r>
              <a:rPr lang="en-US" altLang="he-IL" sz="4000" baseline="30000" dirty="0" smtClean="0">
                <a:solidFill>
                  <a:srgbClr val="E8EEF1"/>
                </a:solidFill>
                <a:sym typeface="Wingdings" panose="05000000000000000000" pitchFamily="2" charset="2"/>
              </a:rPr>
              <a:t>b </a:t>
            </a:r>
            <a:r>
              <a:rPr lang="en-US" altLang="he-IL" sz="4000" dirty="0" smtClean="0">
                <a:solidFill>
                  <a:srgbClr val="E8EEF1"/>
                </a:solidFill>
                <a:sym typeface="Wingdings" panose="05000000000000000000" pitchFamily="2" charset="2"/>
              </a:rPr>
              <a:t>is a permutation</a:t>
            </a:r>
            <a:endParaRPr lang="en-US" altLang="he-IL" sz="4000" dirty="0">
              <a:solidFill>
                <a:srgbClr val="E8EEF1"/>
              </a:solidFill>
              <a:sym typeface="Symbol" panose="05050102010706020507" pitchFamily="18" charset="2"/>
            </a:endParaRP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>
                <a:solidFill>
                  <a:srgbClr val="E8EEF1"/>
                </a:solidFill>
                <a:sym typeface="Symbol" panose="05050102010706020507" pitchFamily="18" charset="2"/>
              </a:rPr>
              <a:t>Squeezing: </a:t>
            </a: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repeatedly perform</a:t>
            </a:r>
          </a:p>
          <a:p>
            <a:pPr marL="1257300" lvl="3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Output </a:t>
            </a:r>
            <a:r>
              <a:rPr lang="en-US" altLang="he-IL" sz="4000" dirty="0">
                <a:solidFill>
                  <a:srgbClr val="E8EEF1"/>
                </a:solidFill>
                <a:sym typeface="Symbol" panose="05050102010706020507" pitchFamily="18" charset="2"/>
              </a:rPr>
              <a:t>r bits of </a:t>
            </a: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sponge </a:t>
            </a:r>
          </a:p>
          <a:p>
            <a:pPr marL="1257300" lvl="3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err="1" smtClean="0">
                <a:solidFill>
                  <a:srgbClr val="E8EEF1"/>
                </a:solidFill>
              </a:rPr>
              <a:t>sponge</a:t>
            </a:r>
            <a:r>
              <a:rPr lang="en-US" altLang="he-IL" sz="4000" dirty="0" err="1">
                <a:solidFill>
                  <a:srgbClr val="E8EEF1"/>
                </a:solidFill>
                <a:sym typeface="Symbol" panose="05050102010706020507" pitchFamily="18" charset="2"/>
              </a:rPr>
              <a:t>f</a:t>
            </a:r>
            <a:r>
              <a:rPr lang="en-US" altLang="he-IL" sz="4000" dirty="0">
                <a:solidFill>
                  <a:srgbClr val="E8EEF1"/>
                </a:solidFill>
                <a:sym typeface="Symbol" panose="05050102010706020507" pitchFamily="18" charset="2"/>
              </a:rPr>
              <a:t>(sponge) </a:t>
            </a:r>
            <a:endParaRPr lang="en-US" altLang="he-IL" sz="4000" dirty="0">
              <a:solidFill>
                <a:srgbClr val="E8EEF1"/>
              </a:solidFill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0" name="Group 7"/>
          <p:cNvGrpSpPr/>
          <p:nvPr/>
        </p:nvGrpSpPr>
        <p:grpSpPr>
          <a:xfrm>
            <a:off x="-13447" y="7872538"/>
            <a:ext cx="2886906" cy="851395"/>
            <a:chOff x="0" y="0"/>
            <a:chExt cx="1722525" cy="508000"/>
          </a:xfrm>
        </p:grpSpPr>
        <p:sp>
          <p:nvSpPr>
            <p:cNvPr id="11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52961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1064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8000" spc="59" dirty="0" smtClean="0">
                <a:solidFill>
                  <a:srgbClr val="43B0F1"/>
                </a:solidFill>
                <a:latin typeface="Montserrat Classic Bold"/>
              </a:rPr>
              <a:t>Sponge Diagram</a:t>
            </a:r>
            <a:endParaRPr lang="en-US" sz="80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198" y="3558561"/>
            <a:ext cx="13173308" cy="6179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553200" y="2391186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M</a:t>
            </a:r>
            <a:r>
              <a:rPr lang="en-US" sz="3200" baseline="-25000" dirty="0" smtClean="0">
                <a:solidFill>
                  <a:schemeClr val="bg1"/>
                </a:solidFill>
              </a:rPr>
              <a:t>1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553200" y="3238500"/>
            <a:ext cx="152400" cy="167640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96200" y="2391186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M</a:t>
            </a:r>
            <a:r>
              <a:rPr lang="en-US" sz="3200" baseline="-25000" dirty="0" smtClean="0">
                <a:solidFill>
                  <a:schemeClr val="bg1"/>
                </a:solidFill>
              </a:rPr>
              <a:t>2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7835153" y="3238500"/>
            <a:ext cx="152400" cy="167640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1811000" y="3245224"/>
            <a:ext cx="152400" cy="167640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163300" y="2391186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Output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142630" y="2457862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M</a:t>
            </a:r>
            <a:r>
              <a:rPr lang="en-US" sz="3200" baseline="-25000" dirty="0" smtClean="0">
                <a:solidFill>
                  <a:schemeClr val="bg1"/>
                </a:solidFill>
              </a:rPr>
              <a:t>k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10281583" y="3305176"/>
            <a:ext cx="152400" cy="167640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140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Attacking OWF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267200" y="2247900"/>
            <a:ext cx="12877800" cy="4752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An algorithm A breaks a OWF f if:</a:t>
            </a:r>
            <a:endParaRPr lang="en-US" altLang="he-IL" sz="4000" dirty="0">
              <a:solidFill>
                <a:srgbClr val="E8EEF1"/>
              </a:solidFill>
              <a:sym typeface="Symbol" panose="05050102010706020507" pitchFamily="18" charset="2"/>
            </a:endParaRP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On input y=f(x) for random </a:t>
            </a:r>
            <a:r>
              <a:rPr lang="en-US" altLang="he-IL" sz="4000" dirty="0" err="1" smtClean="0">
                <a:solidFill>
                  <a:srgbClr val="E8EEF1"/>
                </a:solidFill>
                <a:sym typeface="Symbol" panose="05050102010706020507" pitchFamily="18" charset="2"/>
              </a:rPr>
              <a:t>xD</a:t>
            </a:r>
            <a:endParaRPr lang="en-US" altLang="he-IL" sz="4000" dirty="0" smtClean="0">
              <a:solidFill>
                <a:srgbClr val="E8EEF1"/>
              </a:solidFill>
              <a:sym typeface="Symbol" panose="05050102010706020507" pitchFamily="18" charset="2"/>
            </a:endParaRPr>
          </a:p>
          <a:p>
            <a:pPr marL="1257300" lvl="3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A returns x’f</a:t>
            </a:r>
            <a:r>
              <a:rPr lang="en-US" altLang="he-IL" sz="4000" baseline="30000" dirty="0" smtClean="0">
                <a:solidFill>
                  <a:srgbClr val="E8EEF1"/>
                </a:solidFill>
                <a:sym typeface="Symbol" panose="05050102010706020507" pitchFamily="18" charset="2"/>
              </a:rPr>
              <a:t>-1</a:t>
            </a: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(y)={</a:t>
            </a:r>
            <a:r>
              <a:rPr lang="en-US" altLang="he-IL" sz="4000" dirty="0" err="1" smtClean="0">
                <a:solidFill>
                  <a:srgbClr val="E8EEF1"/>
                </a:solidFill>
                <a:sym typeface="Symbol" panose="05050102010706020507" pitchFamily="18" charset="2"/>
              </a:rPr>
              <a:t>z|f</a:t>
            </a: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(z)=y} With High Probability</a:t>
            </a:r>
          </a:p>
          <a:p>
            <a:pPr marL="1714500" lvl="4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E.g. 1/2</a:t>
            </a:r>
          </a:p>
          <a:p>
            <a:pPr marL="1257300" lvl="3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x and x’ may be unequal</a:t>
            </a:r>
            <a:endParaRPr lang="en-US" altLang="he-IL" sz="4000" dirty="0">
              <a:solidFill>
                <a:srgbClr val="E8EEF1"/>
              </a:solidFill>
              <a:sym typeface="Symbol" panose="05050102010706020507" pitchFamily="18" charset="2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405129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1064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8000" spc="59" dirty="0" smtClean="0">
                <a:solidFill>
                  <a:srgbClr val="43B0F1"/>
                </a:solidFill>
                <a:latin typeface="Montserrat Classic Bold"/>
              </a:rPr>
              <a:t>Real-World CRHF I</a:t>
            </a:r>
            <a:endParaRPr lang="en-US" sz="80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191000" y="2552700"/>
            <a:ext cx="12877800" cy="7622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Message </a:t>
            </a:r>
            <a:r>
              <a:rPr lang="en-US" altLang="he-IL" sz="4000" dirty="0">
                <a:solidFill>
                  <a:srgbClr val="E8EEF1"/>
                </a:solidFill>
              </a:rPr>
              <a:t>M, |M|=</a:t>
            </a:r>
            <a:r>
              <a:rPr lang="en-US" altLang="he-IL" sz="4000" dirty="0" err="1" smtClean="0">
                <a:solidFill>
                  <a:srgbClr val="E8EEF1"/>
                </a:solidFill>
              </a:rPr>
              <a:t>kr</a:t>
            </a:r>
            <a:endParaRPr lang="en-US" altLang="he-IL" sz="4000" dirty="0" smtClean="0">
              <a:solidFill>
                <a:srgbClr val="E8EEF1"/>
              </a:solidFill>
            </a:endParaRP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>
                <a:solidFill>
                  <a:srgbClr val="E8EEF1"/>
                </a:solidFill>
              </a:rPr>
              <a:t>MD family: MD-2, MD-4, </a:t>
            </a:r>
            <a:r>
              <a:rPr lang="en-US" altLang="he-IL" sz="4000" dirty="0" smtClean="0">
                <a:solidFill>
                  <a:srgbClr val="E8EEF1"/>
                </a:solidFill>
              </a:rPr>
              <a:t>MD-5 </a:t>
            </a:r>
            <a:endParaRPr lang="en-US" altLang="he-IL" sz="4000" dirty="0">
              <a:solidFill>
                <a:srgbClr val="E8EEF1"/>
              </a:solidFill>
            </a:endParaRP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MD=Message Digest </a:t>
            </a: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All </a:t>
            </a:r>
            <a:r>
              <a:rPr lang="en-US" altLang="he-IL" sz="4000" dirty="0" err="1" smtClean="0">
                <a:solidFill>
                  <a:srgbClr val="E8EEF1"/>
                </a:solidFill>
              </a:rPr>
              <a:t>Merkle-Damgard</a:t>
            </a:r>
            <a:r>
              <a:rPr lang="en-US" altLang="he-IL" sz="4000" dirty="0" smtClean="0">
                <a:solidFill>
                  <a:srgbClr val="E8EEF1"/>
                </a:solidFill>
              </a:rPr>
              <a:t> design</a:t>
            </a: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Mostly broken</a:t>
            </a:r>
            <a:endParaRPr lang="en-US" altLang="he-IL" sz="4000" dirty="0">
              <a:solidFill>
                <a:srgbClr val="E8EEF1"/>
              </a:solidFill>
            </a:endParaRP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>
                <a:solidFill>
                  <a:srgbClr val="E8EEF1"/>
                </a:solidFill>
              </a:rPr>
              <a:t>SHA and </a:t>
            </a:r>
            <a:r>
              <a:rPr lang="en-US" altLang="he-IL" sz="4000" dirty="0" smtClean="0">
                <a:solidFill>
                  <a:srgbClr val="E8EEF1"/>
                </a:solidFill>
              </a:rPr>
              <a:t>SHA-1 – 1990’s standard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err="1" smtClean="0">
                <a:solidFill>
                  <a:srgbClr val="E8EEF1"/>
                </a:solidFill>
              </a:rPr>
              <a:t>Merkle-Damgard</a:t>
            </a:r>
            <a:r>
              <a:rPr lang="en-US" altLang="he-IL" sz="4000" dirty="0" smtClean="0">
                <a:solidFill>
                  <a:srgbClr val="E8EEF1"/>
                </a:solidFill>
              </a:rPr>
              <a:t> 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160 bit output</a:t>
            </a:r>
            <a:endParaRPr lang="en-US" altLang="he-IL" sz="4000" dirty="0">
              <a:solidFill>
                <a:srgbClr val="E8EEF1"/>
              </a:solidFill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298765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1064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8000" spc="59" dirty="0" smtClean="0">
                <a:solidFill>
                  <a:srgbClr val="43B0F1"/>
                </a:solidFill>
                <a:latin typeface="Montserrat Classic Bold"/>
              </a:rPr>
              <a:t>Real-World CRHF II</a:t>
            </a:r>
            <a:endParaRPr lang="en-US" sz="80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191000" y="2552700"/>
            <a:ext cx="12877800" cy="5709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SHA-2</a:t>
            </a:r>
            <a:r>
              <a:rPr lang="en-US" altLang="he-IL" sz="4000" dirty="0">
                <a:solidFill>
                  <a:srgbClr val="E8EEF1"/>
                </a:solidFill>
              </a:rPr>
              <a:t>: 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SHA-224</a:t>
            </a:r>
            <a:r>
              <a:rPr lang="en-US" altLang="he-IL" sz="4000" dirty="0">
                <a:solidFill>
                  <a:srgbClr val="E8EEF1"/>
                </a:solidFill>
              </a:rPr>
              <a:t>, SHA-256, 384 and </a:t>
            </a:r>
            <a:r>
              <a:rPr lang="en-US" altLang="he-IL" sz="4000" dirty="0" smtClean="0">
                <a:solidFill>
                  <a:srgbClr val="E8EEF1"/>
                </a:solidFill>
              </a:rPr>
              <a:t>512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err="1" smtClean="0">
                <a:solidFill>
                  <a:srgbClr val="E8EEF1"/>
                </a:solidFill>
              </a:rPr>
              <a:t>Merkele-Damgard</a:t>
            </a:r>
            <a:r>
              <a:rPr lang="en-US" altLang="he-IL" sz="4000" dirty="0" smtClean="0">
                <a:solidFill>
                  <a:srgbClr val="E8EEF1"/>
                </a:solidFill>
              </a:rPr>
              <a:t>. 2000’s design</a:t>
            </a:r>
            <a:endParaRPr lang="en-US" altLang="he-IL" sz="4000" dirty="0">
              <a:solidFill>
                <a:srgbClr val="E8EEF1"/>
              </a:solidFill>
            </a:endParaRP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>
                <a:solidFill>
                  <a:srgbClr val="E8EEF1"/>
                </a:solidFill>
              </a:rPr>
              <a:t>SHA-3: </a:t>
            </a:r>
            <a:r>
              <a:rPr lang="en-US" altLang="he-IL" sz="4000" dirty="0" smtClean="0">
                <a:solidFill>
                  <a:srgbClr val="E8EEF1"/>
                </a:solidFill>
              </a:rPr>
              <a:t>KECCAK</a:t>
            </a:r>
            <a:endParaRPr lang="en-US" altLang="he-IL" sz="4000" dirty="0">
              <a:solidFill>
                <a:srgbClr val="E8EEF1"/>
              </a:solidFill>
            </a:endParaRP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Sponge design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2010’s</a:t>
            </a:r>
            <a:endParaRPr lang="en-US" altLang="he-IL" sz="4000" dirty="0">
              <a:solidFill>
                <a:srgbClr val="E8EEF1"/>
              </a:solidFill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0" name="Group 7"/>
          <p:cNvGrpSpPr/>
          <p:nvPr/>
        </p:nvGrpSpPr>
        <p:grpSpPr>
          <a:xfrm>
            <a:off x="0" y="7872538"/>
            <a:ext cx="2886906" cy="851395"/>
            <a:chOff x="0" y="0"/>
            <a:chExt cx="1722525" cy="508000"/>
          </a:xfrm>
        </p:grpSpPr>
        <p:sp>
          <p:nvSpPr>
            <p:cNvPr id="11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395586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1064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8000" spc="59" dirty="0" smtClean="0">
                <a:solidFill>
                  <a:srgbClr val="43B0F1"/>
                </a:solidFill>
                <a:latin typeface="Montserrat Classic Bold"/>
              </a:rPr>
              <a:t>CRHF Status I</a:t>
            </a:r>
            <a:endParaRPr lang="en-US" sz="80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191000" y="2552700"/>
            <a:ext cx="12877800" cy="7253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Internet </a:t>
            </a:r>
            <a:r>
              <a:rPr lang="en-US" altLang="he-IL" sz="4000" dirty="0">
                <a:solidFill>
                  <a:srgbClr val="E8EEF1"/>
                </a:solidFill>
              </a:rPr>
              <a:t>standards (</a:t>
            </a:r>
            <a:r>
              <a:rPr lang="en-US" altLang="he-IL" sz="4000" dirty="0" err="1">
                <a:solidFill>
                  <a:srgbClr val="E8EEF1"/>
                </a:solidFill>
              </a:rPr>
              <a:t>IPSec</a:t>
            </a:r>
            <a:r>
              <a:rPr lang="en-US" altLang="he-IL" sz="4000" dirty="0">
                <a:solidFill>
                  <a:srgbClr val="E8EEF1"/>
                </a:solidFill>
              </a:rPr>
              <a:t>, SSL, X.509, many others) use SHA-1 (being phased out), SHA-2 and SHA-3. 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>
                <a:solidFill>
                  <a:srgbClr val="E8EEF1"/>
                </a:solidFill>
              </a:rPr>
              <a:t>Multi-block differential attacks:</a:t>
            </a: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>
                <a:solidFill>
                  <a:srgbClr val="E8EEF1"/>
                </a:solidFill>
              </a:rPr>
              <a:t>First block get near collisions (small number of different bits)</a:t>
            </a: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Full collision on second block</a:t>
            </a:r>
            <a:endParaRPr lang="en-US" altLang="he-IL" sz="4000" dirty="0">
              <a:solidFill>
                <a:srgbClr val="E8EEF1"/>
              </a:solidFill>
            </a:endParaRP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>
                <a:solidFill>
                  <a:srgbClr val="E8EEF1"/>
                </a:solidFill>
              </a:rPr>
              <a:t>MD-5 fully broken, large number of collisions of Word, Postscript files and others</a:t>
            </a:r>
            <a:r>
              <a:rPr lang="en-US" altLang="he-IL" sz="4000" dirty="0" smtClean="0">
                <a:solidFill>
                  <a:srgbClr val="E8EEF1"/>
                </a:solidFill>
              </a:rPr>
              <a:t>.</a:t>
            </a:r>
            <a:endParaRPr lang="en-US" altLang="he-IL" sz="4000" dirty="0">
              <a:solidFill>
                <a:srgbClr val="E8EEF1"/>
              </a:solidFill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271686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1064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8000" spc="59" dirty="0" smtClean="0">
                <a:solidFill>
                  <a:srgbClr val="43B0F1"/>
                </a:solidFill>
                <a:latin typeface="Montserrat Classic Bold"/>
              </a:rPr>
              <a:t>CRHF Status II</a:t>
            </a:r>
            <a:endParaRPr lang="en-US" sz="80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191000" y="2552700"/>
            <a:ext cx="12877800" cy="7253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Internet </a:t>
            </a:r>
            <a:r>
              <a:rPr lang="en-US" altLang="he-IL" sz="4000" dirty="0">
                <a:solidFill>
                  <a:srgbClr val="E8EEF1"/>
                </a:solidFill>
              </a:rPr>
              <a:t>standards (</a:t>
            </a:r>
            <a:r>
              <a:rPr lang="en-US" altLang="he-IL" sz="4000" dirty="0" err="1">
                <a:solidFill>
                  <a:srgbClr val="E8EEF1"/>
                </a:solidFill>
              </a:rPr>
              <a:t>IPSec</a:t>
            </a:r>
            <a:r>
              <a:rPr lang="en-US" altLang="he-IL" sz="4000" dirty="0">
                <a:solidFill>
                  <a:srgbClr val="E8EEF1"/>
                </a:solidFill>
              </a:rPr>
              <a:t>, SSL, X.509, many others) </a:t>
            </a:r>
            <a:r>
              <a:rPr lang="en-US" altLang="he-IL" sz="4000" dirty="0" smtClean="0">
                <a:solidFill>
                  <a:srgbClr val="E8EEF1"/>
                </a:solidFill>
              </a:rPr>
              <a:t>use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>
                <a:solidFill>
                  <a:srgbClr val="E8EEF1"/>
                </a:solidFill>
              </a:rPr>
              <a:t>SHA-1 </a:t>
            </a:r>
            <a:endParaRPr lang="en-US" altLang="he-IL" sz="4000" dirty="0" smtClean="0">
              <a:solidFill>
                <a:srgbClr val="E8EEF1"/>
              </a:solidFill>
            </a:endParaRP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First </a:t>
            </a:r>
            <a:r>
              <a:rPr lang="en-US" altLang="he-IL" sz="4000" dirty="0">
                <a:solidFill>
                  <a:srgbClr val="E8EEF1"/>
                </a:solidFill>
              </a:rPr>
              <a:t>practical collision in 2017 (</a:t>
            </a:r>
            <a:r>
              <a:rPr lang="en-US" altLang="he-IL" sz="4000" dirty="0" err="1">
                <a:solidFill>
                  <a:srgbClr val="E8EEF1"/>
                </a:solidFill>
              </a:rPr>
              <a:t>SHAttered</a:t>
            </a:r>
            <a:r>
              <a:rPr lang="en-US" altLang="he-IL" sz="4000" dirty="0">
                <a:solidFill>
                  <a:srgbClr val="E8EEF1"/>
                </a:solidFill>
              </a:rPr>
              <a:t> attack, 263 time, 6500 CPU years, 110 GPU years</a:t>
            </a:r>
            <a:r>
              <a:rPr lang="en-US" altLang="he-IL" sz="4000" dirty="0" smtClean="0">
                <a:solidFill>
                  <a:srgbClr val="E8EEF1"/>
                </a:solidFill>
              </a:rPr>
              <a:t>)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SHA-2 - secure</a:t>
            </a:r>
            <a:endParaRPr lang="en-US" altLang="he-IL" sz="4000" dirty="0">
              <a:solidFill>
                <a:srgbClr val="E8EEF1"/>
              </a:solidFill>
            </a:endParaRPr>
          </a:p>
          <a:p>
            <a:pPr marL="3429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>
                <a:solidFill>
                  <a:srgbClr val="E8EEF1"/>
                </a:solidFill>
              </a:rPr>
              <a:t>Some (lesser) attacks better than they should be, e.g. against reduced number of rounds or length extension in some </a:t>
            </a:r>
            <a:r>
              <a:rPr lang="en-US" altLang="he-IL" sz="4000" dirty="0" smtClean="0">
                <a:solidFill>
                  <a:srgbClr val="E8EEF1"/>
                </a:solidFill>
              </a:rPr>
              <a:t>situations</a:t>
            </a:r>
            <a:endParaRPr lang="en-US" altLang="he-IL" sz="4000" dirty="0">
              <a:solidFill>
                <a:srgbClr val="E8EEF1"/>
              </a:solidFill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2715516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1064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8000" spc="59" dirty="0" smtClean="0">
                <a:solidFill>
                  <a:srgbClr val="43B0F1"/>
                </a:solidFill>
                <a:latin typeface="Montserrat Classic Bold"/>
              </a:rPr>
              <a:t>Keccak I</a:t>
            </a:r>
            <a:endParaRPr lang="en-US" sz="80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191000" y="2552700"/>
            <a:ext cx="12877800" cy="6419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SHA-3 </a:t>
            </a:r>
            <a:r>
              <a:rPr lang="en-US" altLang="he-IL" sz="4000" dirty="0">
                <a:solidFill>
                  <a:srgbClr val="E8EEF1"/>
                </a:solidFill>
              </a:rPr>
              <a:t>effort (paralleling AES process)</a:t>
            </a: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>
                <a:solidFill>
                  <a:srgbClr val="E8EEF1"/>
                </a:solidFill>
              </a:rPr>
              <a:t>2012 choice </a:t>
            </a:r>
            <a:r>
              <a:rPr lang="en-US" altLang="he-IL" sz="4000" dirty="0" smtClean="0">
                <a:solidFill>
                  <a:srgbClr val="E8EEF1"/>
                </a:solidFill>
              </a:rPr>
              <a:t>Keccak</a:t>
            </a: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>
                <a:solidFill>
                  <a:srgbClr val="E8EEF1"/>
                </a:solidFill>
              </a:rPr>
              <a:t>Authors: </a:t>
            </a:r>
            <a:r>
              <a:rPr lang="en-US" altLang="he-IL" sz="4000" dirty="0" err="1">
                <a:solidFill>
                  <a:srgbClr val="E8EEF1"/>
                </a:solidFill>
              </a:rPr>
              <a:t>Bertoni</a:t>
            </a:r>
            <a:r>
              <a:rPr lang="en-US" altLang="he-IL" sz="4000" dirty="0">
                <a:solidFill>
                  <a:srgbClr val="E8EEF1"/>
                </a:solidFill>
              </a:rPr>
              <a:t>, </a:t>
            </a:r>
            <a:r>
              <a:rPr lang="en-US" altLang="he-IL" sz="4000" dirty="0" err="1">
                <a:solidFill>
                  <a:srgbClr val="E8EEF1"/>
                </a:solidFill>
              </a:rPr>
              <a:t>Daemen</a:t>
            </a:r>
            <a:r>
              <a:rPr lang="en-US" altLang="he-IL" sz="4000" dirty="0">
                <a:solidFill>
                  <a:srgbClr val="E8EEF1"/>
                </a:solidFill>
              </a:rPr>
              <a:t>, </a:t>
            </a:r>
            <a:r>
              <a:rPr lang="en-US" altLang="he-IL" sz="4000" dirty="0" err="1">
                <a:solidFill>
                  <a:srgbClr val="E8EEF1"/>
                </a:solidFill>
              </a:rPr>
              <a:t>Peeters</a:t>
            </a:r>
            <a:r>
              <a:rPr lang="en-US" altLang="he-IL" sz="4000" dirty="0">
                <a:solidFill>
                  <a:srgbClr val="E8EEF1"/>
                </a:solidFill>
              </a:rPr>
              <a:t>, Van </a:t>
            </a:r>
            <a:r>
              <a:rPr lang="en-US" altLang="he-IL" sz="4000" dirty="0" err="1">
                <a:solidFill>
                  <a:srgbClr val="E8EEF1"/>
                </a:solidFill>
              </a:rPr>
              <a:t>Assche</a:t>
            </a:r>
            <a:endParaRPr lang="en-US" altLang="he-IL" sz="4000" dirty="0">
              <a:solidFill>
                <a:srgbClr val="E8EEF1"/>
              </a:solidFill>
            </a:endParaRP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>
                <a:solidFill>
                  <a:srgbClr val="E8EEF1"/>
                </a:solidFill>
              </a:rPr>
              <a:t>May 2014 NIST draft - http://csrc.nist.gov/publications/drafts/fips-202/fips_202_draft.pdf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altLang="he-IL" sz="4000" dirty="0">
              <a:solidFill>
                <a:srgbClr val="E8EEF1"/>
              </a:solidFill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695599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1064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8000" spc="59" dirty="0" smtClean="0">
                <a:solidFill>
                  <a:srgbClr val="43B0F1"/>
                </a:solidFill>
                <a:latin typeface="Montserrat Classic Bold"/>
              </a:rPr>
              <a:t>Keccak II</a:t>
            </a:r>
            <a:endParaRPr lang="en-US" sz="80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191000" y="2552700"/>
            <a:ext cx="12877800" cy="6665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Output </a:t>
            </a:r>
            <a:r>
              <a:rPr lang="en-US" altLang="he-IL" sz="4000" dirty="0">
                <a:solidFill>
                  <a:srgbClr val="E8EEF1"/>
                </a:solidFill>
              </a:rPr>
              <a:t>size: SHA3-224/256/384/512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>
                <a:solidFill>
                  <a:srgbClr val="E8EEF1"/>
                </a:solidFill>
              </a:rPr>
              <a:t>Sponge function:</a:t>
            </a:r>
          </a:p>
          <a:p>
            <a:pPr marL="3429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>
                <a:solidFill>
                  <a:srgbClr val="E8EEF1"/>
                </a:solidFill>
              </a:rPr>
              <a:t>b=1600 (5X5 array of 64 bits)</a:t>
            </a: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>
                <a:solidFill>
                  <a:srgbClr val="E8EEF1"/>
                </a:solidFill>
              </a:rPr>
              <a:t>In original definition, r=1024, c=576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>
                <a:solidFill>
                  <a:srgbClr val="E8EEF1"/>
                </a:solidFill>
              </a:rPr>
              <a:t>The internal f function</a:t>
            </a: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>
                <a:solidFill>
                  <a:srgbClr val="E8EEF1"/>
                </a:solidFill>
              </a:rPr>
              <a:t>24 rounds</a:t>
            </a: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>
                <a:solidFill>
                  <a:srgbClr val="E8EEF1"/>
                </a:solidFill>
              </a:rPr>
              <a:t>Each round has 5 strange functions affecting the </a:t>
            </a:r>
            <a:r>
              <a:rPr lang="en-US" altLang="he-IL" sz="4000" dirty="0" smtClean="0">
                <a:solidFill>
                  <a:srgbClr val="E8EEF1"/>
                </a:solidFill>
              </a:rPr>
              <a:t>state</a:t>
            </a:r>
            <a:endParaRPr lang="en-US" altLang="he-IL" sz="4000" dirty="0">
              <a:solidFill>
                <a:srgbClr val="E8EEF1"/>
              </a:solidFill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0" name="Group 7"/>
          <p:cNvGrpSpPr/>
          <p:nvPr/>
        </p:nvGrpSpPr>
        <p:grpSpPr>
          <a:xfrm>
            <a:off x="0" y="7872538"/>
            <a:ext cx="2886906" cy="851395"/>
            <a:chOff x="0" y="0"/>
            <a:chExt cx="1722525" cy="508000"/>
          </a:xfrm>
        </p:grpSpPr>
        <p:sp>
          <p:nvSpPr>
            <p:cNvPr id="11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227526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34451" r="59945"/>
          <a:stretch>
            <a:fillRect/>
          </a:stretch>
        </p:blipFill>
        <p:spPr>
          <a:xfrm rot="5400000">
            <a:off x="8637295" y="-9733637"/>
            <a:ext cx="800939" cy="20348819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3458033" y="6387181"/>
            <a:ext cx="11371933" cy="556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6"/>
              </a:lnSpc>
            </a:pPr>
            <a:endParaRPr lang="en-US" sz="3200" spc="352" dirty="0">
              <a:solidFill>
                <a:srgbClr val="43B0F1"/>
              </a:solidFill>
              <a:latin typeface="Montserrat Classic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-2926" y="1028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9" name="Group 9"/>
          <p:cNvGrpSpPr/>
          <p:nvPr/>
        </p:nvGrpSpPr>
        <p:grpSpPr>
          <a:xfrm rot="-10800000">
            <a:off x="15401094" y="8406905"/>
            <a:ext cx="2886906" cy="851395"/>
            <a:chOff x="0" y="0"/>
            <a:chExt cx="1722525" cy="508000"/>
          </a:xfrm>
        </p:grpSpPr>
        <p:sp>
          <p:nvSpPr>
            <p:cNvPr id="10" name="Freeform 10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2"/>
          <a:srcRect l="34451" r="59945"/>
          <a:stretch>
            <a:fillRect/>
          </a:stretch>
        </p:blipFill>
        <p:spPr>
          <a:xfrm rot="5400000">
            <a:off x="8637295" y="-287879"/>
            <a:ext cx="800939" cy="20348819"/>
          </a:xfrm>
          <a:prstGeom prst="rect">
            <a:avLst/>
          </a:prstGeom>
        </p:spPr>
      </p:pic>
      <p:sp>
        <p:nvSpPr>
          <p:cNvPr id="12" name="TextBox 4"/>
          <p:cNvSpPr txBox="1"/>
          <p:nvPr/>
        </p:nvSpPr>
        <p:spPr>
          <a:xfrm>
            <a:off x="2208585" y="2987178"/>
            <a:ext cx="12118194" cy="21287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16"/>
              </a:lnSpc>
            </a:pPr>
            <a:r>
              <a:rPr lang="en-US" sz="8000" spc="59" dirty="0" smtClean="0">
                <a:solidFill>
                  <a:srgbClr val="E8EEF1"/>
                </a:solidFill>
                <a:latin typeface="Montserrat Classic Bold"/>
              </a:rPr>
              <a:t>Integrity / Authentication</a:t>
            </a:r>
            <a:endParaRPr lang="en-US" sz="8000" spc="59" dirty="0">
              <a:solidFill>
                <a:srgbClr val="E8EEF1"/>
              </a:solidFill>
              <a:latin typeface="Montserrat Classic Bold"/>
            </a:endParaRPr>
          </a:p>
        </p:txBody>
      </p:sp>
      <p:sp>
        <p:nvSpPr>
          <p:cNvPr id="13" name="Freeform 7"/>
          <p:cNvSpPr/>
          <p:nvPr/>
        </p:nvSpPr>
        <p:spPr>
          <a:xfrm>
            <a:off x="7391399" y="5448300"/>
            <a:ext cx="1752566" cy="367964"/>
          </a:xfrm>
          <a:custGeom>
            <a:avLst/>
            <a:gdLst/>
            <a:ahLst/>
            <a:cxnLst/>
            <a:rect l="l" t="t" r="r" b="b"/>
            <a:pathLst>
              <a:path w="1947727" h="408940">
                <a:moveTo>
                  <a:pt x="1741987" y="0"/>
                </a:moveTo>
                <a:cubicBezTo>
                  <a:pt x="1641657" y="0"/>
                  <a:pt x="1559107" y="72390"/>
                  <a:pt x="1540057" y="166370"/>
                </a:cubicBezTo>
                <a:lnTo>
                  <a:pt x="406400" y="166370"/>
                </a:lnTo>
                <a:cubicBezTo>
                  <a:pt x="388620" y="71120"/>
                  <a:pt x="304800" y="0"/>
                  <a:pt x="204470" y="0"/>
                </a:cubicBezTo>
                <a:cubicBezTo>
                  <a:pt x="91440" y="0"/>
                  <a:pt x="0" y="91440"/>
                  <a:pt x="0" y="204470"/>
                </a:cubicBezTo>
                <a:cubicBezTo>
                  <a:pt x="0" y="317500"/>
                  <a:pt x="91440" y="408940"/>
                  <a:pt x="204470" y="408940"/>
                </a:cubicBezTo>
                <a:cubicBezTo>
                  <a:pt x="304800" y="408940"/>
                  <a:pt x="388620" y="337820"/>
                  <a:pt x="406400" y="242570"/>
                </a:cubicBezTo>
                <a:lnTo>
                  <a:pt x="1541327" y="242570"/>
                </a:lnTo>
                <a:cubicBezTo>
                  <a:pt x="1559107" y="337820"/>
                  <a:pt x="1642927" y="408940"/>
                  <a:pt x="1743257" y="408940"/>
                </a:cubicBezTo>
                <a:cubicBezTo>
                  <a:pt x="1856287" y="408940"/>
                  <a:pt x="1947727" y="317500"/>
                  <a:pt x="1947727" y="204470"/>
                </a:cubicBezTo>
                <a:cubicBezTo>
                  <a:pt x="1947727" y="91440"/>
                  <a:pt x="1855017" y="0"/>
                  <a:pt x="1741987" y="0"/>
                </a:cubicBezTo>
                <a:close/>
              </a:path>
            </a:pathLst>
          </a:custGeom>
          <a:solidFill>
            <a:srgbClr val="43B0F1"/>
          </a:solidFill>
        </p:spPr>
      </p:sp>
    </p:spTree>
    <p:extLst>
      <p:ext uri="{BB962C8B-B14F-4D97-AF65-F5344CB8AC3E}">
        <p14:creationId xmlns:p14="http://schemas.microsoft.com/office/powerpoint/2010/main" val="421424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1064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8000" spc="59" dirty="0" smtClean="0">
                <a:solidFill>
                  <a:srgbClr val="43B0F1"/>
                </a:solidFill>
                <a:latin typeface="Montserrat Classic Bold"/>
              </a:rPr>
              <a:t>Definition I</a:t>
            </a:r>
            <a:endParaRPr lang="en-US" sz="80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191000" y="2552700"/>
            <a:ext cx="12877800" cy="5709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Authentication </a:t>
            </a:r>
            <a:r>
              <a:rPr lang="en-US" altLang="he-IL" sz="4000" dirty="0">
                <a:solidFill>
                  <a:srgbClr val="E8EEF1"/>
                </a:solidFill>
              </a:rPr>
              <a:t>(Signature) algorithm - A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>
                <a:solidFill>
                  <a:srgbClr val="E8EEF1"/>
                </a:solidFill>
              </a:rPr>
              <a:t>Verification algorithm - V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>
                <a:solidFill>
                  <a:srgbClr val="E8EEF1"/>
                </a:solidFill>
              </a:rPr>
              <a:t>Authentication key – k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>
                <a:solidFill>
                  <a:srgbClr val="E8EEF1"/>
                </a:solidFill>
              </a:rPr>
              <a:t>Verification key – k’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>
                <a:solidFill>
                  <a:srgbClr val="E8EEF1"/>
                </a:solidFill>
              </a:rPr>
              <a:t>Message space (usually binary strings)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>
                <a:solidFill>
                  <a:srgbClr val="E8EEF1"/>
                </a:solidFill>
              </a:rPr>
              <a:t>Every message between Alice and Bob is a pair (m, </a:t>
            </a:r>
            <a:r>
              <a:rPr lang="en-US" altLang="he-IL" sz="4000" dirty="0" err="1">
                <a:solidFill>
                  <a:srgbClr val="E8EEF1"/>
                </a:solidFill>
              </a:rPr>
              <a:t>A</a:t>
            </a:r>
            <a:r>
              <a:rPr lang="en-US" altLang="he-IL" sz="4000" baseline="-25000" dirty="0" err="1">
                <a:solidFill>
                  <a:srgbClr val="E8EEF1"/>
                </a:solidFill>
              </a:rPr>
              <a:t>k</a:t>
            </a:r>
            <a:r>
              <a:rPr lang="en-US" altLang="he-IL" sz="4000" dirty="0">
                <a:solidFill>
                  <a:srgbClr val="E8EEF1"/>
                </a:solidFill>
              </a:rPr>
              <a:t>(m</a:t>
            </a:r>
            <a:r>
              <a:rPr lang="en-US" altLang="he-IL" sz="4000" dirty="0" smtClean="0">
                <a:solidFill>
                  <a:srgbClr val="E8EEF1"/>
                </a:solidFill>
              </a:rPr>
              <a:t>))</a:t>
            </a:r>
            <a:endParaRPr lang="en-US" altLang="he-IL" sz="4000" dirty="0">
              <a:solidFill>
                <a:srgbClr val="E8EEF1"/>
              </a:solidFill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373971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1064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8000" spc="59" dirty="0" smtClean="0">
                <a:solidFill>
                  <a:srgbClr val="43B0F1"/>
                </a:solidFill>
                <a:latin typeface="Montserrat Classic Bold"/>
              </a:rPr>
              <a:t>Definition II</a:t>
            </a:r>
            <a:endParaRPr lang="en-US" sz="80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191000" y="2552700"/>
            <a:ext cx="12877800" cy="7426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In </a:t>
            </a:r>
            <a:r>
              <a:rPr lang="en-US" altLang="he-IL" sz="4000" dirty="0">
                <a:solidFill>
                  <a:srgbClr val="E8EEF1"/>
                </a:solidFill>
              </a:rPr>
              <a:t>the symmetric case</a:t>
            </a: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>
                <a:solidFill>
                  <a:srgbClr val="E8EEF1"/>
                </a:solidFill>
              </a:rPr>
              <a:t>k=k’</a:t>
            </a: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>
                <a:solidFill>
                  <a:srgbClr val="E8EEF1"/>
                </a:solidFill>
              </a:rPr>
              <a:t>The authentication algorithm is usually called Message Authentication Code (MAC)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>
                <a:solidFill>
                  <a:srgbClr val="E8EEF1"/>
                </a:solidFill>
              </a:rPr>
              <a:t>In the a-symmetric case</a:t>
            </a: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err="1">
                <a:solidFill>
                  <a:srgbClr val="E8EEF1"/>
                </a:solidFill>
              </a:rPr>
              <a:t>k</a:t>
            </a:r>
            <a:r>
              <a:rPr lang="en-US" altLang="he-IL" sz="4000" dirty="0" err="1">
                <a:solidFill>
                  <a:srgbClr val="E8EEF1"/>
                </a:solidFill>
                <a:sym typeface="Symbol" panose="05050102010706020507" pitchFamily="18" charset="2"/>
              </a:rPr>
              <a:t>k</a:t>
            </a:r>
            <a:r>
              <a:rPr lang="en-US" altLang="he-IL" sz="4000" dirty="0">
                <a:solidFill>
                  <a:srgbClr val="E8EEF1"/>
                </a:solidFill>
                <a:sym typeface="Symbol" panose="05050102010706020507" pitchFamily="18" charset="2"/>
              </a:rPr>
              <a:t>’</a:t>
            </a: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>
                <a:solidFill>
                  <a:srgbClr val="E8EEF1"/>
                </a:solidFill>
                <a:sym typeface="Symbol" panose="05050102010706020507" pitchFamily="18" charset="2"/>
              </a:rPr>
              <a:t>The authentication algorithm is called “Digital signature”</a:t>
            </a:r>
            <a:endParaRPr lang="en-US" altLang="he-IL" sz="4000" dirty="0">
              <a:solidFill>
                <a:srgbClr val="E8EEF1"/>
              </a:solidFill>
            </a:endParaRP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err="1">
                <a:solidFill>
                  <a:srgbClr val="E8EEF1"/>
                </a:solidFill>
              </a:rPr>
              <a:t>A</a:t>
            </a:r>
            <a:r>
              <a:rPr lang="en-US" altLang="he-IL" sz="4000" baseline="-25000" dirty="0" err="1">
                <a:solidFill>
                  <a:srgbClr val="E8EEF1"/>
                </a:solidFill>
              </a:rPr>
              <a:t>k</a:t>
            </a:r>
            <a:r>
              <a:rPr lang="en-US" altLang="he-IL" sz="4000" dirty="0">
                <a:solidFill>
                  <a:srgbClr val="E8EEF1"/>
                </a:solidFill>
              </a:rPr>
              <a:t>(m) is frequently denoted </a:t>
            </a:r>
            <a:r>
              <a:rPr lang="en-US" altLang="he-IL" sz="4000" dirty="0" err="1">
                <a:solidFill>
                  <a:srgbClr val="E8EEF1"/>
                </a:solidFill>
              </a:rPr>
              <a:t>SIG</a:t>
            </a:r>
            <a:r>
              <a:rPr lang="en-US" altLang="he-IL" sz="4000" baseline="-25000" dirty="0" err="1">
                <a:solidFill>
                  <a:srgbClr val="E8EEF1"/>
                </a:solidFill>
              </a:rPr>
              <a:t>k</a:t>
            </a:r>
            <a:r>
              <a:rPr lang="en-US" altLang="he-IL" sz="4000" dirty="0">
                <a:solidFill>
                  <a:srgbClr val="E8EEF1"/>
                </a:solidFill>
              </a:rPr>
              <a:t>(m) 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0" name="Group 7"/>
          <p:cNvGrpSpPr/>
          <p:nvPr/>
        </p:nvGrpSpPr>
        <p:grpSpPr>
          <a:xfrm>
            <a:off x="0" y="7872538"/>
            <a:ext cx="2886906" cy="851395"/>
            <a:chOff x="0" y="0"/>
            <a:chExt cx="1722525" cy="508000"/>
          </a:xfrm>
        </p:grpSpPr>
        <p:sp>
          <p:nvSpPr>
            <p:cNvPr id="11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21263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1064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8000" spc="59" dirty="0" smtClean="0">
                <a:solidFill>
                  <a:srgbClr val="43B0F1"/>
                </a:solidFill>
                <a:latin typeface="Montserrat Classic Bold"/>
              </a:rPr>
              <a:t>Properties of Auth.</a:t>
            </a:r>
            <a:endParaRPr lang="en-US" sz="80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191000" y="2552700"/>
            <a:ext cx="12877800" cy="4629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Correctness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err="1" smtClean="0">
                <a:solidFill>
                  <a:srgbClr val="E8EEF1"/>
                </a:solidFill>
              </a:rPr>
              <a:t>V</a:t>
            </a:r>
            <a:r>
              <a:rPr lang="en-US" altLang="he-IL" sz="4000" baseline="-25000" dirty="0" err="1" smtClean="0">
                <a:solidFill>
                  <a:srgbClr val="E8EEF1"/>
                </a:solidFill>
              </a:rPr>
              <a:t>k</a:t>
            </a:r>
            <a:r>
              <a:rPr lang="en-US" altLang="he-IL" sz="4000" baseline="-25000" dirty="0" smtClean="0">
                <a:solidFill>
                  <a:srgbClr val="E8EEF1"/>
                </a:solidFill>
              </a:rPr>
              <a:t>’</a:t>
            </a:r>
            <a:r>
              <a:rPr lang="en-US" altLang="he-IL" sz="4000" dirty="0" smtClean="0">
                <a:solidFill>
                  <a:srgbClr val="E8EEF1"/>
                </a:solidFill>
              </a:rPr>
              <a:t>(</a:t>
            </a:r>
            <a:r>
              <a:rPr lang="en-US" altLang="he-IL" sz="4000" dirty="0" err="1" smtClean="0">
                <a:solidFill>
                  <a:srgbClr val="E8EEF1"/>
                </a:solidFill>
              </a:rPr>
              <a:t>m,A</a:t>
            </a:r>
            <a:r>
              <a:rPr lang="en-US" altLang="he-IL" sz="4000" baseline="-25000" dirty="0" err="1" smtClean="0">
                <a:solidFill>
                  <a:srgbClr val="E8EEF1"/>
                </a:solidFill>
              </a:rPr>
              <a:t>k</a:t>
            </a:r>
            <a:r>
              <a:rPr lang="en-US" altLang="he-IL" sz="4000" dirty="0" smtClean="0">
                <a:solidFill>
                  <a:srgbClr val="E8EEF1"/>
                </a:solidFill>
              </a:rPr>
              <a:t>(m))=True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Security – hard to find legal pair (</a:t>
            </a:r>
            <a:r>
              <a:rPr lang="en-US" altLang="he-IL" sz="4000" dirty="0" err="1" smtClean="0">
                <a:solidFill>
                  <a:srgbClr val="E8EEF1"/>
                </a:solidFill>
              </a:rPr>
              <a:t>m,A</a:t>
            </a:r>
            <a:r>
              <a:rPr lang="en-US" altLang="he-IL" sz="4000" baseline="-25000" dirty="0" err="1" smtClean="0">
                <a:solidFill>
                  <a:srgbClr val="E8EEF1"/>
                </a:solidFill>
              </a:rPr>
              <a:t>k</a:t>
            </a:r>
            <a:r>
              <a:rPr lang="en-US" altLang="he-IL" sz="4000" dirty="0" smtClean="0">
                <a:solidFill>
                  <a:srgbClr val="E8EEF1"/>
                </a:solidFill>
              </a:rPr>
              <a:t>(m)) without knowing k or already having the pair.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Performance - </a:t>
            </a:r>
            <a:r>
              <a:rPr lang="en-US" altLang="he-IL" sz="4000" dirty="0" err="1">
                <a:solidFill>
                  <a:srgbClr val="E8EEF1"/>
                </a:solidFill>
              </a:rPr>
              <a:t>A</a:t>
            </a:r>
            <a:r>
              <a:rPr lang="en-US" altLang="he-IL" sz="4000" baseline="-25000" dirty="0" err="1">
                <a:solidFill>
                  <a:srgbClr val="E8EEF1"/>
                </a:solidFill>
              </a:rPr>
              <a:t>k</a:t>
            </a:r>
            <a:r>
              <a:rPr lang="en-US" altLang="he-IL" sz="4000" dirty="0">
                <a:solidFill>
                  <a:srgbClr val="E8EEF1"/>
                </a:solidFill>
              </a:rPr>
              <a:t>(m</a:t>
            </a:r>
            <a:r>
              <a:rPr lang="en-US" altLang="he-IL" sz="4000" dirty="0" smtClean="0">
                <a:solidFill>
                  <a:srgbClr val="E8EEF1"/>
                </a:solidFill>
              </a:rPr>
              <a:t>) is as short as possible</a:t>
            </a:r>
            <a:endParaRPr lang="en-US" altLang="he-IL" sz="4000" dirty="0">
              <a:solidFill>
                <a:srgbClr val="E8EEF1"/>
              </a:solidFill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3086851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Generic Attack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מלבן 1"/>
              <p:cNvSpPr/>
              <p:nvPr/>
            </p:nvSpPr>
            <p:spPr>
              <a:xfrm>
                <a:off x="4267200" y="2247900"/>
                <a:ext cx="12877800" cy="65428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altLang="he-IL" sz="4000" dirty="0" smtClean="0">
                    <a:solidFill>
                      <a:srgbClr val="E8EEF1"/>
                    </a:solidFill>
                  </a:rPr>
                  <a:t>On input </a:t>
                </a:r>
                <a:r>
                  <a:rPr lang="en-US" altLang="he-IL" sz="4000" dirty="0" err="1" smtClean="0">
                    <a:solidFill>
                      <a:srgbClr val="E8EEF1"/>
                    </a:solidFill>
                  </a:rPr>
                  <a:t>y</a:t>
                </a:r>
                <a:r>
                  <a:rPr lang="en-US" altLang="he-IL" sz="4000" dirty="0" err="1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R</a:t>
                </a:r>
                <a:r>
                  <a:rPr lang="en-US" altLang="he-IL" sz="4000" dirty="0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 the algorithm</a:t>
                </a:r>
                <a:endParaRPr lang="en-US" altLang="he-IL" sz="4000" dirty="0">
                  <a:solidFill>
                    <a:srgbClr val="E8EEF1"/>
                  </a:solidFill>
                  <a:sym typeface="Symbol" panose="05050102010706020507" pitchFamily="18" charset="2"/>
                </a:endParaRPr>
              </a:p>
              <a:p>
                <a:pPr marL="800100" lvl="2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altLang="he-IL" sz="4000" dirty="0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Chooses n random elements x</a:t>
                </a:r>
                <a:r>
                  <a:rPr lang="en-US" altLang="he-IL" sz="4000" baseline="-25000" dirty="0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1</a:t>
                </a:r>
                <a:r>
                  <a:rPr lang="en-US" altLang="he-IL" sz="4000" dirty="0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,…,</a:t>
                </a:r>
                <a:r>
                  <a:rPr lang="en-US" altLang="he-IL" sz="4000" dirty="0" err="1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x</a:t>
                </a:r>
                <a:r>
                  <a:rPr lang="en-US" altLang="he-IL" sz="4000" baseline="-25000" dirty="0" err="1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n</a:t>
                </a:r>
                <a:r>
                  <a:rPr lang="en-US" altLang="he-IL" sz="4000" dirty="0" err="1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D</a:t>
                </a:r>
                <a:endParaRPr lang="en-US" altLang="he-IL" sz="4000" dirty="0" smtClean="0">
                  <a:solidFill>
                    <a:srgbClr val="E8EEF1"/>
                  </a:solidFill>
                  <a:sym typeface="Symbol" panose="05050102010706020507" pitchFamily="18" charset="2"/>
                </a:endParaRPr>
              </a:p>
              <a:p>
                <a:pPr marL="800100" lvl="2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altLang="he-IL" sz="4000" dirty="0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If y=f(xi) for some 1in return  </a:t>
                </a:r>
                <a:r>
                  <a:rPr lang="en-US" altLang="he-IL" sz="4000" dirty="0" err="1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i</a:t>
                </a:r>
                <a:endParaRPr lang="en-US" altLang="he-IL" sz="4000" dirty="0" smtClean="0">
                  <a:solidFill>
                    <a:srgbClr val="E8EEF1"/>
                  </a:solidFill>
                  <a:sym typeface="Symbol" panose="05050102010706020507" pitchFamily="18" charset="2"/>
                </a:endParaRPr>
              </a:p>
              <a:p>
                <a:pPr marL="800100" lvl="2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altLang="he-IL" sz="4000" dirty="0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Otherwise return “fail”</a:t>
                </a:r>
              </a:p>
              <a:p>
                <a:pPr marL="342900" lvl="1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altLang="he-IL" sz="4000" dirty="0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Claim: generic attack succeeds with probability at least 1-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he-IL" sz="400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he-IL" sz="40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altLang="he-IL" sz="40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  <m:r>
                          <a:rPr lang="en-US" altLang="he-IL" sz="40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−</m:t>
                        </m:r>
                        <m:f>
                          <m:fPr>
                            <m:ctrlPr>
                              <a:rPr lang="en-US" altLang="he-IL" sz="4000" b="0" i="1" smtClean="0">
                                <a:solidFill>
                                  <a:srgbClr val="E8EEF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fPr>
                          <m:num>
                            <m:r>
                              <a:rPr lang="en-US" altLang="he-IL" sz="4000" b="0" i="1" smtClean="0">
                                <a:solidFill>
                                  <a:srgbClr val="E8EEF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1</m:t>
                            </m:r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he-IL" sz="4000" b="0" i="1" smtClean="0">
                                    <a:solidFill>
                                      <a:srgbClr val="E8EEF1"/>
                                    </a:solidFill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dPr>
                              <m:e>
                                <m:r>
                                  <a:rPr lang="en-US" altLang="he-IL" sz="4000" b="0" i="1" smtClean="0">
                                    <a:solidFill>
                                      <a:srgbClr val="E8EEF1"/>
                                    </a:solidFill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𝑅</m:t>
                                </m:r>
                              </m:e>
                            </m:d>
                          </m:den>
                        </m:f>
                        <m:r>
                          <a:rPr lang="en-US" altLang="he-IL" sz="40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)</m:t>
                        </m:r>
                      </m:e>
                      <m:sup>
                        <m:r>
                          <a:rPr lang="en-US" altLang="he-IL" sz="40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sup>
                    </m:sSup>
                  </m:oMath>
                </a14:m>
                <a:endParaRPr lang="en-US" altLang="he-IL" sz="4000" dirty="0" smtClean="0">
                  <a:solidFill>
                    <a:srgbClr val="E8EEF1"/>
                  </a:solidFill>
                  <a:sym typeface="Symbol" panose="05050102010706020507" pitchFamily="18" charset="2"/>
                </a:endParaRPr>
              </a:p>
              <a:p>
                <a:pPr marL="342900" lvl="1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altLang="he-IL" sz="4000" dirty="0" smtClean="0">
                    <a:solidFill>
                      <a:srgbClr val="E8EEF1"/>
                    </a:solidFill>
                    <a:sym typeface="Wingdings" panose="05000000000000000000" pitchFamily="2" charset="2"/>
                  </a:rPr>
                  <a:t> |R| chosen to  be </a:t>
                </a:r>
                <a:r>
                  <a:rPr lang="en-US" altLang="he-IL" sz="4000" dirty="0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 2</a:t>
                </a:r>
                <a:r>
                  <a:rPr lang="en-US" altLang="he-IL" sz="4000" baseline="30000" dirty="0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128</a:t>
                </a:r>
              </a:p>
            </p:txBody>
          </p:sp>
        </mc:Choice>
        <mc:Fallback xmlns="">
          <p:sp>
            <p:nvSpPr>
              <p:cNvPr id="2" name="מלבן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2247900"/>
                <a:ext cx="12877800" cy="6542817"/>
              </a:xfrm>
              <a:prstGeom prst="rect">
                <a:avLst/>
              </a:prstGeom>
              <a:blipFill rotWithShape="0">
                <a:blip r:embed="rId4"/>
                <a:stretch>
                  <a:fillRect l="-1514" b="-1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2079234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1064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8000" spc="59" dirty="0" smtClean="0">
                <a:solidFill>
                  <a:srgbClr val="43B0F1"/>
                </a:solidFill>
                <a:latin typeface="Montserrat Classic Bold"/>
              </a:rPr>
              <a:t>Verifying MAC</a:t>
            </a:r>
            <a:endParaRPr lang="en-US" sz="80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191000" y="2552700"/>
            <a:ext cx="12877800" cy="5709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Symmetric key k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Authenticator sends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(</a:t>
            </a:r>
            <a:r>
              <a:rPr lang="en-US" altLang="he-IL" sz="4000" dirty="0" err="1" smtClean="0">
                <a:solidFill>
                  <a:srgbClr val="E8EEF1"/>
                </a:solidFill>
              </a:rPr>
              <a:t>m,A</a:t>
            </a:r>
            <a:r>
              <a:rPr lang="en-US" altLang="he-IL" sz="4000" baseline="-25000" dirty="0" err="1" smtClean="0">
                <a:solidFill>
                  <a:srgbClr val="E8EEF1"/>
                </a:solidFill>
              </a:rPr>
              <a:t>k</a:t>
            </a:r>
            <a:r>
              <a:rPr lang="en-US" altLang="he-IL" sz="4000" dirty="0" smtClean="0">
                <a:solidFill>
                  <a:srgbClr val="E8EEF1"/>
                </a:solidFill>
              </a:rPr>
              <a:t>(m))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Verifier receives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(</a:t>
            </a:r>
            <a:r>
              <a:rPr lang="en-US" altLang="he-IL" sz="4000" dirty="0" err="1" smtClean="0">
                <a:solidFill>
                  <a:srgbClr val="E8EEF1"/>
                </a:solidFill>
              </a:rPr>
              <a:t>m,s</a:t>
            </a:r>
            <a:r>
              <a:rPr lang="en-US" altLang="he-IL" sz="4000" dirty="0" smtClean="0">
                <a:solidFill>
                  <a:srgbClr val="E8EEF1"/>
                </a:solidFill>
              </a:rPr>
              <a:t>)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Checks whether s=</a:t>
            </a:r>
            <a:r>
              <a:rPr lang="en-US" altLang="he-IL" sz="4000" dirty="0" err="1">
                <a:solidFill>
                  <a:srgbClr val="E8EEF1"/>
                </a:solidFill>
              </a:rPr>
              <a:t>A</a:t>
            </a:r>
            <a:r>
              <a:rPr lang="en-US" altLang="he-IL" sz="4000" baseline="-25000" dirty="0" err="1">
                <a:solidFill>
                  <a:srgbClr val="E8EEF1"/>
                </a:solidFill>
              </a:rPr>
              <a:t>k</a:t>
            </a:r>
            <a:r>
              <a:rPr lang="en-US" altLang="he-IL" sz="4000" dirty="0">
                <a:solidFill>
                  <a:srgbClr val="E8EEF1"/>
                </a:solidFill>
              </a:rPr>
              <a:t>(m)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1200672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1064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8000" spc="59" dirty="0" smtClean="0">
                <a:solidFill>
                  <a:srgbClr val="43B0F1"/>
                </a:solidFill>
                <a:latin typeface="Montserrat Classic Bold"/>
              </a:rPr>
              <a:t>Verifying MAC</a:t>
            </a:r>
            <a:endParaRPr lang="en-US" sz="80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191000" y="2552700"/>
            <a:ext cx="12877800" cy="5709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Symmetric key k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Authenticator sends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(</a:t>
            </a:r>
            <a:r>
              <a:rPr lang="en-US" altLang="he-IL" sz="4000" dirty="0" err="1" smtClean="0">
                <a:solidFill>
                  <a:srgbClr val="E8EEF1"/>
                </a:solidFill>
              </a:rPr>
              <a:t>m,A</a:t>
            </a:r>
            <a:r>
              <a:rPr lang="en-US" altLang="he-IL" sz="4000" baseline="-25000" dirty="0" err="1" smtClean="0">
                <a:solidFill>
                  <a:srgbClr val="E8EEF1"/>
                </a:solidFill>
              </a:rPr>
              <a:t>k</a:t>
            </a:r>
            <a:r>
              <a:rPr lang="en-US" altLang="he-IL" sz="4000" dirty="0" smtClean="0">
                <a:solidFill>
                  <a:srgbClr val="E8EEF1"/>
                </a:solidFill>
              </a:rPr>
              <a:t>(m))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Verifier receives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(</a:t>
            </a:r>
            <a:r>
              <a:rPr lang="en-US" altLang="he-IL" sz="4000" dirty="0" err="1" smtClean="0">
                <a:solidFill>
                  <a:srgbClr val="E8EEF1"/>
                </a:solidFill>
              </a:rPr>
              <a:t>m,s</a:t>
            </a:r>
            <a:r>
              <a:rPr lang="en-US" altLang="he-IL" sz="4000" dirty="0" smtClean="0">
                <a:solidFill>
                  <a:srgbClr val="E8EEF1"/>
                </a:solidFill>
              </a:rPr>
              <a:t>)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Checks whether s=</a:t>
            </a:r>
            <a:r>
              <a:rPr lang="en-US" altLang="he-IL" sz="4000" dirty="0" err="1">
                <a:solidFill>
                  <a:srgbClr val="E8EEF1"/>
                </a:solidFill>
              </a:rPr>
              <a:t>A</a:t>
            </a:r>
            <a:r>
              <a:rPr lang="en-US" altLang="he-IL" sz="4000" baseline="-25000" dirty="0" err="1">
                <a:solidFill>
                  <a:srgbClr val="E8EEF1"/>
                </a:solidFill>
              </a:rPr>
              <a:t>k</a:t>
            </a:r>
            <a:r>
              <a:rPr lang="en-US" altLang="he-IL" sz="4000" dirty="0">
                <a:solidFill>
                  <a:srgbClr val="E8EEF1"/>
                </a:solidFill>
              </a:rPr>
              <a:t>(m)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908943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1064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8000" spc="59" dirty="0" smtClean="0">
                <a:solidFill>
                  <a:srgbClr val="43B0F1"/>
                </a:solidFill>
                <a:latin typeface="Montserrat Classic Bold"/>
              </a:rPr>
              <a:t>Adversarial Model</a:t>
            </a:r>
            <a:endParaRPr lang="en-US" sz="80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191000" y="2552700"/>
            <a:ext cx="12877800" cy="6665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Known message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Eve receives </a:t>
            </a:r>
            <a:r>
              <a:rPr lang="en-US" altLang="he-IL" sz="4000" dirty="0">
                <a:solidFill>
                  <a:srgbClr val="E8EEF1"/>
                </a:solidFill>
              </a:rPr>
              <a:t>(</a:t>
            </a:r>
            <a:r>
              <a:rPr lang="en-US" altLang="he-IL" sz="4000" dirty="0" smtClean="0">
                <a:solidFill>
                  <a:srgbClr val="E8EEF1"/>
                </a:solidFill>
              </a:rPr>
              <a:t>m</a:t>
            </a:r>
            <a:r>
              <a:rPr lang="en-US" altLang="he-IL" sz="4000" baseline="-25000" dirty="0" smtClean="0">
                <a:solidFill>
                  <a:srgbClr val="E8EEF1"/>
                </a:solidFill>
              </a:rPr>
              <a:t>1</a:t>
            </a:r>
            <a:r>
              <a:rPr lang="en-US" altLang="he-IL" sz="4000" dirty="0" smtClean="0">
                <a:solidFill>
                  <a:srgbClr val="E8EEF1"/>
                </a:solidFill>
              </a:rPr>
              <a:t>,MAC</a:t>
            </a:r>
            <a:r>
              <a:rPr lang="en-US" altLang="he-IL" sz="4000" baseline="-25000" dirty="0" smtClean="0">
                <a:solidFill>
                  <a:srgbClr val="E8EEF1"/>
                </a:solidFill>
              </a:rPr>
              <a:t>k</a:t>
            </a:r>
            <a:r>
              <a:rPr lang="en-US" altLang="he-IL" sz="4000" dirty="0" smtClean="0">
                <a:solidFill>
                  <a:srgbClr val="E8EEF1"/>
                </a:solidFill>
              </a:rPr>
              <a:t>(m</a:t>
            </a:r>
            <a:r>
              <a:rPr lang="en-US" altLang="he-IL" sz="4000" baseline="-25000" dirty="0" smtClean="0">
                <a:solidFill>
                  <a:srgbClr val="E8EEF1"/>
                </a:solidFill>
              </a:rPr>
              <a:t>1</a:t>
            </a:r>
            <a:r>
              <a:rPr lang="en-US" altLang="he-IL" sz="4000" dirty="0" smtClean="0">
                <a:solidFill>
                  <a:srgbClr val="E8EEF1"/>
                </a:solidFill>
              </a:rPr>
              <a:t>)),…, </a:t>
            </a:r>
            <a:r>
              <a:rPr lang="en-US" altLang="he-IL" sz="4000" dirty="0">
                <a:solidFill>
                  <a:srgbClr val="E8EEF1"/>
                </a:solidFill>
              </a:rPr>
              <a:t>(</a:t>
            </a:r>
            <a:r>
              <a:rPr lang="en-US" altLang="he-IL" sz="4000" dirty="0" err="1" smtClean="0">
                <a:solidFill>
                  <a:srgbClr val="E8EEF1"/>
                </a:solidFill>
              </a:rPr>
              <a:t>m</a:t>
            </a:r>
            <a:r>
              <a:rPr lang="en-US" altLang="he-IL" sz="4000" baseline="-25000" dirty="0" err="1" smtClean="0">
                <a:solidFill>
                  <a:srgbClr val="E8EEF1"/>
                </a:solidFill>
              </a:rPr>
              <a:t>n</a:t>
            </a:r>
            <a:r>
              <a:rPr lang="en-US" altLang="he-IL" sz="4000" dirty="0" err="1" smtClean="0">
                <a:solidFill>
                  <a:srgbClr val="E8EEF1"/>
                </a:solidFill>
              </a:rPr>
              <a:t>,MAC</a:t>
            </a:r>
            <a:r>
              <a:rPr lang="en-US" altLang="he-IL" sz="4000" baseline="-25000" dirty="0" err="1" smtClean="0">
                <a:solidFill>
                  <a:srgbClr val="E8EEF1"/>
                </a:solidFill>
              </a:rPr>
              <a:t>k</a:t>
            </a:r>
            <a:r>
              <a:rPr lang="en-US" altLang="he-IL" sz="4000" dirty="0" smtClean="0">
                <a:solidFill>
                  <a:srgbClr val="E8EEF1"/>
                </a:solidFill>
              </a:rPr>
              <a:t>(</a:t>
            </a:r>
            <a:r>
              <a:rPr lang="en-US" altLang="he-IL" sz="4000" dirty="0" err="1" smtClean="0">
                <a:solidFill>
                  <a:srgbClr val="E8EEF1"/>
                </a:solidFill>
              </a:rPr>
              <a:t>m</a:t>
            </a:r>
            <a:r>
              <a:rPr lang="en-US" altLang="he-IL" sz="4000" baseline="-25000" dirty="0" err="1" smtClean="0">
                <a:solidFill>
                  <a:srgbClr val="E8EEF1"/>
                </a:solidFill>
              </a:rPr>
              <a:t>n</a:t>
            </a:r>
            <a:r>
              <a:rPr lang="en-US" altLang="he-IL" sz="4000" dirty="0" smtClean="0">
                <a:solidFill>
                  <a:srgbClr val="E8EEF1"/>
                </a:solidFill>
              </a:rPr>
              <a:t>))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Chosen  message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Eve chooses m</a:t>
            </a:r>
            <a:r>
              <a:rPr lang="en-US" altLang="he-IL" sz="4000" baseline="-25000" dirty="0" smtClean="0">
                <a:solidFill>
                  <a:srgbClr val="E8EEF1"/>
                </a:solidFill>
              </a:rPr>
              <a:t>1</a:t>
            </a:r>
            <a:r>
              <a:rPr lang="en-US" altLang="he-IL" sz="4000" dirty="0" smtClean="0">
                <a:solidFill>
                  <a:srgbClr val="E8EEF1"/>
                </a:solidFill>
              </a:rPr>
              <a:t>,…,</a:t>
            </a:r>
            <a:r>
              <a:rPr lang="en-US" altLang="he-IL" sz="4000" dirty="0" err="1" smtClean="0">
                <a:solidFill>
                  <a:srgbClr val="E8EEF1"/>
                </a:solidFill>
              </a:rPr>
              <a:t>m</a:t>
            </a:r>
            <a:r>
              <a:rPr lang="en-US" altLang="he-IL" sz="4000" baseline="-25000" dirty="0" err="1" smtClean="0">
                <a:solidFill>
                  <a:srgbClr val="E8EEF1"/>
                </a:solidFill>
              </a:rPr>
              <a:t>n</a:t>
            </a:r>
            <a:endParaRPr lang="en-US" altLang="he-IL" sz="4000" baseline="-25000" dirty="0" smtClean="0">
              <a:solidFill>
                <a:srgbClr val="E8EEF1"/>
              </a:solidFill>
            </a:endParaRP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>
                <a:solidFill>
                  <a:srgbClr val="E8EEF1"/>
                </a:solidFill>
              </a:rPr>
              <a:t>Eve receives (</a:t>
            </a:r>
            <a:r>
              <a:rPr lang="en-US" altLang="he-IL" sz="4000" dirty="0" smtClean="0">
                <a:solidFill>
                  <a:srgbClr val="E8EEF1"/>
                </a:solidFill>
              </a:rPr>
              <a:t>m</a:t>
            </a:r>
            <a:r>
              <a:rPr lang="en-US" altLang="he-IL" sz="4000" baseline="-25000" dirty="0" smtClean="0">
                <a:solidFill>
                  <a:srgbClr val="E8EEF1"/>
                </a:solidFill>
              </a:rPr>
              <a:t>1</a:t>
            </a:r>
            <a:r>
              <a:rPr lang="en-US" altLang="he-IL" sz="4000" dirty="0" smtClean="0">
                <a:solidFill>
                  <a:srgbClr val="E8EEF1"/>
                </a:solidFill>
              </a:rPr>
              <a:t>,MAC</a:t>
            </a:r>
            <a:r>
              <a:rPr lang="en-US" altLang="he-IL" sz="4000" baseline="-25000" dirty="0" smtClean="0">
                <a:solidFill>
                  <a:srgbClr val="E8EEF1"/>
                </a:solidFill>
              </a:rPr>
              <a:t>k</a:t>
            </a:r>
            <a:r>
              <a:rPr lang="en-US" altLang="he-IL" sz="4000" dirty="0" smtClean="0">
                <a:solidFill>
                  <a:srgbClr val="E8EEF1"/>
                </a:solidFill>
              </a:rPr>
              <a:t>(m</a:t>
            </a:r>
            <a:r>
              <a:rPr lang="en-US" altLang="he-IL" sz="4000" baseline="-25000" dirty="0" smtClean="0">
                <a:solidFill>
                  <a:srgbClr val="E8EEF1"/>
                </a:solidFill>
              </a:rPr>
              <a:t>1</a:t>
            </a:r>
            <a:r>
              <a:rPr lang="en-US" altLang="he-IL" sz="4000" dirty="0">
                <a:solidFill>
                  <a:srgbClr val="E8EEF1"/>
                </a:solidFill>
              </a:rPr>
              <a:t>)),…, (</a:t>
            </a:r>
            <a:r>
              <a:rPr lang="en-US" altLang="he-IL" sz="4000" dirty="0" err="1" smtClean="0">
                <a:solidFill>
                  <a:srgbClr val="E8EEF1"/>
                </a:solidFill>
              </a:rPr>
              <a:t>m</a:t>
            </a:r>
            <a:r>
              <a:rPr lang="en-US" altLang="he-IL" sz="4000" baseline="-25000" dirty="0" err="1" smtClean="0">
                <a:solidFill>
                  <a:srgbClr val="E8EEF1"/>
                </a:solidFill>
              </a:rPr>
              <a:t>n</a:t>
            </a:r>
            <a:r>
              <a:rPr lang="en-US" altLang="he-IL" sz="4000" dirty="0" err="1" smtClean="0">
                <a:solidFill>
                  <a:srgbClr val="E8EEF1"/>
                </a:solidFill>
              </a:rPr>
              <a:t>,MAC</a:t>
            </a:r>
            <a:r>
              <a:rPr lang="en-US" altLang="he-IL" sz="4000" baseline="-25000" dirty="0" err="1" smtClean="0">
                <a:solidFill>
                  <a:srgbClr val="E8EEF1"/>
                </a:solidFill>
              </a:rPr>
              <a:t>k</a:t>
            </a:r>
            <a:r>
              <a:rPr lang="en-US" altLang="he-IL" sz="4000" dirty="0" smtClean="0">
                <a:solidFill>
                  <a:srgbClr val="E8EEF1"/>
                </a:solidFill>
              </a:rPr>
              <a:t>(</a:t>
            </a:r>
            <a:r>
              <a:rPr lang="en-US" altLang="he-IL" sz="4000" dirty="0" err="1" smtClean="0">
                <a:solidFill>
                  <a:srgbClr val="E8EEF1"/>
                </a:solidFill>
              </a:rPr>
              <a:t>m</a:t>
            </a:r>
            <a:r>
              <a:rPr lang="en-US" altLang="he-IL" sz="4000" baseline="-25000" dirty="0" err="1" smtClean="0">
                <a:solidFill>
                  <a:srgbClr val="E8EEF1"/>
                </a:solidFill>
              </a:rPr>
              <a:t>n</a:t>
            </a:r>
            <a:r>
              <a:rPr lang="en-US" altLang="he-IL" sz="4000" dirty="0" smtClean="0">
                <a:solidFill>
                  <a:srgbClr val="E8EEF1"/>
                </a:solidFill>
              </a:rPr>
              <a:t>))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Goal: generate (</a:t>
            </a:r>
            <a:r>
              <a:rPr lang="en-US" altLang="he-IL" sz="4000" dirty="0" err="1" smtClean="0">
                <a:solidFill>
                  <a:srgbClr val="E8EEF1"/>
                </a:solidFill>
              </a:rPr>
              <a:t>m,MAC</a:t>
            </a:r>
            <a:r>
              <a:rPr lang="en-US" altLang="he-IL" sz="4000" baseline="-25000" dirty="0" err="1" smtClean="0">
                <a:solidFill>
                  <a:srgbClr val="E8EEF1"/>
                </a:solidFill>
              </a:rPr>
              <a:t>k</a:t>
            </a:r>
            <a:r>
              <a:rPr lang="en-US" altLang="he-IL" sz="4000" dirty="0" smtClean="0">
                <a:solidFill>
                  <a:srgbClr val="E8EEF1"/>
                </a:solidFill>
              </a:rPr>
              <a:t>(m)) for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err="1" smtClean="0">
                <a:solidFill>
                  <a:srgbClr val="E8EEF1"/>
                </a:solidFill>
              </a:rPr>
              <a:t>m</a:t>
            </a:r>
            <a:r>
              <a:rPr lang="en-US" altLang="he-IL" sz="4000" dirty="0" err="1" smtClean="0">
                <a:solidFill>
                  <a:srgbClr val="E8EEF1"/>
                </a:solidFill>
                <a:sym typeface="Symbol" panose="05050102010706020507" pitchFamily="18" charset="2"/>
              </a:rPr>
              <a:t>m</a:t>
            </a:r>
            <a:r>
              <a:rPr lang="en-US" altLang="he-IL" sz="4000" baseline="-25000" dirty="0" err="1" smtClean="0">
                <a:solidFill>
                  <a:srgbClr val="E8EEF1"/>
                </a:solidFill>
                <a:sym typeface="Symbol" panose="05050102010706020507" pitchFamily="18" charset="2"/>
              </a:rPr>
              <a:t>i</a:t>
            </a: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 for all 1i</a:t>
            </a:r>
            <a:r>
              <a:rPr lang="en-US" altLang="he-IL" sz="4000" dirty="0">
                <a:solidFill>
                  <a:srgbClr val="E8EEF1"/>
                </a:solidFill>
                <a:sym typeface="Symbol" panose="05050102010706020507" pitchFamily="18" charset="2"/>
              </a:rPr>
              <a:t>n</a:t>
            </a:r>
            <a:endParaRPr lang="en-US" altLang="he-IL" sz="4000" dirty="0">
              <a:solidFill>
                <a:srgbClr val="E8EEF1"/>
              </a:solidFill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89064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1064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8000" spc="59" dirty="0" smtClean="0">
                <a:solidFill>
                  <a:srgbClr val="43B0F1"/>
                </a:solidFill>
                <a:latin typeface="Montserrat Classic Bold"/>
              </a:rPr>
              <a:t>HMAC Attempts I</a:t>
            </a:r>
            <a:endParaRPr lang="en-US" sz="80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191000" y="2552700"/>
            <a:ext cx="12877800" cy="6665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Goals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Combine </a:t>
            </a:r>
            <a:r>
              <a:rPr lang="en-US" altLang="he-IL" sz="4000" dirty="0">
                <a:solidFill>
                  <a:srgbClr val="E8EEF1"/>
                </a:solidFill>
              </a:rPr>
              <a:t>message and key, hash and produce MAC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Work </a:t>
            </a:r>
            <a:r>
              <a:rPr lang="en-US" altLang="he-IL" sz="4000" dirty="0">
                <a:solidFill>
                  <a:srgbClr val="E8EEF1"/>
                </a:solidFill>
              </a:rPr>
              <a:t>with any cryptographic hash function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>
                <a:solidFill>
                  <a:srgbClr val="E8EEF1"/>
                </a:solidFill>
              </a:rPr>
              <a:t>First attempt: </a:t>
            </a:r>
            <a:r>
              <a:rPr lang="en-US" altLang="he-IL" sz="4000" dirty="0" err="1">
                <a:solidFill>
                  <a:srgbClr val="E8EEF1"/>
                </a:solidFill>
              </a:rPr>
              <a:t>MAC</a:t>
            </a:r>
            <a:r>
              <a:rPr lang="en-US" altLang="he-IL" sz="4000" baseline="-25000" dirty="0" err="1">
                <a:solidFill>
                  <a:srgbClr val="E8EEF1"/>
                </a:solidFill>
              </a:rPr>
              <a:t>k</a:t>
            </a:r>
            <a:r>
              <a:rPr lang="en-US" altLang="he-IL" sz="4000" dirty="0">
                <a:solidFill>
                  <a:srgbClr val="E8EEF1"/>
                </a:solidFill>
              </a:rPr>
              <a:t>(m)=</a:t>
            </a:r>
            <a:r>
              <a:rPr lang="en-US" altLang="he-IL" sz="4000" dirty="0" smtClean="0">
                <a:solidFill>
                  <a:srgbClr val="E8EEF1"/>
                </a:solidFill>
              </a:rPr>
              <a:t>h(k||m</a:t>
            </a:r>
            <a:r>
              <a:rPr lang="en-US" altLang="he-IL" sz="4000" dirty="0">
                <a:solidFill>
                  <a:srgbClr val="E8EEF1"/>
                </a:solidFill>
              </a:rPr>
              <a:t>)</a:t>
            </a: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>
                <a:solidFill>
                  <a:srgbClr val="E8EEF1"/>
                </a:solidFill>
              </a:rPr>
              <a:t>But: message extension </a:t>
            </a:r>
            <a:r>
              <a:rPr lang="en-US" altLang="he-IL" sz="4000" dirty="0" smtClean="0">
                <a:solidFill>
                  <a:srgbClr val="E8EEF1"/>
                </a:solidFill>
              </a:rPr>
              <a:t>attack</a:t>
            </a:r>
          </a:p>
          <a:p>
            <a:pPr marL="1257300" lvl="3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If h is </a:t>
            </a:r>
            <a:r>
              <a:rPr lang="en-US" altLang="he-IL" sz="4000" dirty="0" err="1" smtClean="0">
                <a:solidFill>
                  <a:srgbClr val="E8EEF1"/>
                </a:solidFill>
              </a:rPr>
              <a:t>Merkle-Damgard</a:t>
            </a:r>
            <a:endParaRPr lang="en-US" altLang="he-IL" sz="4000" dirty="0" smtClean="0">
              <a:solidFill>
                <a:srgbClr val="E8EEF1"/>
              </a:solidFill>
            </a:endParaRPr>
          </a:p>
          <a:p>
            <a:pPr marL="1257300" lvl="3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Given </a:t>
            </a:r>
            <a:r>
              <a:rPr lang="en-US" altLang="he-IL" sz="4000" dirty="0" err="1">
                <a:solidFill>
                  <a:srgbClr val="E8EEF1"/>
                </a:solidFill>
              </a:rPr>
              <a:t>MAC</a:t>
            </a:r>
            <a:r>
              <a:rPr lang="en-US" altLang="he-IL" sz="4000" baseline="-25000" dirty="0" err="1">
                <a:solidFill>
                  <a:srgbClr val="E8EEF1"/>
                </a:solidFill>
              </a:rPr>
              <a:t>k</a:t>
            </a:r>
            <a:r>
              <a:rPr lang="en-US" altLang="he-IL" sz="4000" dirty="0">
                <a:solidFill>
                  <a:srgbClr val="E8EEF1"/>
                </a:solidFill>
              </a:rPr>
              <a:t>(m</a:t>
            </a:r>
            <a:r>
              <a:rPr lang="en-US" altLang="he-IL" sz="4000" dirty="0" smtClean="0">
                <a:solidFill>
                  <a:srgbClr val="E8EEF1"/>
                </a:solidFill>
              </a:rPr>
              <a:t>) produce </a:t>
            </a:r>
            <a:r>
              <a:rPr lang="en-US" altLang="he-IL" sz="4000" dirty="0" err="1" smtClean="0">
                <a:solidFill>
                  <a:srgbClr val="E8EEF1"/>
                </a:solidFill>
              </a:rPr>
              <a:t>MAC</a:t>
            </a:r>
            <a:r>
              <a:rPr lang="en-US" altLang="he-IL" sz="4000" baseline="-25000" dirty="0" err="1" smtClean="0">
                <a:solidFill>
                  <a:srgbClr val="E8EEF1"/>
                </a:solidFill>
              </a:rPr>
              <a:t>k</a:t>
            </a:r>
            <a:r>
              <a:rPr lang="en-US" altLang="he-IL" sz="4000" dirty="0" smtClean="0">
                <a:solidFill>
                  <a:srgbClr val="E8EEF1"/>
                </a:solidFill>
              </a:rPr>
              <a:t>(m||m’)</a:t>
            </a:r>
            <a:endParaRPr lang="en-US" altLang="he-IL" sz="4000" dirty="0">
              <a:solidFill>
                <a:srgbClr val="E8EEF1"/>
              </a:solidFill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3540867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1064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8000" spc="59" dirty="0" smtClean="0">
                <a:solidFill>
                  <a:srgbClr val="43B0F1"/>
                </a:solidFill>
                <a:latin typeface="Montserrat Classic Bold"/>
              </a:rPr>
              <a:t>HMAC Attempts II</a:t>
            </a:r>
            <a:endParaRPr lang="en-US" sz="80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191000" y="2552700"/>
            <a:ext cx="12877800" cy="1809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Second </a:t>
            </a:r>
            <a:r>
              <a:rPr lang="en-US" altLang="he-IL" sz="4000" dirty="0">
                <a:solidFill>
                  <a:srgbClr val="E8EEF1"/>
                </a:solidFill>
              </a:rPr>
              <a:t>attempt: </a:t>
            </a:r>
            <a:r>
              <a:rPr lang="en-US" altLang="he-IL" sz="4000" dirty="0" err="1">
                <a:solidFill>
                  <a:srgbClr val="E8EEF1"/>
                </a:solidFill>
              </a:rPr>
              <a:t>MAC</a:t>
            </a:r>
            <a:r>
              <a:rPr lang="en-US" altLang="he-IL" sz="4000" baseline="-25000" dirty="0" err="1">
                <a:solidFill>
                  <a:srgbClr val="E8EEF1"/>
                </a:solidFill>
              </a:rPr>
              <a:t>k</a:t>
            </a:r>
            <a:r>
              <a:rPr lang="en-US" altLang="he-IL" sz="4000" dirty="0">
                <a:solidFill>
                  <a:srgbClr val="E8EEF1"/>
                </a:solidFill>
              </a:rPr>
              <a:t>(m)=h(</a:t>
            </a:r>
            <a:r>
              <a:rPr lang="en-US" altLang="he-IL" sz="4000" dirty="0" err="1">
                <a:solidFill>
                  <a:srgbClr val="E8EEF1"/>
                </a:solidFill>
              </a:rPr>
              <a:t>m,k</a:t>
            </a:r>
            <a:r>
              <a:rPr lang="en-US" altLang="he-IL" sz="4000" dirty="0">
                <a:solidFill>
                  <a:srgbClr val="E8EEF1"/>
                </a:solidFill>
              </a:rPr>
              <a:t>)</a:t>
            </a:r>
          </a:p>
          <a:p>
            <a:pPr marL="3429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One </a:t>
            </a:r>
            <a:r>
              <a:rPr lang="en-US" altLang="he-IL" sz="4000" dirty="0">
                <a:solidFill>
                  <a:srgbClr val="E8EEF1"/>
                </a:solidFill>
              </a:rPr>
              <a:t>collision leads to many bad MACs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0" name="Group 7"/>
          <p:cNvGrpSpPr/>
          <p:nvPr/>
        </p:nvGrpSpPr>
        <p:grpSpPr>
          <a:xfrm>
            <a:off x="0" y="7872538"/>
            <a:ext cx="2886906" cy="851395"/>
            <a:chOff x="0" y="0"/>
            <a:chExt cx="1722525" cy="508000"/>
          </a:xfrm>
        </p:grpSpPr>
        <p:sp>
          <p:nvSpPr>
            <p:cNvPr id="11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3595343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1064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8000" spc="59" dirty="0" smtClean="0">
                <a:solidFill>
                  <a:srgbClr val="43B0F1"/>
                </a:solidFill>
                <a:latin typeface="Montserrat Classic Bold"/>
              </a:rPr>
              <a:t>HMAC I</a:t>
            </a:r>
            <a:endParaRPr lang="en-US" sz="80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191000" y="2552700"/>
            <a:ext cx="12877800" cy="7376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Proposed </a:t>
            </a:r>
            <a:r>
              <a:rPr lang="en-US" altLang="he-IL" sz="4000" dirty="0">
                <a:solidFill>
                  <a:srgbClr val="E8EEF1"/>
                </a:solidFill>
              </a:rPr>
              <a:t>in 1996 by [BCK]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>
                <a:solidFill>
                  <a:srgbClr val="E8EEF1"/>
                </a:solidFill>
              </a:rPr>
              <a:t>Receives as input a message m, a key k and a hash function h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>
                <a:solidFill>
                  <a:srgbClr val="E8EEF1"/>
                </a:solidFill>
              </a:rPr>
              <a:t>Outputs a MAC by: </a:t>
            </a: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err="1">
                <a:solidFill>
                  <a:srgbClr val="E8EEF1"/>
                </a:solidFill>
              </a:rPr>
              <a:t>HMAC</a:t>
            </a:r>
            <a:r>
              <a:rPr lang="en-US" altLang="he-IL" sz="4000" baseline="-25000" dirty="0" err="1">
                <a:solidFill>
                  <a:srgbClr val="E8EEF1"/>
                </a:solidFill>
              </a:rPr>
              <a:t>k</a:t>
            </a:r>
            <a:r>
              <a:rPr lang="en-US" altLang="he-IL" sz="4000" dirty="0">
                <a:solidFill>
                  <a:srgbClr val="E8EEF1"/>
                </a:solidFill>
              </a:rPr>
              <a:t>(</a:t>
            </a:r>
            <a:r>
              <a:rPr lang="en-US" altLang="he-IL" sz="4000" dirty="0" err="1">
                <a:solidFill>
                  <a:srgbClr val="E8EEF1"/>
                </a:solidFill>
              </a:rPr>
              <a:t>m,h</a:t>
            </a:r>
            <a:r>
              <a:rPr lang="en-US" altLang="he-IL" sz="4000" dirty="0">
                <a:solidFill>
                  <a:srgbClr val="E8EEF1"/>
                </a:solidFill>
              </a:rPr>
              <a:t>)= h(</a:t>
            </a:r>
            <a:r>
              <a:rPr lang="en-US" altLang="he-IL" sz="4000" dirty="0" err="1">
                <a:solidFill>
                  <a:srgbClr val="E8EEF1"/>
                </a:solidFill>
              </a:rPr>
              <a:t>k</a:t>
            </a:r>
            <a:r>
              <a:rPr lang="en-US" altLang="he-IL" sz="4000" dirty="0" err="1">
                <a:solidFill>
                  <a:srgbClr val="E8EEF1"/>
                </a:solidFill>
                <a:sym typeface="Symbol" panose="05050102010706020507" pitchFamily="18" charset="2"/>
              </a:rPr>
              <a:t>opad</a:t>
            </a:r>
            <a:r>
              <a:rPr lang="en-US" altLang="he-IL" sz="4000" dirty="0">
                <a:solidFill>
                  <a:srgbClr val="E8EEF1"/>
                </a:solidFill>
                <a:sym typeface="Symbol" panose="05050102010706020507" pitchFamily="18" charset="2"/>
              </a:rPr>
              <a:t>, h(</a:t>
            </a:r>
            <a:r>
              <a:rPr lang="en-US" altLang="he-IL" sz="4000" dirty="0" err="1">
                <a:solidFill>
                  <a:srgbClr val="E8EEF1"/>
                </a:solidFill>
                <a:sym typeface="Symbol" panose="05050102010706020507" pitchFamily="18" charset="2"/>
              </a:rPr>
              <a:t>kipad,m</a:t>
            </a: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))</a:t>
            </a: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err="1" smtClean="0">
                <a:solidFill>
                  <a:srgbClr val="E8EEF1"/>
                </a:solidFill>
                <a:sym typeface="Symbol" panose="05050102010706020507" pitchFamily="18" charset="2"/>
              </a:rPr>
              <a:t>ipad</a:t>
            </a: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 and </a:t>
            </a:r>
            <a:r>
              <a:rPr lang="en-US" altLang="he-IL" sz="4000" dirty="0" err="1" smtClean="0">
                <a:solidFill>
                  <a:srgbClr val="E8EEF1"/>
                </a:solidFill>
                <a:sym typeface="Symbol" panose="05050102010706020507" pitchFamily="18" charset="2"/>
              </a:rPr>
              <a:t>opad</a:t>
            </a: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 </a:t>
            </a:r>
            <a:r>
              <a:rPr lang="en-US" altLang="he-IL" sz="4000" dirty="0" smtClean="0">
                <a:solidFill>
                  <a:srgbClr val="FF0000"/>
                </a:solidFill>
                <a:sym typeface="Symbol" panose="05050102010706020507" pitchFamily="18" charset="2"/>
              </a:rPr>
              <a:t>different</a:t>
            </a: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 constant strings</a:t>
            </a:r>
            <a:endParaRPr lang="en-US" altLang="he-IL" sz="4000" dirty="0">
              <a:solidFill>
                <a:srgbClr val="E8EEF1"/>
              </a:solidFill>
            </a:endParaRP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>
                <a:solidFill>
                  <a:srgbClr val="E8EEF1"/>
                </a:solidFill>
              </a:rPr>
              <a:t>Claim [BCK]: HMAC can be broken if and only if </a:t>
            </a:r>
            <a:r>
              <a:rPr lang="en-US" altLang="he-IL" sz="4000" dirty="0" smtClean="0">
                <a:solidFill>
                  <a:srgbClr val="E8EEF1"/>
                </a:solidFill>
              </a:rPr>
              <a:t>a collision is found for h </a:t>
            </a:r>
            <a:endParaRPr lang="en-US" altLang="he-IL" sz="4000" dirty="0">
              <a:solidFill>
                <a:srgbClr val="E8EEF1"/>
              </a:solidFill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1368599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1064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8000" spc="59" dirty="0" smtClean="0">
                <a:solidFill>
                  <a:srgbClr val="43B0F1"/>
                </a:solidFill>
                <a:latin typeface="Montserrat Classic Bold"/>
              </a:rPr>
              <a:t>HMAC II</a:t>
            </a:r>
            <a:endParaRPr lang="en-US" sz="80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191000" y="2552700"/>
            <a:ext cx="12877800" cy="3795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HMAC widely used in communication standards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IPsec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TLS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Many others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0" name="Group 7"/>
          <p:cNvGrpSpPr/>
          <p:nvPr/>
        </p:nvGrpSpPr>
        <p:grpSpPr>
          <a:xfrm>
            <a:off x="4482" y="7872538"/>
            <a:ext cx="2886906" cy="851395"/>
            <a:chOff x="0" y="0"/>
            <a:chExt cx="1722525" cy="508000"/>
          </a:xfrm>
        </p:grpSpPr>
        <p:sp>
          <p:nvSpPr>
            <p:cNvPr id="11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1001316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1064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8000" spc="59" dirty="0" smtClean="0">
                <a:solidFill>
                  <a:srgbClr val="43B0F1"/>
                </a:solidFill>
                <a:latin typeface="Montserrat Classic Bold"/>
              </a:rPr>
              <a:t>Chaining MAC (CMAC)</a:t>
            </a:r>
            <a:endParaRPr lang="en-US" sz="80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523722" y="3389171"/>
            <a:ext cx="638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rtl="1" eaLnBrk="1" hangingPunct="1">
              <a:spcBef>
                <a:spcPct val="0"/>
              </a:spcBef>
              <a:buFontTx/>
              <a:buNone/>
            </a:pPr>
            <a:r>
              <a:rPr lang="en-US" altLang="he-IL" sz="3600" i="0" dirty="0" smtClean="0">
                <a:solidFill>
                  <a:schemeClr val="bg1"/>
                </a:solidFill>
                <a:latin typeface="+mn-lt"/>
              </a:rPr>
              <a:t>IV</a:t>
            </a:r>
            <a:endParaRPr lang="en-US" altLang="he-IL" sz="3600" i="0" baseline="-25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853113" y="4689475"/>
            <a:ext cx="1557338" cy="576263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rtl="1" eaLnBrk="1" hangingPunct="1">
              <a:spcBef>
                <a:spcPct val="0"/>
              </a:spcBef>
              <a:buFontTx/>
              <a:buNone/>
            </a:pPr>
            <a:r>
              <a:rPr lang="en-US" altLang="he-IL" sz="3600" i="0"/>
              <a:t>E</a:t>
            </a:r>
            <a:r>
              <a:rPr lang="en-US" altLang="he-IL" sz="3600" i="0" baseline="-25000"/>
              <a:t>k</a:t>
            </a:r>
            <a:endParaRPr lang="en-US" altLang="he-IL" sz="3600" i="0"/>
          </a:p>
        </p:txBody>
      </p:sp>
      <p:sp>
        <p:nvSpPr>
          <p:cNvPr id="12" name="AutoShape 15"/>
          <p:cNvSpPr>
            <a:spLocks noChangeArrowheads="1"/>
          </p:cNvSpPr>
          <p:nvPr/>
        </p:nvSpPr>
        <p:spPr bwMode="auto">
          <a:xfrm>
            <a:off x="6516688" y="4184650"/>
            <a:ext cx="304800" cy="304800"/>
          </a:xfrm>
          <a:prstGeom prst="flowChartOr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endParaRPr lang="he-IL" altLang="he-IL" sz="2400"/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0710863" y="4762500"/>
            <a:ext cx="1557338" cy="576263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rtl="1" eaLnBrk="1" hangingPunct="1">
              <a:spcBef>
                <a:spcPct val="0"/>
              </a:spcBef>
              <a:buFontTx/>
              <a:buNone/>
            </a:pPr>
            <a:r>
              <a:rPr lang="en-US" altLang="he-IL" sz="3600" i="0"/>
              <a:t>E</a:t>
            </a:r>
            <a:r>
              <a:rPr lang="en-US" altLang="he-IL" sz="3600" i="0" baseline="-25000"/>
              <a:t>k</a:t>
            </a:r>
            <a:endParaRPr lang="en-US" altLang="he-IL" sz="3600" i="0"/>
          </a:p>
        </p:txBody>
      </p:sp>
      <p:sp>
        <p:nvSpPr>
          <p:cNvPr id="15" name="Rectangle 35"/>
          <p:cNvSpPr>
            <a:spLocks noChangeArrowheads="1"/>
          </p:cNvSpPr>
          <p:nvPr/>
        </p:nvSpPr>
        <p:spPr bwMode="auto">
          <a:xfrm>
            <a:off x="8839200" y="4762500"/>
            <a:ext cx="1557337" cy="576263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rtl="1" eaLnBrk="1" hangingPunct="1">
              <a:spcBef>
                <a:spcPct val="0"/>
              </a:spcBef>
              <a:buFontTx/>
              <a:buNone/>
            </a:pPr>
            <a:r>
              <a:rPr lang="en-US" altLang="he-IL" sz="3600" i="0"/>
              <a:t>E</a:t>
            </a:r>
            <a:r>
              <a:rPr lang="en-US" altLang="he-IL" sz="3600" i="0" baseline="-25000"/>
              <a:t>k</a:t>
            </a:r>
            <a:endParaRPr lang="en-US" altLang="he-IL" sz="3600" i="0"/>
          </a:p>
        </p:txBody>
      </p:sp>
      <p:sp>
        <p:nvSpPr>
          <p:cNvPr id="16" name="Rectangle 36"/>
          <p:cNvSpPr>
            <a:spLocks noChangeArrowheads="1"/>
          </p:cNvSpPr>
          <p:nvPr/>
        </p:nvSpPr>
        <p:spPr bwMode="auto">
          <a:xfrm>
            <a:off x="6445250" y="5913438"/>
            <a:ext cx="6381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rtl="1" eaLnBrk="1" hangingPunct="1">
              <a:spcBef>
                <a:spcPct val="0"/>
              </a:spcBef>
              <a:buFontTx/>
              <a:buNone/>
            </a:pPr>
            <a:r>
              <a:rPr lang="en-US" altLang="he-IL" sz="3600" i="0" dirty="0">
                <a:solidFill>
                  <a:schemeClr val="bg1"/>
                </a:solidFill>
                <a:latin typeface="+mn-lt"/>
              </a:rPr>
              <a:t>C</a:t>
            </a:r>
            <a:r>
              <a:rPr lang="en-US" altLang="he-IL" sz="3600" i="0" baseline="-25000" dirty="0">
                <a:solidFill>
                  <a:schemeClr val="bg1"/>
                </a:solidFill>
                <a:latin typeface="+mn-lt"/>
              </a:rPr>
              <a:t>1</a:t>
            </a:r>
          </a:p>
        </p:txBody>
      </p:sp>
      <p:sp>
        <p:nvSpPr>
          <p:cNvPr id="17" name="Rectangle 37"/>
          <p:cNvSpPr>
            <a:spLocks noChangeArrowheads="1"/>
          </p:cNvSpPr>
          <p:nvPr/>
        </p:nvSpPr>
        <p:spPr bwMode="auto">
          <a:xfrm>
            <a:off x="9378950" y="3316287"/>
            <a:ext cx="638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rtl="1" eaLnBrk="1" hangingPunct="1">
              <a:spcBef>
                <a:spcPct val="0"/>
              </a:spcBef>
              <a:buFontTx/>
              <a:buNone/>
            </a:pPr>
            <a:r>
              <a:rPr lang="en-US" altLang="he-IL" sz="3600" i="0" dirty="0" err="1">
                <a:solidFill>
                  <a:schemeClr val="bg1"/>
                </a:solidFill>
                <a:latin typeface="+mn-lt"/>
              </a:rPr>
              <a:t>P</a:t>
            </a:r>
            <a:r>
              <a:rPr lang="en-US" altLang="he-IL" sz="3600" i="0" baseline="-25000" dirty="0" err="1">
                <a:solidFill>
                  <a:schemeClr val="bg1"/>
                </a:solidFill>
                <a:latin typeface="+mn-lt"/>
              </a:rPr>
              <a:t>n</a:t>
            </a:r>
            <a:endParaRPr lang="en-US" altLang="he-IL" sz="3600" i="0" baseline="-25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8" name="Rectangle 38"/>
          <p:cNvSpPr>
            <a:spLocks noChangeArrowheads="1"/>
          </p:cNvSpPr>
          <p:nvPr/>
        </p:nvSpPr>
        <p:spPr bwMode="auto">
          <a:xfrm>
            <a:off x="9369425" y="5986463"/>
            <a:ext cx="6381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rtl="1" eaLnBrk="1" hangingPunct="1">
              <a:spcBef>
                <a:spcPct val="0"/>
              </a:spcBef>
              <a:buFontTx/>
              <a:buNone/>
            </a:pPr>
            <a:r>
              <a:rPr lang="en-US" altLang="he-IL" sz="3600" i="0">
                <a:solidFill>
                  <a:schemeClr val="bg1"/>
                </a:solidFill>
                <a:latin typeface="+mn-lt"/>
              </a:rPr>
              <a:t>C</a:t>
            </a:r>
            <a:r>
              <a:rPr lang="en-US" altLang="he-IL" sz="3600" i="0" baseline="-25000">
                <a:solidFill>
                  <a:schemeClr val="bg1"/>
                </a:solidFill>
                <a:latin typeface="+mn-lt"/>
              </a:rPr>
              <a:t>n</a:t>
            </a:r>
          </a:p>
        </p:txBody>
      </p:sp>
      <p:sp>
        <p:nvSpPr>
          <p:cNvPr id="19" name="Rectangle 39"/>
          <p:cNvSpPr>
            <a:spLocks noChangeArrowheads="1"/>
          </p:cNvSpPr>
          <p:nvPr/>
        </p:nvSpPr>
        <p:spPr bwMode="auto">
          <a:xfrm>
            <a:off x="11169650" y="5986463"/>
            <a:ext cx="792163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rtl="1" eaLnBrk="1" hangingPunct="1">
              <a:spcBef>
                <a:spcPct val="0"/>
              </a:spcBef>
              <a:buFontTx/>
              <a:buNone/>
            </a:pPr>
            <a:r>
              <a:rPr lang="en-US" altLang="he-IL" sz="3600" i="0">
                <a:solidFill>
                  <a:schemeClr val="bg1"/>
                </a:solidFill>
                <a:latin typeface="+mn-lt"/>
              </a:rPr>
              <a:t>MAC</a:t>
            </a:r>
            <a:endParaRPr lang="en-US" altLang="he-IL" sz="3600" i="0" baseline="-250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0" name="Rectangle 40"/>
          <p:cNvSpPr>
            <a:spLocks noChangeArrowheads="1"/>
          </p:cNvSpPr>
          <p:nvPr/>
        </p:nvSpPr>
        <p:spPr bwMode="auto">
          <a:xfrm>
            <a:off x="7708901" y="4618831"/>
            <a:ext cx="107384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rtl="1" eaLnBrk="1" hangingPunct="1">
              <a:spcBef>
                <a:spcPct val="0"/>
              </a:spcBef>
              <a:buFontTx/>
              <a:buNone/>
            </a:pPr>
            <a:r>
              <a:rPr lang="en-US" altLang="he-IL" sz="4400" b="1" i="0" dirty="0">
                <a:solidFill>
                  <a:schemeClr val="bg1"/>
                </a:solidFill>
              </a:rPr>
              <a:t>…</a:t>
            </a:r>
            <a:endParaRPr lang="en-US" altLang="he-IL" sz="4400" b="1" i="0" baseline="-25000" dirty="0">
              <a:solidFill>
                <a:schemeClr val="bg1"/>
              </a:solidFill>
            </a:endParaRPr>
          </a:p>
        </p:txBody>
      </p:sp>
      <p:sp>
        <p:nvSpPr>
          <p:cNvPr id="21" name="Line 41"/>
          <p:cNvSpPr>
            <a:spLocks noChangeShapeType="1"/>
          </p:cNvSpPr>
          <p:nvPr/>
        </p:nvSpPr>
        <p:spPr bwMode="auto">
          <a:xfrm>
            <a:off x="9656763" y="3970338"/>
            <a:ext cx="0" cy="287337"/>
          </a:xfrm>
          <a:prstGeom prst="line">
            <a:avLst/>
          </a:prstGeom>
          <a:noFill/>
          <a:ln w="508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22" name="Line 42"/>
          <p:cNvSpPr>
            <a:spLocks noChangeShapeType="1"/>
          </p:cNvSpPr>
          <p:nvPr/>
        </p:nvSpPr>
        <p:spPr bwMode="auto">
          <a:xfrm>
            <a:off x="9656763" y="4546600"/>
            <a:ext cx="0" cy="215900"/>
          </a:xfrm>
          <a:prstGeom prst="line">
            <a:avLst/>
          </a:prstGeom>
          <a:noFill/>
          <a:ln w="508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23" name="Line 43"/>
          <p:cNvSpPr>
            <a:spLocks noChangeShapeType="1"/>
          </p:cNvSpPr>
          <p:nvPr/>
        </p:nvSpPr>
        <p:spPr bwMode="auto">
          <a:xfrm>
            <a:off x="9656763" y="5338763"/>
            <a:ext cx="0" cy="792162"/>
          </a:xfrm>
          <a:prstGeom prst="line">
            <a:avLst/>
          </a:prstGeom>
          <a:noFill/>
          <a:ln w="508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45"/>
          <p:cNvSpPr>
            <a:spLocks noChangeShapeType="1"/>
          </p:cNvSpPr>
          <p:nvPr/>
        </p:nvSpPr>
        <p:spPr bwMode="auto">
          <a:xfrm>
            <a:off x="11528425" y="5338763"/>
            <a:ext cx="0" cy="792162"/>
          </a:xfrm>
          <a:prstGeom prst="line">
            <a:avLst/>
          </a:prstGeom>
          <a:noFill/>
          <a:ln w="508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46"/>
          <p:cNvSpPr>
            <a:spLocks noChangeShapeType="1"/>
          </p:cNvSpPr>
          <p:nvPr/>
        </p:nvSpPr>
        <p:spPr bwMode="auto">
          <a:xfrm>
            <a:off x="5292725" y="4329113"/>
            <a:ext cx="1223963" cy="0"/>
          </a:xfrm>
          <a:prstGeom prst="line">
            <a:avLst/>
          </a:prstGeom>
          <a:noFill/>
          <a:ln w="508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47"/>
          <p:cNvSpPr>
            <a:spLocks noChangeShapeType="1"/>
          </p:cNvSpPr>
          <p:nvPr/>
        </p:nvSpPr>
        <p:spPr bwMode="auto">
          <a:xfrm flipV="1">
            <a:off x="5292725" y="3825875"/>
            <a:ext cx="0" cy="503238"/>
          </a:xfrm>
          <a:prstGeom prst="line">
            <a:avLst/>
          </a:prstGeom>
          <a:noFill/>
          <a:ln w="508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48"/>
          <p:cNvSpPr>
            <a:spLocks noChangeShapeType="1"/>
          </p:cNvSpPr>
          <p:nvPr/>
        </p:nvSpPr>
        <p:spPr bwMode="auto">
          <a:xfrm>
            <a:off x="6661150" y="3897313"/>
            <a:ext cx="0" cy="287337"/>
          </a:xfrm>
          <a:prstGeom prst="line">
            <a:avLst/>
          </a:prstGeom>
          <a:noFill/>
          <a:ln w="508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28" name="Line 50"/>
          <p:cNvSpPr>
            <a:spLocks noChangeShapeType="1"/>
          </p:cNvSpPr>
          <p:nvPr/>
        </p:nvSpPr>
        <p:spPr bwMode="auto">
          <a:xfrm>
            <a:off x="6661150" y="4473575"/>
            <a:ext cx="0" cy="215900"/>
          </a:xfrm>
          <a:prstGeom prst="line">
            <a:avLst/>
          </a:prstGeom>
          <a:noFill/>
          <a:ln w="508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51"/>
          <p:cNvSpPr>
            <a:spLocks noChangeShapeType="1"/>
          </p:cNvSpPr>
          <p:nvPr/>
        </p:nvSpPr>
        <p:spPr bwMode="auto">
          <a:xfrm>
            <a:off x="6661150" y="5265738"/>
            <a:ext cx="0" cy="792162"/>
          </a:xfrm>
          <a:prstGeom prst="line">
            <a:avLst/>
          </a:prstGeom>
          <a:noFill/>
          <a:ln w="508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52"/>
          <p:cNvSpPr>
            <a:spLocks noChangeShapeType="1"/>
          </p:cNvSpPr>
          <p:nvPr/>
        </p:nvSpPr>
        <p:spPr bwMode="auto">
          <a:xfrm>
            <a:off x="7021512" y="6202363"/>
            <a:ext cx="597413" cy="0"/>
          </a:xfrm>
          <a:prstGeom prst="line">
            <a:avLst/>
          </a:prstGeom>
          <a:noFill/>
          <a:ln w="508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31" name="Line 54"/>
          <p:cNvSpPr>
            <a:spLocks noChangeShapeType="1"/>
          </p:cNvSpPr>
          <p:nvPr/>
        </p:nvSpPr>
        <p:spPr bwMode="auto">
          <a:xfrm>
            <a:off x="7628451" y="4402138"/>
            <a:ext cx="0" cy="1800225"/>
          </a:xfrm>
          <a:prstGeom prst="line">
            <a:avLst/>
          </a:prstGeom>
          <a:noFill/>
          <a:ln w="508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55"/>
          <p:cNvSpPr>
            <a:spLocks noChangeShapeType="1"/>
          </p:cNvSpPr>
          <p:nvPr/>
        </p:nvSpPr>
        <p:spPr bwMode="auto">
          <a:xfrm>
            <a:off x="7628451" y="4402138"/>
            <a:ext cx="503238" cy="0"/>
          </a:xfrm>
          <a:prstGeom prst="line">
            <a:avLst/>
          </a:prstGeom>
          <a:noFill/>
          <a:ln w="508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56"/>
          <p:cNvSpPr>
            <a:spLocks noChangeShapeType="1"/>
          </p:cNvSpPr>
          <p:nvPr/>
        </p:nvSpPr>
        <p:spPr bwMode="auto">
          <a:xfrm>
            <a:off x="9009063" y="4402138"/>
            <a:ext cx="503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58"/>
          <p:cNvSpPr>
            <a:spLocks noChangeShapeType="1"/>
          </p:cNvSpPr>
          <p:nvPr/>
        </p:nvSpPr>
        <p:spPr bwMode="auto">
          <a:xfrm>
            <a:off x="10593388" y="4475163"/>
            <a:ext cx="0" cy="1800225"/>
          </a:xfrm>
          <a:prstGeom prst="line">
            <a:avLst/>
          </a:prstGeom>
          <a:noFill/>
          <a:ln w="508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59"/>
          <p:cNvSpPr>
            <a:spLocks noChangeShapeType="1"/>
          </p:cNvSpPr>
          <p:nvPr/>
        </p:nvSpPr>
        <p:spPr bwMode="auto">
          <a:xfrm flipH="1">
            <a:off x="10017125" y="6275388"/>
            <a:ext cx="576263" cy="0"/>
          </a:xfrm>
          <a:prstGeom prst="line">
            <a:avLst/>
          </a:prstGeom>
          <a:noFill/>
          <a:ln w="508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36" name="Line 61"/>
          <p:cNvSpPr>
            <a:spLocks noChangeShapeType="1"/>
          </p:cNvSpPr>
          <p:nvPr/>
        </p:nvSpPr>
        <p:spPr bwMode="auto">
          <a:xfrm>
            <a:off x="10593388" y="4475163"/>
            <a:ext cx="935037" cy="0"/>
          </a:xfrm>
          <a:prstGeom prst="line">
            <a:avLst/>
          </a:prstGeom>
          <a:noFill/>
          <a:ln w="508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62"/>
          <p:cNvSpPr>
            <a:spLocks noChangeShapeType="1"/>
          </p:cNvSpPr>
          <p:nvPr/>
        </p:nvSpPr>
        <p:spPr bwMode="auto">
          <a:xfrm>
            <a:off x="11528425" y="4475163"/>
            <a:ext cx="0" cy="287337"/>
          </a:xfrm>
          <a:prstGeom prst="line">
            <a:avLst/>
          </a:prstGeom>
          <a:noFill/>
          <a:ln w="508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Rectangle 3"/>
          <p:cNvSpPr>
            <a:spLocks noChangeArrowheads="1"/>
          </p:cNvSpPr>
          <p:nvPr/>
        </p:nvSpPr>
        <p:spPr bwMode="auto">
          <a:xfrm>
            <a:off x="6472891" y="3318249"/>
            <a:ext cx="638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rtl="1" eaLnBrk="1" hangingPunct="1">
              <a:spcBef>
                <a:spcPct val="0"/>
              </a:spcBef>
              <a:buFontTx/>
              <a:buNone/>
            </a:pPr>
            <a:r>
              <a:rPr lang="en-US" altLang="he-IL" sz="3600" i="0" dirty="0">
                <a:solidFill>
                  <a:schemeClr val="bg1"/>
                </a:solidFill>
                <a:latin typeface="+mn-lt"/>
              </a:rPr>
              <a:t>P</a:t>
            </a:r>
            <a:r>
              <a:rPr lang="en-US" altLang="he-IL" sz="3600" i="0" baseline="-25000" dirty="0">
                <a:solidFill>
                  <a:schemeClr val="bg1"/>
                </a:solidFill>
                <a:latin typeface="+mn-lt"/>
              </a:rPr>
              <a:t>1</a:t>
            </a:r>
          </a:p>
        </p:txBody>
      </p:sp>
      <p:sp>
        <p:nvSpPr>
          <p:cNvPr id="39" name="AutoShape 15"/>
          <p:cNvSpPr>
            <a:spLocks noChangeArrowheads="1"/>
          </p:cNvSpPr>
          <p:nvPr/>
        </p:nvSpPr>
        <p:spPr bwMode="auto">
          <a:xfrm>
            <a:off x="9504363" y="4268787"/>
            <a:ext cx="304800" cy="304800"/>
          </a:xfrm>
          <a:prstGeom prst="flowChartOr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endParaRPr lang="he-IL" altLang="he-IL" sz="2400"/>
          </a:p>
        </p:txBody>
      </p:sp>
    </p:spTree>
    <p:extLst>
      <p:ext uri="{BB962C8B-B14F-4D97-AF65-F5344CB8AC3E}">
        <p14:creationId xmlns:p14="http://schemas.microsoft.com/office/powerpoint/2010/main" val="215169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Example of OWF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267200" y="2247900"/>
            <a:ext cx="12877800" cy="7426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On input </a:t>
            </a:r>
            <a:r>
              <a:rPr lang="en-US" altLang="he-IL" sz="4000" dirty="0" err="1" smtClean="0">
                <a:solidFill>
                  <a:srgbClr val="E8EEF1"/>
                </a:solidFill>
              </a:rPr>
              <a:t>y</a:t>
            </a:r>
            <a:r>
              <a:rPr lang="en-US" altLang="he-IL" sz="4000" dirty="0" err="1" smtClean="0">
                <a:solidFill>
                  <a:srgbClr val="E8EEF1"/>
                </a:solidFill>
                <a:sym typeface="Symbol" panose="05050102010706020507" pitchFamily="18" charset="2"/>
              </a:rPr>
              <a:t>R</a:t>
            </a: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 the algorithm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D={(</a:t>
            </a:r>
            <a:r>
              <a:rPr lang="en-US" altLang="he-IL" sz="4000" dirty="0" err="1" smtClean="0">
                <a:solidFill>
                  <a:srgbClr val="E8EEF1"/>
                </a:solidFill>
              </a:rPr>
              <a:t>p,q</a:t>
            </a:r>
            <a:r>
              <a:rPr lang="en-US" altLang="he-IL" sz="4000" dirty="0" smtClean="0">
                <a:solidFill>
                  <a:srgbClr val="E8EEF1"/>
                </a:solidFill>
              </a:rPr>
              <a:t>) | are </a:t>
            </a:r>
            <a:r>
              <a:rPr lang="en-US" altLang="he-IL" sz="4000" dirty="0">
                <a:solidFill>
                  <a:srgbClr val="E8EEF1"/>
                </a:solidFill>
              </a:rPr>
              <a:t>prime </a:t>
            </a:r>
            <a:r>
              <a:rPr lang="en-US" altLang="he-IL" sz="4000" dirty="0" smtClean="0">
                <a:solidFill>
                  <a:srgbClr val="E8EEF1"/>
                </a:solidFill>
              </a:rPr>
              <a:t>numbers}</a:t>
            </a:r>
            <a:endParaRPr lang="en-US" altLang="he-IL" sz="4000" dirty="0">
              <a:solidFill>
                <a:srgbClr val="E8EEF1"/>
              </a:solidFill>
            </a:endParaRP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>
                <a:solidFill>
                  <a:srgbClr val="E8EEF1"/>
                </a:solidFill>
              </a:rPr>
              <a:t>The function is f(</a:t>
            </a:r>
            <a:r>
              <a:rPr lang="en-US" altLang="he-IL" sz="4000" dirty="0" err="1">
                <a:solidFill>
                  <a:srgbClr val="E8EEF1"/>
                </a:solidFill>
              </a:rPr>
              <a:t>p,q</a:t>
            </a:r>
            <a:r>
              <a:rPr lang="en-US" altLang="he-IL" sz="4000" dirty="0">
                <a:solidFill>
                  <a:srgbClr val="E8EEF1"/>
                </a:solidFill>
              </a:rPr>
              <a:t>) = </a:t>
            </a:r>
            <a:r>
              <a:rPr lang="en-US" altLang="he-IL" sz="4000" dirty="0" err="1">
                <a:solidFill>
                  <a:srgbClr val="E8EEF1"/>
                </a:solidFill>
              </a:rPr>
              <a:t>pq</a:t>
            </a:r>
            <a:endParaRPr lang="en-US" altLang="he-IL" sz="4000" dirty="0">
              <a:solidFill>
                <a:srgbClr val="E8EEF1"/>
              </a:solidFill>
            </a:endParaRP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>
                <a:solidFill>
                  <a:srgbClr val="E8EEF1"/>
                </a:solidFill>
              </a:rPr>
              <a:t>Multiplication is easy – naïve algorithm is O(n</a:t>
            </a:r>
            <a:r>
              <a:rPr lang="en-US" altLang="he-IL" sz="4000" baseline="30000" dirty="0">
                <a:solidFill>
                  <a:srgbClr val="E8EEF1"/>
                </a:solidFill>
              </a:rPr>
              <a:t>2</a:t>
            </a:r>
            <a:r>
              <a:rPr lang="en-US" altLang="he-IL" sz="4000" dirty="0">
                <a:solidFill>
                  <a:srgbClr val="E8EEF1"/>
                </a:solidFill>
              </a:rPr>
              <a:t>)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>
                <a:solidFill>
                  <a:srgbClr val="E8EEF1"/>
                </a:solidFill>
              </a:rPr>
              <a:t>Factoring is difficult – simple algorithm is O(2</a:t>
            </a:r>
            <a:r>
              <a:rPr lang="en-US" altLang="he-IL" sz="4000" baseline="30000" dirty="0">
                <a:solidFill>
                  <a:srgbClr val="E8EEF1"/>
                </a:solidFill>
              </a:rPr>
              <a:t>n/2</a:t>
            </a:r>
            <a:r>
              <a:rPr lang="en-US" altLang="he-IL" sz="4000" dirty="0">
                <a:solidFill>
                  <a:srgbClr val="E8EEF1"/>
                </a:solidFill>
              </a:rPr>
              <a:t>). NFS and ECM are better but not polynomial time 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>
                <a:solidFill>
                  <a:srgbClr val="E8EEF1"/>
                </a:solidFill>
              </a:rPr>
              <a:t>The function f(</a:t>
            </a:r>
            <a:r>
              <a:rPr lang="en-US" altLang="he-IL" sz="4000" dirty="0" err="1">
                <a:solidFill>
                  <a:srgbClr val="E8EEF1"/>
                </a:solidFill>
              </a:rPr>
              <a:t>p,q</a:t>
            </a:r>
            <a:r>
              <a:rPr lang="en-US" altLang="he-IL" sz="4000" dirty="0">
                <a:solidFill>
                  <a:srgbClr val="E8EEF1"/>
                </a:solidFill>
              </a:rPr>
              <a:t>) = </a:t>
            </a:r>
            <a:r>
              <a:rPr lang="en-US" altLang="he-IL" sz="4000" dirty="0" err="1">
                <a:solidFill>
                  <a:srgbClr val="E8EEF1"/>
                </a:solidFill>
              </a:rPr>
              <a:t>pq</a:t>
            </a:r>
            <a:r>
              <a:rPr lang="en-US" altLang="he-IL" sz="4000" dirty="0">
                <a:solidFill>
                  <a:srgbClr val="E8EEF1"/>
                </a:solidFill>
              </a:rPr>
              <a:t> (almost) maintains length 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altLang="he-IL" sz="4000" dirty="0">
              <a:solidFill>
                <a:srgbClr val="E8EEF1"/>
              </a:solidFill>
              <a:sym typeface="Symbol" panose="05050102010706020507" pitchFamily="18" charset="2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2664347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Hash Functions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191000" y="2552700"/>
            <a:ext cx="12877800" cy="558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Map </a:t>
            </a:r>
            <a:r>
              <a:rPr lang="en-US" altLang="he-IL" sz="4000" dirty="0">
                <a:solidFill>
                  <a:srgbClr val="E8EEF1"/>
                </a:solidFill>
              </a:rPr>
              <a:t>large domains to smaller </a:t>
            </a:r>
            <a:r>
              <a:rPr lang="en-US" altLang="he-IL" sz="4000" dirty="0" smtClean="0">
                <a:solidFill>
                  <a:srgbClr val="E8EEF1"/>
                </a:solidFill>
              </a:rPr>
              <a:t>ranges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Easy to  compute</a:t>
            </a:r>
            <a:endParaRPr lang="en-US" altLang="he-IL" sz="4000" dirty="0">
              <a:solidFill>
                <a:srgbClr val="E8EEF1"/>
              </a:solidFill>
            </a:endParaRP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>
                <a:solidFill>
                  <a:srgbClr val="E8EEF1"/>
                </a:solidFill>
              </a:rPr>
              <a:t>Example h: N</a:t>
            </a:r>
            <a:r>
              <a:rPr lang="en-US" altLang="he-IL" sz="4000" dirty="0">
                <a:solidFill>
                  <a:srgbClr val="E8EEF1"/>
                </a:solidFill>
                <a:sym typeface="Symbol" panose="05050102010706020507" pitchFamily="18" charset="2"/>
              </a:rPr>
              <a:t>{0,1,…,m-1} is defined by h(k) = k mod m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>
                <a:solidFill>
                  <a:srgbClr val="E8EEF1"/>
                </a:solidFill>
                <a:sym typeface="Symbol" panose="05050102010706020507" pitchFamily="18" charset="2"/>
              </a:rPr>
              <a:t>Used extensively for searching in hash tables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>
                <a:solidFill>
                  <a:srgbClr val="E8EEF1"/>
                </a:solidFill>
                <a:sym typeface="Symbol" panose="05050102010706020507" pitchFamily="18" charset="2"/>
              </a:rPr>
              <a:t>Collisions are resolved by several possible means – chaining, open hashing etc</a:t>
            </a: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.</a:t>
            </a:r>
            <a:endParaRPr lang="en-US" altLang="he-IL" sz="4000" dirty="0">
              <a:solidFill>
                <a:srgbClr val="E8EEF1"/>
              </a:solidFill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570123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326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5400" spc="59" dirty="0" smtClean="0">
                <a:solidFill>
                  <a:srgbClr val="43B0F1"/>
                </a:solidFill>
                <a:latin typeface="Montserrat Classic Bold"/>
              </a:rPr>
              <a:t>Cryptographic Hash Functions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191000" y="2552700"/>
            <a:ext cx="12877800" cy="7376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Collision resistance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Hard to find collisions</a:t>
            </a:r>
            <a:endParaRPr lang="en-US" altLang="he-IL" sz="4000" dirty="0">
              <a:solidFill>
                <a:srgbClr val="E8EEF1"/>
              </a:solidFill>
            </a:endParaRP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>
                <a:solidFill>
                  <a:srgbClr val="E8EEF1"/>
                </a:solidFill>
              </a:rPr>
              <a:t>A function h: D</a:t>
            </a:r>
            <a:r>
              <a:rPr lang="en-US" altLang="he-IL" sz="4000" dirty="0">
                <a:solidFill>
                  <a:srgbClr val="E8EEF1"/>
                </a:solidFill>
                <a:sym typeface="Symbol" panose="05050102010706020507" pitchFamily="18" charset="2"/>
              </a:rPr>
              <a:t>R is called </a:t>
            </a: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collision </a:t>
            </a:r>
            <a:r>
              <a:rPr lang="en-US" altLang="he-IL" sz="4000" dirty="0">
                <a:solidFill>
                  <a:srgbClr val="E8EEF1"/>
                </a:solidFill>
                <a:sym typeface="Symbol" panose="05050102010706020507" pitchFamily="18" charset="2"/>
              </a:rPr>
              <a:t>resistant if it is hard to find x, x’ such that </a:t>
            </a:r>
            <a:r>
              <a:rPr lang="en-US" altLang="he-IL" sz="4000" dirty="0" err="1">
                <a:solidFill>
                  <a:srgbClr val="E8EEF1"/>
                </a:solidFill>
                <a:sym typeface="Symbol" panose="05050102010706020507" pitchFamily="18" charset="2"/>
              </a:rPr>
              <a:t>x’x</a:t>
            </a:r>
            <a:r>
              <a:rPr lang="en-US" altLang="he-IL" sz="4000" dirty="0">
                <a:solidFill>
                  <a:srgbClr val="E8EEF1"/>
                </a:solidFill>
                <a:sym typeface="Symbol" panose="05050102010706020507" pitchFamily="18" charset="2"/>
              </a:rPr>
              <a:t> but h(x)=h(x’)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>
                <a:solidFill>
                  <a:srgbClr val="E8EEF1"/>
                </a:solidFill>
                <a:sym typeface="Symbol" panose="05050102010706020507" pitchFamily="18" charset="2"/>
              </a:rPr>
              <a:t>Note: given certain constraints </a:t>
            </a:r>
            <a:endParaRPr lang="en-US" altLang="he-IL" sz="4000" dirty="0" smtClean="0">
              <a:solidFill>
                <a:srgbClr val="E8EEF1"/>
              </a:solidFill>
              <a:sym typeface="Symbol" panose="05050102010706020507" pitchFamily="18" charset="2"/>
            </a:endParaRP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Collision-resistant </a:t>
            </a:r>
            <a:r>
              <a:rPr lang="en-US" altLang="he-IL" sz="4000" dirty="0">
                <a:solidFill>
                  <a:srgbClr val="E8EEF1"/>
                </a:solidFill>
                <a:sym typeface="Symbol" panose="05050102010706020507" pitchFamily="18" charset="2"/>
              </a:rPr>
              <a:t>hash function is </a:t>
            </a: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OWF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Cryptographic Hash Function = Collision Resistant Hash Function (CRHF)</a:t>
            </a:r>
            <a:endParaRPr lang="en-US" altLang="he-IL" sz="4000" dirty="0">
              <a:solidFill>
                <a:srgbClr val="E8EEF1"/>
              </a:solidFill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3395826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Attacking CRHF</a:t>
            </a:r>
            <a:endParaRPr lang="en-US" sz="80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191000" y="2552700"/>
            <a:ext cx="12877800" cy="2839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An  algorithm A breaks a CRHF h if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A outputs x, x’, </a:t>
            </a:r>
            <a:r>
              <a:rPr lang="en-US" altLang="he-IL" sz="4000" dirty="0" err="1" smtClean="0">
                <a:solidFill>
                  <a:srgbClr val="E8EEF1"/>
                </a:solidFill>
              </a:rPr>
              <a:t>x</a:t>
            </a:r>
            <a:r>
              <a:rPr lang="en-US" altLang="he-IL" sz="4000" dirty="0" err="1" smtClean="0">
                <a:solidFill>
                  <a:srgbClr val="E8EEF1"/>
                </a:solidFill>
                <a:sym typeface="Symbol" panose="05050102010706020507" pitchFamily="18" charset="2"/>
              </a:rPr>
              <a:t>x</a:t>
            </a: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’, h(x)=h(x’)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How hard is a generic attack against CRHF?</a:t>
            </a:r>
            <a:endParaRPr lang="en-US" altLang="he-IL" sz="4000" dirty="0">
              <a:solidFill>
                <a:srgbClr val="E8EEF1"/>
              </a:solidFill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2845173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19600" y="658677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OWF Visually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sp>
        <p:nvSpPr>
          <p:cNvPr id="2" name="Oval 1"/>
          <p:cNvSpPr/>
          <p:nvPr/>
        </p:nvSpPr>
        <p:spPr>
          <a:xfrm>
            <a:off x="4572000" y="3390900"/>
            <a:ext cx="3810000" cy="3581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Domain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12456459" y="3390900"/>
            <a:ext cx="3810000" cy="3581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Range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10400" y="4000500"/>
            <a:ext cx="30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x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3563600" y="4034118"/>
            <a:ext cx="30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y</a:t>
            </a:r>
            <a:endParaRPr lang="en-US" dirty="0"/>
          </a:p>
        </p:txBody>
      </p:sp>
      <p:sp>
        <p:nvSpPr>
          <p:cNvPr id="19" name="Curved Down Arrow 18"/>
          <p:cNvSpPr/>
          <p:nvPr/>
        </p:nvSpPr>
        <p:spPr>
          <a:xfrm>
            <a:off x="7162800" y="3286890"/>
            <a:ext cx="6705600" cy="901987"/>
          </a:xfrm>
          <a:prstGeom prst="curved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371787" y="3445495"/>
            <a:ext cx="18134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f(x) - easy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1" name="Curved Down Arrow 50"/>
          <p:cNvSpPr/>
          <p:nvPr/>
        </p:nvSpPr>
        <p:spPr>
          <a:xfrm rot="10800000">
            <a:off x="7084359" y="4568145"/>
            <a:ext cx="6705600" cy="901987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332190" y="5636441"/>
            <a:ext cx="2326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f</a:t>
            </a:r>
            <a:r>
              <a:rPr lang="en-US" sz="3200" baseline="30000" dirty="0" smtClean="0">
                <a:solidFill>
                  <a:schemeClr val="bg1"/>
                </a:solidFill>
              </a:rPr>
              <a:t>-1</a:t>
            </a:r>
            <a:r>
              <a:rPr lang="en-US" sz="3200" dirty="0" smtClean="0">
                <a:solidFill>
                  <a:schemeClr val="bg1"/>
                </a:solidFill>
              </a:rPr>
              <a:t>(y) - hard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23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1" grpId="0"/>
      <p:bldP spid="19" grpId="0" animBg="1"/>
      <p:bldP spid="49" grpId="0"/>
      <p:bldP spid="51" grpId="0" animBg="1"/>
      <p:bldP spid="53" grpId="0"/>
    </p:bld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DB3E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22492</TotalTime>
  <Words>1665</Words>
  <Application>Microsoft Office PowerPoint</Application>
  <PresentationFormat>Custom</PresentationFormat>
  <Paragraphs>387</Paragraphs>
  <Slides>47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Calibri</vt:lpstr>
      <vt:lpstr>Montserrat Classic</vt:lpstr>
      <vt:lpstr>Times New Roman</vt:lpstr>
      <vt:lpstr>Wingdings</vt:lpstr>
      <vt:lpstr>Montserrat Classic Bold</vt:lpstr>
      <vt:lpstr>Arial</vt:lpstr>
      <vt:lpstr>Cambria Math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Course / Dr. Niv Gilboa</dc:title>
  <dc:creator>Shirley pavell</dc:creator>
  <cp:lastModifiedBy>user</cp:lastModifiedBy>
  <cp:revision>341</cp:revision>
  <dcterms:created xsi:type="dcterms:W3CDTF">2006-08-16T00:00:00Z</dcterms:created>
  <dcterms:modified xsi:type="dcterms:W3CDTF">2020-12-02T15:33:01Z</dcterms:modified>
  <dc:identifier>DAELClWU0ig</dc:identifier>
</cp:coreProperties>
</file>