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80" r:id="rId2"/>
    <p:sldId id="328" r:id="rId3"/>
    <p:sldId id="329" r:id="rId4"/>
    <p:sldId id="330" r:id="rId5"/>
    <p:sldId id="327" r:id="rId6"/>
    <p:sldId id="321" r:id="rId7"/>
    <p:sldId id="324" r:id="rId8"/>
    <p:sldId id="325" r:id="rId9"/>
    <p:sldId id="326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23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48" r:id="rId28"/>
    <p:sldId id="349" r:id="rId29"/>
    <p:sldId id="353" r:id="rId30"/>
    <p:sldId id="350" r:id="rId31"/>
    <p:sldId id="357" r:id="rId32"/>
    <p:sldId id="351" r:id="rId33"/>
    <p:sldId id="352" r:id="rId34"/>
    <p:sldId id="354" r:id="rId35"/>
    <p:sldId id="355" r:id="rId36"/>
    <p:sldId id="356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</p:sldIdLst>
  <p:sldSz cx="18288000" cy="10287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Montserrat Classic" panose="020B0604020202020204" charset="0"/>
      <p:regular r:id="rId51"/>
    </p:embeddedFont>
    <p:embeddedFont>
      <p:font typeface="Montserrat Classic Bold" panose="020B0604020202020204" charset="0"/>
      <p:regular r:id="rId52"/>
    </p:embeddedFont>
    <p:embeddedFont>
      <p:font typeface="Cambria Math" panose="02040503050406030204" pitchFamily="18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D58"/>
    <a:srgbClr val="43B0F1"/>
    <a:srgbClr val="E8EEF1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01" y="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ט"ו/כסלו/תשפ"א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43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11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31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11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94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21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86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884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83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64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97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725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70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767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829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945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837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940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088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679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326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4463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891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634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313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3700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705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90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222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803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66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798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501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40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93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28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723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36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Encryption and Integrity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Discrete Logarithm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Let (G,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)</a:t>
            </a:r>
            <a:r>
              <a:rPr lang="en-US" altLang="he-IL" sz="4000" dirty="0" smtClean="0">
                <a:solidFill>
                  <a:srgbClr val="E8EEF1"/>
                </a:solidFill>
              </a:rPr>
              <a:t> </a:t>
            </a:r>
            <a:r>
              <a:rPr lang="en-US" altLang="he-IL" sz="4000" dirty="0">
                <a:solidFill>
                  <a:srgbClr val="E8EEF1"/>
                </a:solidFill>
              </a:rPr>
              <a:t>be a group and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g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G</a:t>
            </a:r>
            <a:r>
              <a:rPr lang="en-US" altLang="he-IL" sz="4000" dirty="0" smtClean="0">
                <a:solidFill>
                  <a:srgbClr val="E8EEF1"/>
                </a:solidFill>
              </a:rPr>
              <a:t>.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g is called the base.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Let y=</a:t>
            </a:r>
            <a:r>
              <a:rPr lang="en-US" altLang="he-IL" sz="4000" dirty="0" err="1">
                <a:solidFill>
                  <a:srgbClr val="E8EEF1"/>
                </a:solidFill>
              </a:rPr>
              <a:t>g</a:t>
            </a:r>
            <a:r>
              <a:rPr lang="en-US" altLang="he-IL" sz="4000" baseline="30000" dirty="0" err="1">
                <a:solidFill>
                  <a:srgbClr val="E8EEF1"/>
                </a:solidFill>
              </a:rPr>
              <a:t>x</a:t>
            </a:r>
            <a:endParaRPr lang="en-US" altLang="he-IL" sz="4000" baseline="30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</a:rPr>
              <a:t>y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G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x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{0,…,O(g)-1}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x </a:t>
            </a:r>
            <a:r>
              <a:rPr lang="en-US" altLang="he-IL" sz="4000" dirty="0">
                <a:solidFill>
                  <a:srgbClr val="E8EEF1"/>
                </a:solidFill>
              </a:rPr>
              <a:t>is called the discrete log of </a:t>
            </a:r>
            <a:r>
              <a:rPr lang="en-US" altLang="he-IL" sz="4000" dirty="0" smtClean="0">
                <a:solidFill>
                  <a:srgbClr val="E8EEF1"/>
                </a:solidFill>
              </a:rPr>
              <a:t>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52854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Discrete Logarithm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572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Example: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(G,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)=</a:t>
                </a:r>
                <a14:m>
                  <m:oMath xmlns:m="http://schemas.openxmlformats.org/officeDocument/2006/math"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he-IL" sz="4000" dirty="0" smtClean="0">
                  <a:solidFill>
                    <a:srgbClr val="E8EEF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y=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</a:rPr>
                  <a:t>gx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 mod p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Example: 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>
                    <a:solidFill>
                      <a:srgbClr val="E8EEF1"/>
                    </a:solidFill>
                  </a:rPr>
                  <a:t>(G,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)=</a:t>
                </a:r>
                <a14:m>
                  <m:oMath xmlns:m="http://schemas.openxmlformats.org/officeDocument/2006/math"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</m:e>
                      <m:sub>
                        <m: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he-IL" sz="4000" dirty="0">
                  <a:solidFill>
                    <a:srgbClr val="E8EEF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y=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</a:rPr>
                  <a:t>g</a:t>
                </a:r>
                <a:r>
                  <a:rPr lang="en-US" altLang="he-IL" sz="4000" baseline="30000" dirty="0" err="1" smtClean="0">
                    <a:solidFill>
                      <a:srgbClr val="E8EEF1"/>
                    </a:solidFill>
                  </a:rPr>
                  <a:t>x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 mod p </a:t>
                </a: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5728235"/>
              </a:xfrm>
              <a:prstGeom prst="rect">
                <a:avLst/>
              </a:prstGeom>
              <a:blipFill rotWithShape="0">
                <a:blip r:embed="rId4"/>
                <a:stretch>
                  <a:fillRect l="-1514" b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528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Computing DLOG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Computing discrete logarithm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Input: (G,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), g,  y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Output: x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s.t.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=y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Trivial algorithm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Check whether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=y for all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xG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Computation O(|G|)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04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Computing DLOG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6675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Can we do better?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Example 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Prime p, (G</a:t>
                </a:r>
                <a:r>
                  <a:rPr lang="en-US" altLang="he-IL" sz="4000" dirty="0">
                    <a:solidFill>
                      <a:srgbClr val="E8EEF1"/>
                    </a:solidFill>
                  </a:rPr>
                  <a:t>,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)=</a:t>
                </a:r>
                <a14:m>
                  <m:oMath xmlns:m="http://schemas.openxmlformats.org/officeDocument/2006/math"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  <m:sub>
                        <m: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he-IL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y=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gx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mod p</a:t>
                </a:r>
                <a:endParaRPr lang="en-US" altLang="he-IL" sz="4000" dirty="0">
                  <a:solidFill>
                    <a:srgbClr val="E8EEF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Find g</a:t>
                </a:r>
                <a:r>
                  <a:rPr lang="en-US" altLang="he-IL" sz="4000" baseline="30000" dirty="0" smtClean="0">
                    <a:solidFill>
                      <a:srgbClr val="E8EEF1"/>
                    </a:solidFill>
                  </a:rPr>
                  <a:t>-1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 mod p by Extended Euclid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x=yg</a:t>
                </a:r>
                <a:r>
                  <a:rPr lang="en-US" altLang="he-IL" sz="4000" baseline="30000" dirty="0" smtClean="0">
                    <a:solidFill>
                      <a:srgbClr val="E8EEF1"/>
                    </a:solidFill>
                  </a:rPr>
                  <a:t>-1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 mod p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Complexity O(log</a:t>
                </a:r>
                <a:r>
                  <a:rPr lang="en-US" altLang="he-IL" sz="4000" baseline="30000" dirty="0" smtClean="0">
                    <a:solidFill>
                      <a:srgbClr val="E8EEF1"/>
                    </a:solidFill>
                  </a:rPr>
                  <a:t>2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 p)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Can we do better than brute force for any G?</a:t>
                </a: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6675417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6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Giant Step Baby Step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668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Computing discrete logarithm in O(|G|</a:t>
                </a:r>
                <a:r>
                  <a:rPr lang="en-US" altLang="he-IL" sz="4000" baseline="30000" dirty="0" smtClean="0">
                    <a:solidFill>
                      <a:srgbClr val="E8EEF1"/>
                    </a:solidFill>
                  </a:rPr>
                  <a:t>1/2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)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Time and space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Algorithm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Input: (G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,), g, y</a:t>
                </a:r>
                <a:endParaRPr lang="en-US" altLang="he-IL" sz="4000" dirty="0" smtClean="0">
                  <a:solidFill>
                    <a:srgbClr val="E8EEF1"/>
                  </a:solidFill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he-IL" sz="4000" dirty="0" smtClean="0">
                  <a:solidFill>
                    <a:srgbClr val="E8EEF1"/>
                  </a:solidFill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If y=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</a:rPr>
                  <a:t>g</a:t>
                </a:r>
                <a:r>
                  <a:rPr lang="en-US" altLang="he-IL" sz="4000" baseline="30000" dirty="0" err="1" smtClean="0">
                    <a:solidFill>
                      <a:srgbClr val="E8EEF1"/>
                    </a:solidFill>
                  </a:rPr>
                  <a:t>x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 then 0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x|G|-1</a:t>
                </a:r>
                <a:endParaRPr lang="en-US" altLang="he-IL" sz="4000" dirty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There exist 0i,jk-1 x=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ik+j</a:t>
                </a:r>
                <a:endParaRPr lang="en-US" altLang="he-IL" sz="4000" dirty="0" smtClean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6681766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681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Giant Step Baby Step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Algorithm (cont.)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Giant step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Compute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</a:rPr>
              <a:t>ik</a:t>
            </a:r>
            <a:r>
              <a:rPr lang="en-US" altLang="he-IL" sz="4000" dirty="0" smtClean="0">
                <a:solidFill>
                  <a:srgbClr val="E8EEF1"/>
                </a:solidFill>
              </a:rPr>
              <a:t> for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0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ik-1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Store (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ik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 in table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Baby step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For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0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jk-1, c</a:t>
            </a:r>
            <a:r>
              <a:rPr lang="en-US" altLang="he-IL" sz="4000" dirty="0" smtClean="0">
                <a:solidFill>
                  <a:srgbClr val="E8EEF1"/>
                </a:solidFill>
              </a:rPr>
              <a:t>ompute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yg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-j</a:t>
            </a:r>
            <a:r>
              <a:rPr lang="en-US" altLang="he-IL" sz="4000" dirty="0" smtClean="0">
                <a:solidFill>
                  <a:srgbClr val="E8EEF1"/>
                </a:solidFill>
              </a:rPr>
              <a:t> </a:t>
            </a:r>
          </a:p>
          <a:p>
            <a:pPr marL="1714500" lvl="4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If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</a:rPr>
              <a:t>ik</a:t>
            </a:r>
            <a:r>
              <a:rPr lang="en-US" altLang="he-IL" sz="4000" dirty="0" smtClean="0">
                <a:solidFill>
                  <a:srgbClr val="E8EEF1"/>
                </a:solidFill>
              </a:rPr>
              <a:t>=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yg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-j </a:t>
            </a:r>
            <a:r>
              <a:rPr lang="en-US" altLang="he-IL" sz="4000" dirty="0" smtClean="0">
                <a:solidFill>
                  <a:srgbClr val="E8EEF1"/>
                </a:solidFill>
              </a:rPr>
              <a:t>return x=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ik+j</a:t>
            </a:r>
            <a:endParaRPr lang="en-US" altLang="he-IL" sz="40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347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Giant Step Baby Step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Correctness – returns x with probability 1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Performance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Giant step time and space O(k)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Baby step time O(k), </a:t>
            </a:r>
            <a:r>
              <a:rPr lang="en-US" altLang="he-IL" sz="4000" dirty="0">
                <a:solidFill>
                  <a:srgbClr val="E8EEF1"/>
                </a:solidFill>
              </a:rPr>
              <a:t>space </a:t>
            </a:r>
            <a:r>
              <a:rPr lang="en-US" altLang="he-IL" sz="4000" dirty="0" smtClean="0">
                <a:solidFill>
                  <a:srgbClr val="E8EEF1"/>
                </a:solidFill>
              </a:rPr>
              <a:t>O(1)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Total time O(k), total </a:t>
            </a:r>
            <a:r>
              <a:rPr lang="en-US" altLang="he-IL" sz="4000" dirty="0">
                <a:solidFill>
                  <a:srgbClr val="E8EEF1"/>
                </a:solidFill>
              </a:rPr>
              <a:t>space </a:t>
            </a:r>
            <a:r>
              <a:rPr lang="en-US" altLang="he-IL" sz="4000" dirty="0" smtClean="0">
                <a:solidFill>
                  <a:srgbClr val="E8EEF1"/>
                </a:solidFill>
              </a:rPr>
              <a:t>O(k)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9654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5620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Kangaroo Algorithm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Compute </a:t>
            </a:r>
            <a:r>
              <a:rPr lang="en-US" sz="4000" dirty="0">
                <a:solidFill>
                  <a:srgbClr val="E8EEF1"/>
                </a:solidFill>
              </a:rPr>
              <a:t>discrete logarithm </a:t>
            </a:r>
            <a:endParaRPr lang="en-US" sz="4000" dirty="0" smtClean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O</a:t>
            </a:r>
            <a:r>
              <a:rPr lang="en-US" sz="4000" dirty="0">
                <a:solidFill>
                  <a:srgbClr val="E8EEF1"/>
                </a:solidFill>
              </a:rPr>
              <a:t>(|G|</a:t>
            </a:r>
            <a:r>
              <a:rPr lang="en-US" sz="4000" baseline="30000" dirty="0">
                <a:solidFill>
                  <a:srgbClr val="E8EEF1"/>
                </a:solidFill>
              </a:rPr>
              <a:t>1/2</a:t>
            </a:r>
            <a:r>
              <a:rPr lang="en-US" sz="4000" dirty="0">
                <a:solidFill>
                  <a:srgbClr val="E8EEF1"/>
                </a:solidFill>
              </a:rPr>
              <a:t>) </a:t>
            </a:r>
            <a:r>
              <a:rPr lang="en-US" sz="4000" dirty="0" smtClean="0">
                <a:solidFill>
                  <a:srgbClr val="E8EEF1"/>
                </a:solidFill>
              </a:rPr>
              <a:t>time, O(1</a:t>
            </a:r>
            <a:r>
              <a:rPr lang="en-US" sz="4000" dirty="0">
                <a:solidFill>
                  <a:srgbClr val="E8EEF1"/>
                </a:solidFill>
              </a:rPr>
              <a:t>) </a:t>
            </a:r>
            <a:r>
              <a:rPr lang="en-US" sz="4000" dirty="0" smtClean="0">
                <a:solidFill>
                  <a:srgbClr val="E8EEF1"/>
                </a:solidFill>
              </a:rPr>
              <a:t>space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First idea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Random walk from g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Random walk from y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Compute steps from g and y to find x</a:t>
            </a:r>
            <a:endParaRPr lang="en-US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3446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19600" y="658677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Kangaroo ||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4" name="TextBox 33"/>
          <p:cNvSpPr txBox="1"/>
          <p:nvPr/>
        </p:nvSpPr>
        <p:spPr>
          <a:xfrm>
            <a:off x="10001250" y="1399392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Group 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8" name="Group 7"/>
          <p:cNvGrpSpPr/>
          <p:nvPr/>
        </p:nvGrpSpPr>
        <p:grpSpPr>
          <a:xfrm>
            <a:off x="0" y="7956277"/>
            <a:ext cx="2886906" cy="851395"/>
            <a:chOff x="0" y="0"/>
            <a:chExt cx="1722525" cy="508000"/>
          </a:xfrm>
        </p:grpSpPr>
        <p:sp>
          <p:nvSpPr>
            <p:cNvPr id="4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" name="Rounded Rectangle 1"/>
          <p:cNvSpPr/>
          <p:nvPr/>
        </p:nvSpPr>
        <p:spPr>
          <a:xfrm>
            <a:off x="4808258" y="2237775"/>
            <a:ext cx="12344400" cy="7239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67400" y="7467770"/>
            <a:ext cx="141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y=</a:t>
            </a:r>
            <a:r>
              <a:rPr lang="en-US" sz="3200" dirty="0" err="1" smtClean="0"/>
              <a:t>g</a:t>
            </a:r>
            <a:r>
              <a:rPr lang="en-US" sz="3200" baseline="30000" dirty="0" err="1" smtClean="0"/>
              <a:t>x</a:t>
            </a:r>
            <a:endParaRPr lang="en-US" baseline="30000" dirty="0"/>
          </a:p>
        </p:txBody>
      </p:sp>
      <p:sp>
        <p:nvSpPr>
          <p:cNvPr id="45" name="TextBox 44"/>
          <p:cNvSpPr txBox="1"/>
          <p:nvPr/>
        </p:nvSpPr>
        <p:spPr>
          <a:xfrm>
            <a:off x="14598948" y="7467770"/>
            <a:ext cx="141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737512" y="3635147"/>
            <a:ext cx="8996742" cy="3895206"/>
          </a:xfrm>
          <a:custGeom>
            <a:avLst/>
            <a:gdLst>
              <a:gd name="connsiteX0" fmla="*/ 39806 w 8996742"/>
              <a:gd name="connsiteY0" fmla="*/ 3895206 h 3895206"/>
              <a:gd name="connsiteX1" fmla="*/ 810770 w 8996742"/>
              <a:gd name="connsiteY1" fmla="*/ 596194 h 3895206"/>
              <a:gd name="connsiteX2" fmla="*/ 5544135 w 8996742"/>
              <a:gd name="connsiteY2" fmla="*/ 2012618 h 3895206"/>
              <a:gd name="connsiteX3" fmla="*/ 7283288 w 8996742"/>
              <a:gd name="connsiteY3" fmla="*/ 327253 h 3895206"/>
              <a:gd name="connsiteX4" fmla="*/ 8538347 w 8996742"/>
              <a:gd name="connsiteY4" fmla="*/ 4524 h 3895206"/>
              <a:gd name="connsiteX5" fmla="*/ 8950723 w 8996742"/>
              <a:gd name="connsiteY5" fmla="*/ 416900 h 3895206"/>
              <a:gd name="connsiteX6" fmla="*/ 8968653 w 8996742"/>
              <a:gd name="connsiteY6" fmla="*/ 470688 h 389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6742" h="3895206">
                <a:moveTo>
                  <a:pt x="39806" y="3895206"/>
                </a:moveTo>
                <a:cubicBezTo>
                  <a:pt x="-33406" y="2402582"/>
                  <a:pt x="-106618" y="909959"/>
                  <a:pt x="810770" y="596194"/>
                </a:cubicBezTo>
                <a:cubicBezTo>
                  <a:pt x="1728158" y="282429"/>
                  <a:pt x="4465382" y="2057441"/>
                  <a:pt x="5544135" y="2012618"/>
                </a:cubicBezTo>
                <a:cubicBezTo>
                  <a:pt x="6622888" y="1967795"/>
                  <a:pt x="6784253" y="661935"/>
                  <a:pt x="7283288" y="327253"/>
                </a:cubicBezTo>
                <a:cubicBezTo>
                  <a:pt x="7782323" y="-7429"/>
                  <a:pt x="8260441" y="-10417"/>
                  <a:pt x="8538347" y="4524"/>
                </a:cubicBezTo>
                <a:cubicBezTo>
                  <a:pt x="8816253" y="19465"/>
                  <a:pt x="8879005" y="339206"/>
                  <a:pt x="8950723" y="416900"/>
                </a:cubicBezTo>
                <a:cubicBezTo>
                  <a:pt x="9022441" y="494594"/>
                  <a:pt x="8995547" y="482641"/>
                  <a:pt x="8968653" y="47068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549222" y="4518212"/>
            <a:ext cx="5619060" cy="3245223"/>
          </a:xfrm>
          <a:custGeom>
            <a:avLst/>
            <a:gdLst>
              <a:gd name="connsiteX0" fmla="*/ 5619060 w 5619060"/>
              <a:gd name="connsiteY0" fmla="*/ 3245223 h 3245223"/>
              <a:gd name="connsiteX1" fmla="*/ 7154 w 5619060"/>
              <a:gd name="connsiteY1" fmla="*/ 2151529 h 3245223"/>
              <a:gd name="connsiteX2" fmla="*/ 4417790 w 5619060"/>
              <a:gd name="connsiteY2" fmla="*/ 1237129 h 3245223"/>
              <a:gd name="connsiteX3" fmla="*/ 3288237 w 5619060"/>
              <a:gd name="connsiteY3" fmla="*/ 0 h 3245223"/>
              <a:gd name="connsiteX4" fmla="*/ 3288237 w 5619060"/>
              <a:gd name="connsiteY4" fmla="*/ 0 h 324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060" h="3245223">
                <a:moveTo>
                  <a:pt x="5619060" y="3245223"/>
                </a:moveTo>
                <a:cubicBezTo>
                  <a:pt x="2913213" y="2865717"/>
                  <a:pt x="207366" y="2486211"/>
                  <a:pt x="7154" y="2151529"/>
                </a:cubicBezTo>
                <a:cubicBezTo>
                  <a:pt x="-193058" y="1816847"/>
                  <a:pt x="3870943" y="1595717"/>
                  <a:pt x="4417790" y="1237129"/>
                </a:cubicBezTo>
                <a:cubicBezTo>
                  <a:pt x="4964637" y="878541"/>
                  <a:pt x="3288237" y="0"/>
                  <a:pt x="3288237" y="0"/>
                </a:cubicBezTo>
                <a:lnTo>
                  <a:pt x="3288237" y="0"/>
                </a:ln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869330" y="2557451"/>
            <a:ext cx="194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Collision – compute x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6" idx="2"/>
          </p:cNvCxnSpPr>
          <p:nvPr/>
        </p:nvCxnSpPr>
        <p:spPr>
          <a:xfrm flipH="1">
            <a:off x="13411200" y="3634669"/>
            <a:ext cx="429680" cy="12040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79374" y="7835878"/>
            <a:ext cx="8337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Collision after O(|G|</a:t>
            </a:r>
            <a:r>
              <a:rPr lang="en-US" sz="3200" baseline="30000" dirty="0" smtClean="0"/>
              <a:t>1/2</a:t>
            </a:r>
            <a:r>
              <a:rPr lang="en-US" sz="3200" dirty="0" smtClean="0"/>
              <a:t>) steps</a:t>
            </a:r>
          </a:p>
          <a:p>
            <a:r>
              <a:rPr lang="en-US" sz="3200" dirty="0" smtClean="0"/>
              <a:t>But, finding it requires</a:t>
            </a:r>
          </a:p>
          <a:p>
            <a:r>
              <a:rPr lang="en-US" sz="3200" dirty="0" smtClean="0"/>
              <a:t>O(|G|) time / O(|G|</a:t>
            </a:r>
            <a:r>
              <a:rPr lang="en-US" sz="3200" baseline="30000" dirty="0" smtClean="0"/>
              <a:t>1/2</a:t>
            </a:r>
            <a:r>
              <a:rPr lang="en-US" sz="3200" dirty="0" smtClean="0"/>
              <a:t>) time + O(|G|</a:t>
            </a:r>
            <a:r>
              <a:rPr lang="en-US" sz="3200" baseline="30000" dirty="0" smtClean="0"/>
              <a:t>1/2</a:t>
            </a:r>
            <a:r>
              <a:rPr lang="en-US" sz="3200" dirty="0" smtClean="0"/>
              <a:t>)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 animBg="1"/>
      <p:bldP spid="43" grpId="0"/>
      <p:bldP spid="45" grpId="0"/>
      <p:bldP spid="6" grpId="0" animBg="1"/>
      <p:bldP spid="10" grpId="0" animBg="1"/>
      <p:bldP spid="46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Kangaroo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Idea 2: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Random function f:G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|G|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Random step: from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G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to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hg</a:t>
            </a:r>
            <a:r>
              <a:rPr lang="en-US" sz="4000" baseline="30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(h)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Same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function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used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for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both walks</a:t>
            </a:r>
            <a:endParaRPr lang="en-US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Consequence: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After collision, two walks are identical!</a:t>
            </a:r>
            <a:endParaRPr lang="en-US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715376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570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Options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How are Encryption &amp; Integrity used together?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Notation: 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Message M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Encryption key k1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Integrity key k2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762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Kangaroo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 Detail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990600" y="-95250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667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Choose random function f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Compute random walk from g, for </a:t>
                </a:r>
                <a:r>
                  <a:rPr lang="en-US" sz="4000" dirty="0" err="1" smtClean="0">
                    <a:solidFill>
                      <a:srgbClr val="E8EEF1"/>
                    </a:solidFill>
                  </a:rPr>
                  <a:t>i</a:t>
                </a:r>
                <a:r>
                  <a:rPr lang="en-US" sz="4000" dirty="0" smtClean="0">
                    <a:solidFill>
                      <a:srgbClr val="E8EEF1"/>
                    </a:solidFill>
                  </a:rPr>
                  <a:t>=0,…,n=|G|</a:t>
                </a:r>
                <a:r>
                  <a:rPr lang="en-US" sz="4000" baseline="30000" dirty="0" smtClean="0">
                    <a:solidFill>
                      <a:srgbClr val="E8EEF1"/>
                    </a:solidFill>
                  </a:rPr>
                  <a:t>1/2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g</a:t>
                </a:r>
                <a:r>
                  <a:rPr lang="en-US" sz="4000" baseline="-25000" dirty="0" smtClean="0">
                    <a:solidFill>
                      <a:srgbClr val="E8EEF1"/>
                    </a:solidFill>
                  </a:rPr>
                  <a:t>0</a:t>
                </a:r>
                <a:r>
                  <a:rPr lang="en-US" sz="4000" dirty="0" smtClean="0">
                    <a:solidFill>
                      <a:srgbClr val="E8EEF1"/>
                    </a:solidFill>
                  </a:rPr>
                  <a:t>=e (unit element)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4000" dirty="0" smtClean="0">
                  <a:solidFill>
                    <a:srgbClr val="E8EEF1"/>
                  </a:solidFill>
                </a:endParaRP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Compute random walk from y, for j=0,…,c|G|</a:t>
                </a:r>
                <a:r>
                  <a:rPr lang="en-US" sz="4000" baseline="30000" dirty="0" smtClean="0">
                    <a:solidFill>
                      <a:srgbClr val="E8EEF1"/>
                    </a:solidFill>
                  </a:rPr>
                  <a:t>1/2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y</a:t>
                </a:r>
                <a:r>
                  <a:rPr lang="en-US" sz="4000" baseline="-25000" dirty="0" smtClean="0">
                    <a:solidFill>
                      <a:srgbClr val="E8EEF1"/>
                    </a:solidFill>
                  </a:rPr>
                  <a:t>0</a:t>
                </a:r>
                <a:r>
                  <a:rPr lang="en-US" sz="4000" dirty="0" smtClean="0">
                    <a:solidFill>
                      <a:srgbClr val="E8EEF1"/>
                    </a:solidFill>
                  </a:rPr>
                  <a:t>=y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6671057"/>
              </a:xfrm>
              <a:prstGeom prst="rect">
                <a:avLst/>
              </a:prstGeom>
              <a:blipFill rotWithShape="0">
                <a:blip r:embed="rId4"/>
                <a:stretch>
                  <a:fillRect l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946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Kangaroo in Detail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4767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ts val="96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If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y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j</a:t>
            </a:r>
            <a:r>
              <a:rPr lang="en-US" altLang="he-IL" sz="4000" dirty="0" smtClean="0">
                <a:solidFill>
                  <a:srgbClr val="E8EEF1"/>
                </a:solidFill>
              </a:rPr>
              <a:t>=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g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000" dirty="0" smtClean="0">
                <a:solidFill>
                  <a:srgbClr val="E8EEF1"/>
                </a:solidFill>
              </a:rPr>
              <a:t> for some j then</a:t>
            </a:r>
          </a:p>
          <a:p>
            <a:pPr marL="1028700" lvl="1" indent="-571500">
              <a:lnSpc>
                <a:spcPts val="65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altLang="en-US" sz="4000" dirty="0" err="1" smtClean="0">
                <a:solidFill>
                  <a:schemeClr val="bg1"/>
                </a:solidFill>
              </a:rPr>
              <a:t>g</a:t>
            </a:r>
            <a:r>
              <a:rPr lang="en-US" altLang="en-US" sz="4000" baseline="-25000" dirty="0" err="1" smtClean="0">
                <a:solidFill>
                  <a:schemeClr val="bg1"/>
                </a:solidFill>
              </a:rPr>
              <a:t>n</a:t>
            </a:r>
            <a:r>
              <a:rPr lang="en-US" altLang="en-US" sz="4000" dirty="0" smtClean="0">
                <a:solidFill>
                  <a:schemeClr val="bg1"/>
                </a:solidFill>
              </a:rPr>
              <a:t>=</a:t>
            </a:r>
            <a:r>
              <a:rPr lang="en-US" altLang="en-US" sz="4000" dirty="0" err="1" smtClean="0">
                <a:solidFill>
                  <a:schemeClr val="bg1"/>
                </a:solidFill>
              </a:rPr>
              <a:t>g</a:t>
            </a:r>
            <a:r>
              <a:rPr lang="en-US" altLang="en-US" sz="4000" baseline="30000" dirty="0" err="1" smtClean="0">
                <a:solidFill>
                  <a:schemeClr val="bg1"/>
                </a:solidFill>
              </a:rPr>
              <a:t>s</a:t>
            </a:r>
            <a:r>
              <a:rPr lang="en-US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en-US" sz="4000" dirty="0">
                <a:solidFill>
                  <a:schemeClr val="bg1"/>
                </a:solidFill>
              </a:rPr>
              <a:t>for s=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</a:t>
            </a:r>
            <a:r>
              <a:rPr lang="en-US" altLang="en-US" sz="4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k&lt;</a:t>
            </a:r>
            <a:r>
              <a:rPr lang="en-US" altLang="en-US" sz="40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 f(</a:t>
            </a:r>
            <a:r>
              <a:rPr lang="en-US" altLang="en-US" sz="4000" dirty="0" err="1">
                <a:solidFill>
                  <a:schemeClr val="bg1"/>
                </a:solidFill>
                <a:sym typeface="Symbol" panose="05050102010706020507" pitchFamily="18" charset="2"/>
              </a:rPr>
              <a:t>g</a:t>
            </a:r>
            <a:r>
              <a:rPr lang="en-US" altLang="en-US" sz="40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marL="1028700" lvl="1" indent="-571500">
              <a:lnSpc>
                <a:spcPts val="65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altLang="en-US" sz="4000" dirty="0" err="1">
                <a:solidFill>
                  <a:schemeClr val="bg1"/>
                </a:solidFill>
                <a:sym typeface="Symbol" panose="05050102010706020507" pitchFamily="18" charset="2"/>
              </a:rPr>
              <a:t>y</a:t>
            </a:r>
            <a:r>
              <a:rPr lang="en-US" altLang="en-US" sz="40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j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r>
              <a:rPr lang="en-US" altLang="en-US" sz="4000" dirty="0" err="1">
                <a:solidFill>
                  <a:schemeClr val="bg1"/>
                </a:solidFill>
                <a:sym typeface="Symbol" panose="05050102010706020507" pitchFamily="18" charset="2"/>
              </a:rPr>
              <a:t>yg</a:t>
            </a:r>
            <a:r>
              <a:rPr lang="en-US" altLang="en-US" sz="4000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altLang="en-US" sz="4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 for </a:t>
            </a:r>
            <a:r>
              <a:rPr lang="en-US" altLang="en-US" sz="4000" dirty="0">
                <a:solidFill>
                  <a:schemeClr val="bg1"/>
                </a:solidFill>
              </a:rPr>
              <a:t>s’=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</a:t>
            </a:r>
            <a:r>
              <a:rPr lang="en-US" altLang="en-US" sz="4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k&lt;j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 f(</a:t>
            </a:r>
            <a:r>
              <a:rPr lang="en-US" altLang="en-US" sz="4000" dirty="0" err="1">
                <a:solidFill>
                  <a:schemeClr val="bg1"/>
                </a:solidFill>
                <a:sym typeface="Symbol" panose="05050102010706020507" pitchFamily="18" charset="2"/>
              </a:rPr>
              <a:t>y</a:t>
            </a:r>
            <a:r>
              <a:rPr lang="en-US" altLang="en-US" sz="40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marL="1028700" lvl="1" indent="-571500">
              <a:lnSpc>
                <a:spcPts val="65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y=</a:t>
            </a:r>
            <a:r>
              <a:rPr lang="en-US" altLang="en-US" sz="4000" dirty="0" err="1">
                <a:solidFill>
                  <a:schemeClr val="bg1"/>
                </a:solidFill>
                <a:sym typeface="Symbol" panose="05050102010706020507" pitchFamily="18" charset="2"/>
              </a:rPr>
              <a:t>g</a:t>
            </a:r>
            <a:r>
              <a:rPr lang="en-US" altLang="en-US" sz="4000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altLang="en-US" sz="4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-s’</a:t>
            </a:r>
            <a:r>
              <a:rPr lang="en-US" altLang="en-US" sz="4000" dirty="0">
                <a:solidFill>
                  <a:schemeClr val="bg1"/>
                </a:solidFill>
                <a:sym typeface="Symbol" panose="05050102010706020507" pitchFamily="18" charset="2"/>
              </a:rPr>
              <a:t> and x=s-s’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chemeClr val="bg1"/>
                </a:solidFill>
              </a:rPr>
              <a:t>If </a:t>
            </a:r>
            <a:r>
              <a:rPr lang="en-US" altLang="he-IL" sz="4000" dirty="0" err="1" smtClean="0">
                <a:solidFill>
                  <a:schemeClr val="bg1"/>
                </a:solidFill>
              </a:rPr>
              <a:t>y</a:t>
            </a:r>
            <a:r>
              <a:rPr lang="en-US" altLang="he-IL" sz="4000" baseline="-25000" dirty="0" err="1" smtClean="0">
                <a:solidFill>
                  <a:schemeClr val="bg1"/>
                </a:solidFill>
              </a:rPr>
              <a:t>j</a:t>
            </a:r>
            <a:r>
              <a:rPr lang="en-US" altLang="he-IL" sz="4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g</a:t>
            </a:r>
            <a:r>
              <a:rPr lang="en-US" altLang="he-IL" sz="4000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altLang="he-IL" sz="4000" dirty="0" smtClean="0">
                <a:solidFill>
                  <a:schemeClr val="bg1"/>
                </a:solidFill>
                <a:sym typeface="Symbol" panose="05050102010706020507" pitchFamily="18" charset="2"/>
              </a:rPr>
              <a:t> for all j then the algorithm fails</a:t>
            </a:r>
            <a:endParaRPr lang="en-US" altLang="he-IL" sz="4000" dirty="0" smtClean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386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Kangaroo Analysis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Probability of success – ½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Can be amplified to  1-2</a:t>
            </a:r>
            <a:r>
              <a:rPr lang="en-US" sz="4000" baseline="30000" dirty="0" smtClean="0">
                <a:solidFill>
                  <a:srgbClr val="E8EEF1"/>
                </a:solidFill>
              </a:rPr>
              <a:t>-k</a:t>
            </a:r>
            <a:r>
              <a:rPr lang="en-US" sz="4000" dirty="0" smtClean="0">
                <a:solidFill>
                  <a:srgbClr val="E8EEF1"/>
                </a:solidFill>
              </a:rPr>
              <a:t> with k iterations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Random  walk from g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O(|G|</a:t>
            </a:r>
            <a:r>
              <a:rPr lang="en-US" sz="4000" baseline="30000" dirty="0" smtClean="0">
                <a:solidFill>
                  <a:srgbClr val="E8EEF1"/>
                </a:solidFill>
              </a:rPr>
              <a:t>1/2</a:t>
            </a:r>
            <a:r>
              <a:rPr lang="en-US" sz="4000" dirty="0" smtClean="0">
                <a:solidFill>
                  <a:srgbClr val="E8EEF1"/>
                </a:solidFill>
              </a:rPr>
              <a:t>) time and O(1) space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Random  walk from </a:t>
            </a:r>
            <a:r>
              <a:rPr lang="en-US" sz="4000" dirty="0" smtClean="0">
                <a:solidFill>
                  <a:srgbClr val="E8EEF1"/>
                </a:solidFill>
              </a:rPr>
              <a:t>y</a:t>
            </a:r>
            <a:endParaRPr lang="en-US" sz="4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O(|G|</a:t>
            </a:r>
            <a:r>
              <a:rPr lang="en-US" sz="4000" baseline="30000" dirty="0">
                <a:solidFill>
                  <a:srgbClr val="E8EEF1"/>
                </a:solidFill>
              </a:rPr>
              <a:t>1/2</a:t>
            </a:r>
            <a:r>
              <a:rPr lang="en-US" sz="4000" dirty="0">
                <a:solidFill>
                  <a:srgbClr val="E8EEF1"/>
                </a:solidFill>
              </a:rPr>
              <a:t>) time and O(1) space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Representation of f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O(|G|) group elements</a:t>
            </a:r>
            <a:endParaRPr lang="en-US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5626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Random Oracle Model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54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Random oracle = random function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Random Oracle Model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Common assumption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Random Oracle computationally indistinguishable from CRHF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Replace f in Kangaroo by SHA-3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Time O(|G|</a:t>
            </a:r>
            <a:r>
              <a:rPr lang="en-US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1/2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), space – O(1)</a:t>
            </a:r>
            <a:endParaRPr lang="en-US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502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Standard Discrete Log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7499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Let p be a prime,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</a:rPr>
                  <a:t>, g be a generator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Given p, g, 0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x&lt;p-1</a:t>
                </a:r>
                <a:endParaRPr lang="en-US" sz="4000" dirty="0" smtClean="0">
                  <a:solidFill>
                    <a:srgbClr val="E8EEF1"/>
                  </a:solidFill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Computing </a:t>
                </a:r>
                <a:r>
                  <a:rPr lang="en-US" sz="4000" dirty="0" err="1" smtClean="0">
                    <a:solidFill>
                      <a:srgbClr val="E8EEF1"/>
                    </a:solidFill>
                  </a:rPr>
                  <a:t>y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g</a:t>
                </a:r>
                <a:r>
                  <a:rPr lang="en-US" sz="4000" baseline="30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mod p requires O(log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p) time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Given p, g, y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Computing x requires O(p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1/2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 time using GS-BS or Kangaroo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Better algorithms exist (e.g. Index-Calculus)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None are polynomial time in log p </a:t>
                </a:r>
                <a:endParaRPr lang="en-US" sz="4000" dirty="0" smtClean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7499489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666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Standard Discrete Log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The function (</a:t>
            </a:r>
            <a:r>
              <a:rPr lang="en-US" sz="4000" dirty="0" err="1" smtClean="0">
                <a:solidFill>
                  <a:srgbClr val="E8EEF1"/>
                </a:solidFill>
              </a:rPr>
              <a:t>p,g,x</a:t>
            </a:r>
            <a:r>
              <a:rPr lang="en-US" sz="4000" dirty="0" smtClean="0">
                <a:solidFill>
                  <a:srgbClr val="E8EEF1"/>
                </a:solidFill>
              </a:rPr>
              <a:t>) 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 </a:t>
            </a:r>
            <a:r>
              <a:rPr lang="en-US" sz="4000" dirty="0" err="1">
                <a:solidFill>
                  <a:srgbClr val="E8EEF1"/>
                </a:solidFill>
              </a:rPr>
              <a:t>y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g</a:t>
            </a:r>
            <a:r>
              <a:rPr lang="en-US" sz="4000" baseline="30000" dirty="0" err="1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mod p is considered OWF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If p is large enough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 should be at least 1024 bits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Current recommendation p2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2048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endParaRPr lang="en-US" sz="40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-13447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754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Diffie-Hellman Key Exchange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  <p:extLst>
      <p:ext uri="{BB962C8B-B14F-4D97-AF65-F5344CB8AC3E}">
        <p14:creationId xmlns:p14="http://schemas.microsoft.com/office/powerpoint/2010/main" val="14683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19600" y="658677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DH Key Exchange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4" name="TextBox 33"/>
          <p:cNvSpPr txBox="1"/>
          <p:nvPr/>
        </p:nvSpPr>
        <p:spPr>
          <a:xfrm>
            <a:off x="4572027" y="22478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Alice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49400" y="22478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Bob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8948" y="2920781"/>
            <a:ext cx="3157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Initial info: prime p, generator 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11200" y="2814572"/>
            <a:ext cx="3582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Initial info: prime p, generator 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95901" y="4086105"/>
            <a:ext cx="3400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Choose random x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{0….,p-2}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02593" y="4086105"/>
            <a:ext cx="3400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Choose random y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{0….,p-2}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900" y="5251429"/>
            <a:ext cx="387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Compute </a:t>
            </a:r>
            <a:r>
              <a:rPr lang="en-US" sz="3200" dirty="0" err="1" smtClean="0">
                <a:solidFill>
                  <a:schemeClr val="bg1"/>
                </a:solidFill>
              </a:rPr>
              <a:t>w</a:t>
            </a:r>
            <a:r>
              <a:rPr lang="en-US" sz="3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g</a:t>
            </a:r>
            <a:r>
              <a:rPr lang="en-US" sz="3200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37450" y="5251428"/>
            <a:ext cx="387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Compute </a:t>
            </a:r>
            <a:r>
              <a:rPr lang="en-US" sz="3200" dirty="0" err="1" smtClean="0">
                <a:solidFill>
                  <a:schemeClr val="bg1"/>
                </a:solidFill>
              </a:rPr>
              <a:t>z</a:t>
            </a:r>
            <a:r>
              <a:rPr lang="en-US" sz="3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g</a:t>
            </a:r>
            <a:r>
              <a:rPr lang="en-US" sz="3200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y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4630" y="550571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467599" y="6128590"/>
            <a:ext cx="5943601" cy="3103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6701" y="7007907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15200" y="7469839"/>
            <a:ext cx="6096000" cy="41686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95004" y="8269675"/>
            <a:ext cx="395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Compute k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 </a:t>
            </a:r>
            <a:r>
              <a:rPr lang="en-US" sz="3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w</a:t>
            </a:r>
            <a:r>
              <a:rPr lang="en-US" sz="3200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y</a:t>
            </a:r>
            <a:endParaRPr lang="en-US" sz="3200" baseline="300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		 </a:t>
            </a:r>
            <a:r>
              <a:rPr lang="en-US" sz="3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xy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mod 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8300" y="8269675"/>
            <a:ext cx="410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Compute k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 </a:t>
            </a:r>
            <a:r>
              <a:rPr lang="en-US" sz="3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r>
              <a:rPr lang="en-US" sz="3200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endParaRPr lang="en-US" sz="3200" baseline="300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		 </a:t>
            </a:r>
            <a:r>
              <a:rPr lang="en-US" sz="3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xy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mod 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8" grpId="0"/>
      <p:bldP spid="33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DH Key Exchange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98178" y="2705100"/>
            <a:ext cx="12877800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Terms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x (or y) – private key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</a:rPr>
              <a:t>g</a:t>
            </a:r>
            <a:r>
              <a:rPr lang="en-US" sz="4000" baseline="30000" dirty="0" err="1" smtClean="0">
                <a:solidFill>
                  <a:srgbClr val="E8EEF1"/>
                </a:solidFill>
              </a:rPr>
              <a:t>x</a:t>
            </a:r>
            <a:r>
              <a:rPr lang="en-US" sz="4000" baseline="30000" dirty="0" smtClean="0">
                <a:solidFill>
                  <a:srgbClr val="E8EEF1"/>
                </a:solidFill>
              </a:rPr>
              <a:t> </a:t>
            </a:r>
            <a:r>
              <a:rPr lang="en-US" sz="4000" dirty="0" smtClean="0">
                <a:solidFill>
                  <a:srgbClr val="E8EEF1"/>
                </a:solidFill>
              </a:rPr>
              <a:t>mod p (or </a:t>
            </a:r>
            <a:r>
              <a:rPr lang="en-US" sz="4000" dirty="0" err="1" smtClean="0">
                <a:solidFill>
                  <a:srgbClr val="E8EEF1"/>
                </a:solidFill>
              </a:rPr>
              <a:t>g</a:t>
            </a:r>
            <a:r>
              <a:rPr lang="en-US" sz="4000" baseline="30000" dirty="0" err="1" smtClean="0">
                <a:solidFill>
                  <a:srgbClr val="E8EEF1"/>
                </a:solidFill>
              </a:rPr>
              <a:t>y</a:t>
            </a:r>
            <a:r>
              <a:rPr lang="en-US" sz="4000" dirty="0" smtClean="0">
                <a:solidFill>
                  <a:srgbClr val="E8EEF1"/>
                </a:solidFill>
              </a:rPr>
              <a:t> mod p) – public key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</a:rPr>
              <a:t>k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g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xy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p – shared key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-13447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497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DH Key Exchange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Performance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Two modular exponentiations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O(log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3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p) time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50-100 key exchanges a second in real-world </a:t>
            </a:r>
            <a:r>
              <a:rPr lang="en-US" altLang="he-IL" sz="4000" dirty="0" smtClean="0">
                <a:solidFill>
                  <a:srgbClr val="E8EEF1"/>
                </a:solidFill>
              </a:rPr>
              <a:t>SW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About 10 </a:t>
            </a:r>
            <a:r>
              <a:rPr lang="en-US" altLang="he-IL" sz="4000" dirty="0">
                <a:solidFill>
                  <a:srgbClr val="E8EEF1"/>
                </a:solidFill>
              </a:rPr>
              <a:t>times that in HW. </a:t>
            </a:r>
            <a:r>
              <a:rPr lang="en-US" altLang="he-IL" sz="4000" dirty="0">
                <a:solidFill>
                  <a:srgbClr val="E8EEF1"/>
                </a:solidFill>
              </a:rPr>
              <a:t>Beyond that- a heavy penalty in gate </a:t>
            </a:r>
            <a:r>
              <a:rPr lang="en-US" altLang="he-IL" sz="4000" dirty="0" smtClean="0">
                <a:solidFill>
                  <a:srgbClr val="E8EEF1"/>
                </a:solidFill>
              </a:rPr>
              <a:t>count</a:t>
            </a:r>
            <a:endParaRPr lang="en-US" sz="40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-13447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-13447" y="6727185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4988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Options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4764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 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 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k1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(M) || MAC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k2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(M))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M  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k1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(M || MAC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k2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(M))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E.g. TLS</a:t>
            </a:r>
            <a:endParaRPr lang="en-US" altLang="he-IL" sz="4000" dirty="0" smtClean="0">
              <a:solidFill>
                <a:srgbClr val="E8EEF1"/>
              </a:solidFill>
              <a:sym typeface="Wingdings" panose="05000000000000000000" pitchFamily="2" charset="2"/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M  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k1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(M) || MAC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k2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k1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(M))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E.g. IPsec</a:t>
            </a:r>
            <a:endParaRPr lang="en-US" altLang="he-IL" sz="4400" dirty="0">
              <a:solidFill>
                <a:srgbClr val="FF0000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2259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DH Security Overview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How do we argue that Diffie-Hellman is secure?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Is it necessary that discrete log is 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OWF?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Yes, otherwise Eve gets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Private keys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Shared key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153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DH Security Overview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066800" y="-6511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Is it sufficient that discrete log is OWF?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No 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Example I: shared key is k=</a:t>
            </a:r>
            <a:r>
              <a:rPr lang="en-US" sz="4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g</a:t>
            </a:r>
            <a:r>
              <a:rPr lang="en-US" sz="4000" baseline="30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x+y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 mod p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Example II: OWF may leak some bits of private key</a:t>
            </a:r>
            <a:endParaRPr lang="en-US" sz="40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-31376" y="7884546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973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Quadratic Residues I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6296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Definition: Let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</a:rPr>
                  <a:t>, x is called a quadratic residue modulo n if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</a:rPr>
                  <a:t> </a:t>
                </a:r>
                <a:r>
                  <a:rPr lang="en-US" sz="4000" dirty="0" err="1" smtClean="0">
                    <a:solidFill>
                      <a:srgbClr val="E8EEF1"/>
                    </a:solidFill>
                  </a:rPr>
                  <a:t>s.t.</a:t>
                </a:r>
                <a:r>
                  <a:rPr lang="en-US" sz="4000" dirty="0" smtClean="0">
                    <a:solidFill>
                      <a:srgbClr val="E8EEF1"/>
                    </a:solidFill>
                  </a:rPr>
                  <a:t> y</a:t>
                </a:r>
                <a:r>
                  <a:rPr lang="en-US" sz="4000" baseline="30000" dirty="0" smtClean="0">
                    <a:solidFill>
                      <a:srgbClr val="E8EEF1"/>
                    </a:solidFill>
                  </a:rPr>
                  <a:t>2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x mod n.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If x is a QR and </a:t>
                </a:r>
                <a:r>
                  <a:rPr lang="en-US" sz="4000" dirty="0">
                    <a:solidFill>
                      <a:srgbClr val="E8EEF1"/>
                    </a:solidFill>
                  </a:rPr>
                  <a:t>y</a:t>
                </a:r>
                <a:r>
                  <a:rPr lang="en-US" sz="4000" baseline="30000" dirty="0">
                    <a:solidFill>
                      <a:srgbClr val="E8EEF1"/>
                    </a:solidFill>
                  </a:rPr>
                  <a:t>2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x mod 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n then (n-y)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x mod 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n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 If n is odd then a quadratic residue has at least two roots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>
                    <a:solidFill>
                      <a:srgbClr val="E8EEF1"/>
                    </a:solidFill>
                    <a:sym typeface="Symbol" pitchFamily="18" charset="2"/>
                  </a:rPr>
                  <a:t>Claim: 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itchFamily="18" charset="2"/>
                  </a:rPr>
                  <a:t>if p is an odd prime, 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itchFamily="18" charset="2"/>
                  </a:rPr>
                  <a:t>and g is a generator 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itchFamily="18" charset="2"/>
                  </a:rPr>
                  <a:t>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ℤ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sub>
                      <m: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he-IL" sz="4000" dirty="0" smtClean="0">
                    <a:solidFill>
                      <a:srgbClr val="E8EEF1"/>
                    </a:solidFill>
                    <a:sym typeface="Symbol" pitchFamily="18" charset="2"/>
                  </a:rPr>
                  <a:t> then 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itchFamily="18" charset="2"/>
                  </a:rPr>
                  <a:t>x is a 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itchFamily="18" charset="2"/>
                  </a:rPr>
                  <a:t>QR if 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itchFamily="18" charset="2"/>
                  </a:rPr>
                  <a:t>and only  if x is an even power of g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</a:t>
                </a:r>
                <a:endParaRPr lang="en-US" sz="4000" dirty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6296596"/>
              </a:xfrm>
              <a:prstGeom prst="rect">
                <a:avLst/>
              </a:prstGeom>
              <a:blipFill rotWithShape="0">
                <a:blip r:embed="rId4"/>
                <a:stretch>
                  <a:fillRect l="-1514" r="-1846" b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6467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Quadratic Residues II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6665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Proof: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If x is an even power of g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x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g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2k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mod p for some integer k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err="1" smtClean="0">
                    <a:solidFill>
                      <a:srgbClr val="E8EEF1"/>
                    </a:solidFill>
                  </a:rPr>
                  <a:t>y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g</a:t>
                </a:r>
                <a:r>
                  <a:rPr lang="en-US" sz="4000" baseline="30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mod 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p is a root of x </a:t>
                </a:r>
                <a:r>
                  <a:rPr lang="en-US" sz="4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 x is QR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If x is QR (</a:t>
                </a:r>
                <a:r>
                  <a:rPr lang="en-US" sz="4000" dirty="0">
                    <a:solidFill>
                      <a:srgbClr val="E8EEF1"/>
                    </a:solidFill>
                  </a:rPr>
                  <a:t>y</a:t>
                </a:r>
                <a:r>
                  <a:rPr lang="en-US" sz="4000" baseline="30000" dirty="0">
                    <a:solidFill>
                      <a:srgbClr val="E8EEF1"/>
                    </a:solidFill>
                  </a:rPr>
                  <a:t>2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x mod n</a:t>
                </a:r>
                <a:r>
                  <a:rPr lang="en-US" sz="4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) then 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If </a:t>
                </a:r>
                <a:r>
                  <a:rPr lang="en-US" sz="4000" dirty="0">
                    <a:solidFill>
                      <a:srgbClr val="E8EEF1"/>
                    </a:solidFill>
                  </a:rPr>
                  <a:t>x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g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2k+1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mod 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p (x is odd power of g) then </a:t>
                </a:r>
              </a:p>
              <a:p>
                <a:pPr marL="1714500" lvl="4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00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p>
                    <m:r>
                      <a:rPr lang="en-US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</a:t>
                </a:r>
                <a:endParaRPr lang="en-US" sz="4000" dirty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6665927"/>
              </a:xfrm>
              <a:prstGeom prst="rect">
                <a:avLst/>
              </a:prstGeom>
              <a:blipFill rotWithShape="0">
                <a:blip r:embed="rId4"/>
                <a:stretch>
                  <a:fillRect l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7517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Quadratic Residues III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5676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Proof (cont.): But</a:t>
                </a:r>
              </a:p>
              <a:p>
                <a:pPr marL="1714500" lvl="4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00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f>
                          <m:fPr>
                            <m:ctrlP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endParaRPr lang="en-US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1714500" lvl="4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endParaRPr lang="en-US" sz="4000" b="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b="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 x is even power of g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b="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Corollary: If p is prime then there are exactly (p-1)/2 QRs in the multiplicative group modulo p</a:t>
                </a: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5676426"/>
              </a:xfrm>
              <a:prstGeom prst="rect">
                <a:avLst/>
              </a:prstGeom>
              <a:blipFill rotWithShape="0">
                <a:blip r:embed="rId4"/>
                <a:stretch>
                  <a:fillRect l="-1514" r="-947" b="-2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-35859" y="6715376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975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Computing QR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54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Claim: If p is prime then if x is a QR modulo p then x</a:t>
            </a:r>
            <a:r>
              <a:rPr lang="en-US" sz="4000" baseline="30000" dirty="0" smtClean="0">
                <a:solidFill>
                  <a:srgbClr val="E8EEF1"/>
                </a:solidFill>
              </a:rPr>
              <a:t>(p-1)/2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1 mod p and if x is not a QR then </a:t>
            </a:r>
            <a:r>
              <a:rPr lang="en-US" sz="4000" dirty="0">
                <a:solidFill>
                  <a:srgbClr val="E8EEF1"/>
                </a:solidFill>
              </a:rPr>
              <a:t>x</a:t>
            </a:r>
            <a:r>
              <a:rPr lang="en-US" sz="4000" baseline="30000" dirty="0">
                <a:solidFill>
                  <a:srgbClr val="E8EEF1"/>
                </a:solidFill>
              </a:rPr>
              <a:t>(p-1)/2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-1 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mod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Proof: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If x is QR then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xg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2k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p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x</a:t>
            </a:r>
            <a:r>
              <a:rPr lang="en-US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(p-1)/2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x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(p-1)k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1 mod p</a:t>
            </a:r>
          </a:p>
          <a:p>
            <a:pPr marL="457200" lvl="2">
              <a:lnSpc>
                <a:spcPts val="65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endParaRPr lang="en-US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739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Computing QR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6552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Proof (cont.):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If x is not a QR then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xg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2k+1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mod p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x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(p-1)/2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g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(p-1)/2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-1 mod p (i.e. equals p-1 modulo p)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Corollary: if g is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</a:rPr>
                  <a:t> and </a:t>
                </a:r>
                <a:r>
                  <a:rPr lang="en-US" sz="4000" dirty="0" err="1" smtClean="0">
                    <a:solidFill>
                      <a:srgbClr val="E8EEF1"/>
                    </a:solidFill>
                  </a:rPr>
                  <a:t>z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g</a:t>
                </a:r>
                <a:r>
                  <a:rPr lang="en-US" sz="4000" baseline="30000" dirty="0" err="1">
                    <a:solidFill>
                      <a:srgbClr val="E8EEF1"/>
                    </a:solidFill>
                    <a:sym typeface="Symbol" panose="05050102010706020507" pitchFamily="18" charset="2"/>
                  </a:rPr>
                  <a:t>w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mod p then one exponentiation leaks 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lsb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(w) </a:t>
                </a:r>
                <a:endParaRPr lang="en-US" sz="4000" dirty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6552307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223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DH Security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Intuition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Eve must get no information on shared key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Given all information she has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Information includes p, g,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p,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y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p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Formally (Decisional Diffie-Hellman assumption):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Given (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p, g, 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000" baseline="30000" dirty="0" err="1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mod p, 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000" baseline="30000" dirty="0" err="1">
                <a:solidFill>
                  <a:srgbClr val="E8EEF1"/>
                </a:solidFill>
                <a:sym typeface="Symbol" panose="05050102010706020507" pitchFamily="18" charset="2"/>
              </a:rPr>
              <a:t>y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mod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</a:t>
            </a:r>
            <a:r>
              <a:rPr lang="en-US" altLang="he-IL" sz="4000" dirty="0" smtClean="0">
                <a:solidFill>
                  <a:srgbClr val="E8EEF1"/>
                </a:solidFill>
              </a:rPr>
              <a:t>) </a:t>
            </a:r>
            <a:r>
              <a:rPr lang="en-US" altLang="he-IL" sz="4000" dirty="0">
                <a:solidFill>
                  <a:srgbClr val="E8EEF1"/>
                </a:solidFill>
              </a:rPr>
              <a:t>it is </a:t>
            </a:r>
            <a:r>
              <a:rPr lang="en-US" altLang="he-IL" sz="4000" dirty="0" smtClean="0">
                <a:solidFill>
                  <a:srgbClr val="E8EEF1"/>
                </a:solidFill>
              </a:rPr>
              <a:t>computationally hard </a:t>
            </a:r>
            <a:r>
              <a:rPr lang="en-US" altLang="he-IL" sz="4000" dirty="0">
                <a:solidFill>
                  <a:srgbClr val="E8EEF1"/>
                </a:solidFill>
              </a:rPr>
              <a:t>to distinguish between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</a:rPr>
              <a:t>xy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 </a:t>
            </a:r>
            <a:r>
              <a:rPr lang="en-US" altLang="he-IL" sz="4000" dirty="0" smtClean="0">
                <a:solidFill>
                  <a:srgbClr val="E8EEF1"/>
                </a:solidFill>
              </a:rPr>
              <a:t>mod p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 </a:t>
            </a:r>
            <a:r>
              <a:rPr lang="en-US" altLang="he-IL" sz="4000" dirty="0">
                <a:solidFill>
                  <a:srgbClr val="E8EEF1"/>
                </a:solidFill>
              </a:rPr>
              <a:t>and </a:t>
            </a:r>
            <a:r>
              <a:rPr lang="en-US" altLang="he-IL" sz="4000" dirty="0" smtClean="0">
                <a:solidFill>
                  <a:srgbClr val="E8EEF1"/>
                </a:solidFill>
              </a:rPr>
              <a:t>g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r</a:t>
            </a:r>
            <a:r>
              <a:rPr lang="en-US" altLang="he-IL" sz="4000" dirty="0" smtClean="0">
                <a:solidFill>
                  <a:srgbClr val="E8EEF1"/>
                </a:solidFill>
              </a:rPr>
              <a:t> mod p </a:t>
            </a:r>
            <a:r>
              <a:rPr lang="en-US" altLang="he-IL" sz="4000" dirty="0">
                <a:solidFill>
                  <a:srgbClr val="E8EEF1"/>
                </a:solidFill>
              </a:rPr>
              <a:t>for a random r</a:t>
            </a:r>
            <a:r>
              <a:rPr lang="en-US" altLang="he-IL" sz="4000" dirty="0" smtClean="0">
                <a:solidFill>
                  <a:srgbClr val="E8EEF1"/>
                </a:solidFill>
              </a:rPr>
              <a:t>.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endParaRPr lang="en-US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090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DH Security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7508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</a:rPr>
                  <a:t>Can Diffie-Hellman work in any commutative group (G,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)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Yes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Does DDH hold in any </a:t>
                </a:r>
                <a:r>
                  <a:rPr lang="en-US" sz="4000" dirty="0">
                    <a:solidFill>
                      <a:srgbClr val="E8EEF1"/>
                    </a:solidFill>
                  </a:rPr>
                  <a:t>commutative group (G,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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)?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No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Example I – if discrete log is easy in G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Example II – if  group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and g is a generator</a:t>
                </a:r>
              </a:p>
              <a:p>
                <a:pPr marL="1714500" lvl="4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Leakage on 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lsb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of private keys leads to leakage on shared key</a:t>
                </a: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7508979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1704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DDH Secure Groups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00300"/>
                <a:ext cx="12877800" cy="5718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Groups in which DDH security is assumed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Subgroup H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p large enough to resist discrete log attacks</a:t>
                </a:r>
              </a:p>
              <a:p>
                <a:pPr marL="1714500" lvl="4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Current recommendation, p2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2048</a:t>
                </a:r>
              </a:p>
              <a:p>
                <a:pPr marL="1257300" lvl="3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|H|=q for prime q2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256</a:t>
                </a: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Elliptic Curve groups over fields larger than 2</a:t>
                </a:r>
                <a:r>
                  <a:rPr lang="en-US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256</a:t>
                </a:r>
                <a:endParaRPr lang="en-US" sz="4000" baseline="30000" dirty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00300"/>
                <a:ext cx="12877800" cy="5718745"/>
              </a:xfrm>
              <a:prstGeom prst="rect">
                <a:avLst/>
              </a:prstGeom>
              <a:blipFill rotWithShape="0">
                <a:blip r:embed="rId4"/>
                <a:stretch>
                  <a:fillRect l="-1514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0083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Replay Attack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Replay attack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Attacker receives valid (M,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MAC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(M))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Attacker sends pair more than once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Protection mechanisms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Time stamp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Ordered transmission: e.g. TCP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Counter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35477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Virtual Private Network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803692"/>
            <a:ext cx="12877800" cy="467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VPN </a:t>
            </a:r>
            <a:r>
              <a:rPr lang="en-US" altLang="he-IL" sz="4000" dirty="0">
                <a:solidFill>
                  <a:srgbClr val="E8EEF1"/>
                </a:solidFill>
              </a:rPr>
              <a:t>usually has two phases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Phase I - Handshake </a:t>
            </a:r>
            <a:r>
              <a:rPr lang="en-US" altLang="he-IL" sz="4000" dirty="0">
                <a:solidFill>
                  <a:srgbClr val="E8EEF1"/>
                </a:solidFill>
              </a:rPr>
              <a:t>protocol: 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Key </a:t>
            </a:r>
            <a:r>
              <a:rPr lang="en-US" altLang="he-IL" sz="4000" dirty="0">
                <a:solidFill>
                  <a:srgbClr val="E8EEF1"/>
                </a:solidFill>
              </a:rPr>
              <a:t>exchange between parties sets symmetric </a:t>
            </a:r>
            <a:r>
              <a:rPr lang="en-US" altLang="he-IL" sz="4000" dirty="0" smtClean="0">
                <a:solidFill>
                  <a:srgbClr val="E8EEF1"/>
                </a:solidFill>
              </a:rPr>
              <a:t>keys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Shared key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</a:rPr>
              <a:t>xy</a:t>
            </a:r>
            <a:r>
              <a:rPr lang="en-US" altLang="he-IL" sz="4000" dirty="0">
                <a:solidFill>
                  <a:srgbClr val="E8EEF1"/>
                </a:solidFill>
              </a:rPr>
              <a:t> 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 H(</a:t>
            </a:r>
            <a:r>
              <a:rPr lang="en-US" altLang="he-IL" sz="4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xy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 for cryptographic hash function H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Encryption / integrity keys – separate parts of </a:t>
            </a:r>
            <a:r>
              <a:rPr lang="en-US" altLang="he-IL" sz="4000" dirty="0">
                <a:solidFill>
                  <a:srgbClr val="E8EEF1"/>
                </a:solidFill>
                <a:sym typeface="Wingdings" panose="05000000000000000000" pitchFamily="2" charset="2"/>
              </a:rPr>
              <a:t>H(</a:t>
            </a:r>
            <a:r>
              <a:rPr lang="en-US" altLang="he-IL" sz="4000" dirty="0" err="1">
                <a:solidFill>
                  <a:srgbClr val="E8EEF1"/>
                </a:solidFill>
                <a:sym typeface="Wingdings" panose="05000000000000000000" pitchFamily="2" charset="2"/>
              </a:rPr>
              <a:t>g</a:t>
            </a:r>
            <a:r>
              <a:rPr lang="en-US" altLang="he-IL" sz="4000" baseline="30000" dirty="0" err="1">
                <a:solidFill>
                  <a:srgbClr val="E8EEF1"/>
                </a:solidFill>
                <a:sym typeface="Wingdings" panose="05000000000000000000" pitchFamily="2" charset="2"/>
              </a:rPr>
              <a:t>xy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0793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Virtual Private Network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845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Phase II - Traffic </a:t>
            </a:r>
            <a:r>
              <a:rPr lang="en-US" altLang="he-IL" sz="4000" dirty="0">
                <a:solidFill>
                  <a:srgbClr val="E8EEF1"/>
                </a:solidFill>
              </a:rPr>
              <a:t>protocol: 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Communication </a:t>
            </a:r>
            <a:r>
              <a:rPr lang="en-US" altLang="he-IL" sz="4000" dirty="0">
                <a:solidFill>
                  <a:srgbClr val="E8EEF1"/>
                </a:solidFill>
              </a:rPr>
              <a:t>is encrypted and authenticated by symmetric keys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Automatic distribution of </a:t>
            </a:r>
            <a:r>
              <a:rPr lang="en-US" altLang="he-IL" sz="4000" dirty="0" smtClean="0">
                <a:solidFill>
                  <a:srgbClr val="E8EEF1"/>
                </a:solidFill>
              </a:rPr>
              <a:t>keys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Flexibility </a:t>
            </a:r>
            <a:r>
              <a:rPr lang="en-US" altLang="he-IL" sz="4000" dirty="0">
                <a:solidFill>
                  <a:srgbClr val="E8EEF1"/>
                </a:solidFill>
              </a:rPr>
              <a:t>and scalability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Periodic refreshing of </a:t>
            </a:r>
            <a:r>
              <a:rPr lang="en-US" altLang="he-IL" sz="4000" dirty="0" smtClean="0">
                <a:solidFill>
                  <a:srgbClr val="E8EEF1"/>
                </a:solidFill>
              </a:rPr>
              <a:t>keys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Reduced </a:t>
            </a:r>
            <a:r>
              <a:rPr lang="en-US" altLang="he-IL" sz="4000" dirty="0">
                <a:solidFill>
                  <a:srgbClr val="E8EEF1"/>
                </a:solidFill>
              </a:rPr>
              <a:t>material for </a:t>
            </a:r>
            <a:r>
              <a:rPr lang="en-US" altLang="he-IL" sz="4000" dirty="0" smtClean="0">
                <a:solidFill>
                  <a:srgbClr val="E8EEF1"/>
                </a:solidFill>
              </a:rPr>
              <a:t>attacks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R</a:t>
            </a:r>
            <a:r>
              <a:rPr lang="en-US" altLang="he-IL" sz="4000" dirty="0" smtClean="0">
                <a:solidFill>
                  <a:srgbClr val="E8EEF1"/>
                </a:solidFill>
              </a:rPr>
              <a:t>ecovery </a:t>
            </a:r>
            <a:r>
              <a:rPr lang="en-US" altLang="he-IL" sz="4000" dirty="0">
                <a:solidFill>
                  <a:srgbClr val="E8EEF1"/>
                </a:solidFill>
              </a:rPr>
              <a:t>from leaks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1652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Man in the Middle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DH key exchange secure against eavesdropping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Assuming DDH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What about active attack?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Attacker can impersonate legitimate party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9484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19600" y="658677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Man in the Middle I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4" name="TextBox 33"/>
          <p:cNvSpPr txBox="1"/>
          <p:nvPr/>
        </p:nvSpPr>
        <p:spPr>
          <a:xfrm>
            <a:off x="4572027" y="22478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Alice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49400" y="22478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Bob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49037" y="2832674"/>
            <a:ext cx="107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p, </a:t>
            </a:r>
            <a:r>
              <a:rPr lang="en-US" sz="32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7211" y="3508036"/>
            <a:ext cx="1887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Private 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05254" y="4183398"/>
            <a:ext cx="4898746" cy="7245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14581" y="5443535"/>
            <a:ext cx="4926287" cy="5897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91170" y="9213309"/>
            <a:ext cx="41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Shared key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ax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36701" y="219379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Eve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21477" y="2721379"/>
            <a:ext cx="107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p, </a:t>
            </a:r>
            <a:r>
              <a:rPr lang="en-US" sz="32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59559" y="2721378"/>
            <a:ext cx="107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p, </a:t>
            </a:r>
            <a:r>
              <a:rPr lang="en-US" sz="32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59559" y="3532888"/>
            <a:ext cx="1887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Private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44922" y="3544221"/>
            <a:ext cx="209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Private a, 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34" idx="2"/>
          </p:cNvCxnSpPr>
          <p:nvPr/>
        </p:nvCxnSpPr>
        <p:spPr>
          <a:xfrm>
            <a:off x="5295927" y="2832674"/>
            <a:ext cx="13555" cy="5892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85856" y="3554202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I’m  Alice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x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9659" y="4638097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I’m  Bob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a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224461" y="6206618"/>
            <a:ext cx="4735098" cy="7148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778493" y="5259493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I’m  Alice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278530" y="7478348"/>
            <a:ext cx="4709045" cy="4836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50593" y="6678187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I’m  Bob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y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31746" y="9202624"/>
            <a:ext cx="41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Shared key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by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0235017" y="2851989"/>
            <a:ext cx="13555" cy="5892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914987" y="2851989"/>
            <a:ext cx="13555" cy="5892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7469049" y="6571093"/>
            <a:ext cx="592846" cy="4939090"/>
          </a:xfrm>
          <a:prstGeom prst="leftBrace">
            <a:avLst>
              <a:gd name="adj1" fmla="val 8333"/>
              <a:gd name="adj2" fmla="val 4964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12328645" y="6702111"/>
            <a:ext cx="592846" cy="4668983"/>
          </a:xfrm>
          <a:prstGeom prst="leftBrace">
            <a:avLst>
              <a:gd name="adj1" fmla="val 8333"/>
              <a:gd name="adj2" fmla="val 4964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7"/>
          <p:cNvGrpSpPr/>
          <p:nvPr/>
        </p:nvGrpSpPr>
        <p:grpSpPr>
          <a:xfrm>
            <a:off x="-4482" y="7932873"/>
            <a:ext cx="2886906" cy="851395"/>
            <a:chOff x="0" y="0"/>
            <a:chExt cx="1722525" cy="508000"/>
          </a:xfrm>
        </p:grpSpPr>
        <p:sp>
          <p:nvSpPr>
            <p:cNvPr id="54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01195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7" grpId="0"/>
      <p:bldP spid="18" grpId="0"/>
      <p:bldP spid="20" grpId="0"/>
      <p:bldP spid="35" grpId="0"/>
      <p:bldP spid="22" grpId="0"/>
      <p:bldP spid="26" grpId="0"/>
      <p:bldP spid="27" grpId="0"/>
      <p:bldP spid="29" grpId="0"/>
      <p:bldP spid="30" grpId="0"/>
      <p:bldP spid="36" grpId="0"/>
      <p:bldP spid="37" grpId="0"/>
      <p:bldP spid="39" grpId="0"/>
      <p:bldP spid="43" grpId="0"/>
      <p:bldP spid="44" grpId="0"/>
      <p:bldP spid="51" grpId="0" animBg="1"/>
      <p:bldP spid="5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Man in the Middle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Eve has shared keys with Alice and Bob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smtClean="0">
                <a:solidFill>
                  <a:srgbClr val="E8EEF1"/>
                </a:solidFill>
                <a:sym typeface="Symbol" panose="05050102010706020507" pitchFamily="18" charset="2"/>
              </a:rPr>
              <a:t>Eve can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Decrypt any message 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Change any message without detection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 VPN handshake includes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Key exchange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Party authentication (AKA identification)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13447" y="68819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611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Public Key Cryptography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  <p:extLst>
      <p:ext uri="{BB962C8B-B14F-4D97-AF65-F5344CB8AC3E}">
        <p14:creationId xmlns:p14="http://schemas.microsoft.com/office/powerpoint/2010/main" val="4569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Downside of Symmetry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Symmetric Cryptography enables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Authentication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Does not provide key agreement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Alice and Bob agree on keys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Ahead of time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FF0000"/>
                </a:solidFill>
              </a:rPr>
              <a:t>Out of band</a:t>
            </a:r>
            <a:endParaRPr lang="en-US" altLang="he-IL" sz="4400" dirty="0">
              <a:solidFill>
                <a:srgbClr val="FF0000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Pub. Key Crypto – Goals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Key exchange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Alice and Bob agree on a shared key k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No out-of-band communication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Eavesdropping Eve has no information on k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Key k </a:t>
            </a:r>
            <a:r>
              <a:rPr lang="en-US" altLang="he-IL" sz="4000" dirty="0" smtClean="0">
                <a:solidFill>
                  <a:srgbClr val="E8EEF1"/>
                </a:solidFill>
              </a:rPr>
              <a:t>used for </a:t>
            </a:r>
            <a:r>
              <a:rPr lang="en-US" altLang="he-IL" sz="4000" dirty="0" smtClean="0">
                <a:solidFill>
                  <a:srgbClr val="E8EEF1"/>
                </a:solidFill>
              </a:rPr>
              <a:t>symmetric Crypto 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Encryption &amp; authentication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789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Pub. Key Crypto – Goals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Public key encryption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Asymmetric keys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Public key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Used for encryption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Private key 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Held by </a:t>
            </a:r>
            <a:r>
              <a:rPr lang="en-US" altLang="he-IL" sz="4000" dirty="0" smtClean="0">
                <a:solidFill>
                  <a:srgbClr val="FF0000"/>
                </a:solidFill>
              </a:rPr>
              <a:t>single party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Used for decryption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0556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Pub. Key Crypto – Goals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Public key authentication (digital  signatures)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Asymmetric keys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Private key 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Held by </a:t>
            </a:r>
            <a:r>
              <a:rPr lang="en-US" altLang="he-IL" sz="4000" dirty="0">
                <a:solidFill>
                  <a:srgbClr val="FF0000"/>
                </a:solidFill>
              </a:rPr>
              <a:t>single party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Used for </a:t>
            </a:r>
            <a:r>
              <a:rPr lang="en-US" altLang="he-IL" sz="4000" dirty="0" smtClean="0">
                <a:solidFill>
                  <a:srgbClr val="E8EEF1"/>
                </a:solidFill>
              </a:rPr>
              <a:t>signing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Public key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Used for verification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9654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0090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20688</TotalTime>
  <Words>1488</Words>
  <Application>Microsoft Office PowerPoint</Application>
  <PresentationFormat>Custom</PresentationFormat>
  <Paragraphs>350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Montserrat Classic</vt:lpstr>
      <vt:lpstr>Wingdings</vt:lpstr>
      <vt:lpstr>Montserrat Classic Bold</vt:lpstr>
      <vt:lpstr>Arial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351</cp:revision>
  <dcterms:created xsi:type="dcterms:W3CDTF">2006-08-16T00:00:00Z</dcterms:created>
  <dcterms:modified xsi:type="dcterms:W3CDTF">2020-12-03T11:21:54Z</dcterms:modified>
  <dc:identifier>DAELClWU0ig</dc:identifier>
</cp:coreProperties>
</file>