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80" r:id="rId2"/>
    <p:sldId id="321" r:id="rId3"/>
    <p:sldId id="351" r:id="rId4"/>
    <p:sldId id="322" r:id="rId5"/>
    <p:sldId id="348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</p:sldIdLst>
  <p:sldSz cx="18288000" cy="10287000"/>
  <p:notesSz cx="6858000" cy="9144000"/>
  <p:embeddedFontLst>
    <p:embeddedFont>
      <p:font typeface="Montserrat Classic Bold" panose="020B0604020202020204" charset="0"/>
      <p:regular r:id="rId38"/>
    </p:embeddedFont>
    <p:embeddedFont>
      <p:font typeface="Cambria Math" panose="02040503050406030204" pitchFamily="18" charset="0"/>
      <p:regular r:id="rId39"/>
    </p:embeddedFont>
    <p:embeddedFont>
      <p:font typeface="Montserrat Classic" panose="020B0604020202020204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F1"/>
    <a:srgbClr val="E8EEF1"/>
    <a:srgbClr val="1E3D58"/>
    <a:srgbClr val="ACC9FF"/>
    <a:srgbClr val="91B3E5"/>
    <a:srgbClr val="C7DAFF"/>
    <a:srgbClr val="9F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סגנון כהה 1 - הדגש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48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258E589-1A06-4F89-B390-827A7DF141D5}" type="datetimeFigureOut">
              <a:rPr lang="he-IL" smtClean="0"/>
              <a:t>א'/טבת/תשפ"א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531E319-EDA5-403C-A116-5DF60511A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0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80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1586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1109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974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4852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007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14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0884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7035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9846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72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818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375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4138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292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1498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5589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8027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6027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1814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2324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7963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182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0098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0398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234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372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228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44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5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504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02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665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9600" spc="59" dirty="0" smtClean="0">
                <a:solidFill>
                  <a:srgbClr val="E8EEF1"/>
                </a:solidFill>
                <a:latin typeface="Montserrat Classic Bold"/>
              </a:rPr>
              <a:t>Public Key Encryption</a:t>
            </a:r>
            <a:endParaRPr lang="en-US" sz="96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7391399" y="5448300"/>
            <a:ext cx="1752566" cy="367964"/>
          </a:xfrm>
          <a:custGeom>
            <a:avLst/>
            <a:gdLst/>
            <a:ahLst/>
            <a:cxnLst/>
            <a:rect l="l" t="t" r="r" b="b"/>
            <a:pathLst>
              <a:path w="1947727" h="40894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43B0F1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err="1" smtClean="0">
                <a:solidFill>
                  <a:srgbClr val="43B0F1"/>
                </a:solidFill>
                <a:latin typeface="Montserrat Classic Bold"/>
              </a:rPr>
              <a:t>ElGamal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 Encryption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7486" y="2400300"/>
            <a:ext cx="12877800" cy="762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Published </a:t>
            </a:r>
            <a:r>
              <a:rPr lang="en-US" altLang="he-IL" sz="4000" dirty="0">
                <a:solidFill>
                  <a:srgbClr val="E8EEF1"/>
                </a:solidFill>
              </a:rPr>
              <a:t>by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ElGamal</a:t>
            </a:r>
            <a:r>
              <a:rPr lang="en-US" altLang="he-IL" sz="4000" dirty="0" smtClean="0">
                <a:solidFill>
                  <a:srgbClr val="E8EEF1"/>
                </a:solidFill>
              </a:rPr>
              <a:t> </a:t>
            </a:r>
            <a:r>
              <a:rPr lang="en-US" altLang="he-IL" sz="4000" dirty="0">
                <a:solidFill>
                  <a:srgbClr val="E8EEF1"/>
                </a:solidFill>
              </a:rPr>
              <a:t>in 1985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Alice </a:t>
            </a:r>
            <a:r>
              <a:rPr lang="en-US" altLang="he-IL" sz="4000" dirty="0">
                <a:solidFill>
                  <a:srgbClr val="E8EEF1"/>
                </a:solidFill>
              </a:rPr>
              <a:t>publishes </a:t>
            </a:r>
            <a:r>
              <a:rPr lang="en-US" altLang="he-IL" sz="4000" dirty="0" smtClean="0">
                <a:solidFill>
                  <a:srgbClr val="E8EEF1"/>
                </a:solidFill>
              </a:rPr>
              <a:t>(G,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)</a:t>
            </a:r>
            <a:r>
              <a:rPr lang="en-US" altLang="he-IL" sz="4000" dirty="0" smtClean="0">
                <a:solidFill>
                  <a:srgbClr val="E8EEF1"/>
                </a:solidFill>
              </a:rPr>
              <a:t>, </a:t>
            </a:r>
            <a:r>
              <a:rPr lang="en-US" altLang="he-IL" sz="4000" dirty="0">
                <a:solidFill>
                  <a:srgbClr val="E8EEF1"/>
                </a:solidFill>
              </a:rPr>
              <a:t>g as public parameters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Key generation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Private key - random x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{0,…,O(g)-1}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Public key - 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g</a:t>
            </a:r>
            <a:r>
              <a:rPr lang="en-US" altLang="he-IL" sz="4000" baseline="30000" dirty="0" err="1" smtClean="0">
                <a:solidFill>
                  <a:srgbClr val="E8EEF1"/>
                </a:solidFill>
              </a:rPr>
              <a:t>x</a:t>
            </a:r>
            <a:endParaRPr lang="en-US" altLang="he-IL" sz="4000" baseline="300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Encryption of </a:t>
            </a:r>
            <a:r>
              <a:rPr lang="en-US" altLang="he-IL" sz="4000" dirty="0" err="1">
                <a:solidFill>
                  <a:srgbClr val="E8EEF1"/>
                </a:solidFill>
              </a:rPr>
              <a:t>m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G</a:t>
            </a:r>
            <a:endParaRPr lang="en-US" altLang="he-IL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Choose random </a:t>
            </a:r>
            <a:r>
              <a:rPr lang="en-US" altLang="he-IL" sz="4000" dirty="0" smtClean="0">
                <a:solidFill>
                  <a:srgbClr val="E8EEF1"/>
                </a:solidFill>
              </a:rPr>
              <a:t>y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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{0,…,O(g)-1}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Ciphertext - (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g</a:t>
            </a:r>
            <a:r>
              <a:rPr lang="en-US" altLang="he-IL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y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, 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mg</a:t>
            </a:r>
            <a:r>
              <a:rPr lang="en-US" altLang="he-IL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xy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</a:t>
            </a:r>
            <a:endParaRPr lang="en-US" sz="4000" dirty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61899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err="1" smtClean="0">
                <a:solidFill>
                  <a:srgbClr val="43B0F1"/>
                </a:solidFill>
                <a:latin typeface="Montserrat Classic Bold"/>
              </a:rPr>
              <a:t>ElGamal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 Encryption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7486" y="2400300"/>
            <a:ext cx="12877800" cy="762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Decryption of ciphertext (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u,v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)=(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g</a:t>
            </a:r>
            <a:r>
              <a:rPr lang="en-US" altLang="he-IL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y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, </a:t>
            </a:r>
            <a:r>
              <a:rPr lang="en-US" altLang="he-IL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mg</a:t>
            </a:r>
            <a:r>
              <a:rPr lang="en-US" altLang="he-IL" sz="4000" baseline="30000" dirty="0" err="1">
                <a:solidFill>
                  <a:srgbClr val="E8EEF1"/>
                </a:solidFill>
                <a:sym typeface="Symbol" panose="05050102010706020507" pitchFamily="18" charset="2"/>
              </a:rPr>
              <a:t>xy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Compute 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u</a:t>
            </a:r>
            <a:r>
              <a:rPr lang="en-US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=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g</a:t>
            </a:r>
            <a:r>
              <a:rPr lang="en-US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xy</a:t>
            </a:r>
            <a:endParaRPr lang="en-US" sz="4000" baseline="30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Compute (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g</a:t>
            </a:r>
            <a:r>
              <a:rPr lang="en-US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xy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</a:t>
            </a:r>
            <a:r>
              <a:rPr lang="en-US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-1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Compute m=v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 (</a:t>
            </a:r>
            <a:r>
              <a:rPr lang="en-US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g</a:t>
            </a:r>
            <a:r>
              <a:rPr lang="en-US" sz="4000" baseline="30000" dirty="0" err="1">
                <a:solidFill>
                  <a:srgbClr val="E8EEF1"/>
                </a:solidFill>
                <a:sym typeface="Symbol" panose="05050102010706020507" pitchFamily="18" charset="2"/>
              </a:rPr>
              <a:t>xy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)</a:t>
            </a:r>
            <a:r>
              <a:rPr lang="en-US" sz="4000" baseline="30000" dirty="0">
                <a:solidFill>
                  <a:srgbClr val="E8EEF1"/>
                </a:solidFill>
                <a:sym typeface="Symbol" panose="05050102010706020507" pitchFamily="18" charset="2"/>
              </a:rPr>
              <a:t>-</a:t>
            </a:r>
            <a:r>
              <a:rPr lang="en-US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1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Security – based on DDH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Performance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Computation – two exponentiations in group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Ciphertext size – at least twice message size</a:t>
            </a:r>
            <a:endParaRPr lang="en-US" sz="4000" dirty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35257" y="79629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2327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9600" spc="59" dirty="0" smtClean="0">
                <a:solidFill>
                  <a:srgbClr val="E8EEF1"/>
                </a:solidFill>
                <a:latin typeface="Montserrat Classic Bold"/>
              </a:rPr>
              <a:t>PKE &amp; Composite Integers</a:t>
            </a:r>
            <a:endParaRPr lang="en-US" sz="96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7391399" y="5448300"/>
            <a:ext cx="1752566" cy="367964"/>
          </a:xfrm>
          <a:custGeom>
            <a:avLst/>
            <a:gdLst/>
            <a:ahLst/>
            <a:cxnLst/>
            <a:rect l="l" t="t" r="r" b="b"/>
            <a:pathLst>
              <a:path w="1947727" h="40894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43B0F1"/>
          </a:solidFill>
        </p:spPr>
      </p:sp>
    </p:spTree>
    <p:extLst>
      <p:ext uri="{BB962C8B-B14F-4D97-AF65-F5344CB8AC3E}">
        <p14:creationId xmlns:p14="http://schemas.microsoft.com/office/powerpoint/2010/main" val="22743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Overview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7486" y="24003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Composite integer n=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pq</a:t>
            </a:r>
            <a:endParaRPr lang="en-US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Easy to compute from factors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Easy to compute (n) from  factors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Hard to compute factors from 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Exercise: show that it is hard to 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compute (n) from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Computing 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(n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 implies factoring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Can hardness be used for encryption?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52885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32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5400" spc="59" dirty="0" smtClean="0">
                <a:solidFill>
                  <a:srgbClr val="43B0F1"/>
                </a:solidFill>
                <a:latin typeface="Montserrat Classic Bold"/>
              </a:rPr>
              <a:t>Chinese Remainder Theorem I</a:t>
            </a:r>
            <a:endParaRPr lang="en-US" sz="6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99248" y="2247900"/>
            <a:ext cx="12877800" cy="762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Tool for analysis of 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mn</a:t>
            </a:r>
            <a:endParaRPr lang="en-US" sz="4000" baseline="-250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mn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is a ring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mn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= {0,…,mn-1}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+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mn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</a:t>
            </a:r>
            <a:r>
              <a:rPr lang="en-US" sz="40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mn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– addition &amp; multiplication modulo 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mn</a:t>
            </a:r>
            <a:endParaRPr lang="en-US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ℤ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is a ring of pairs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ℤ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={(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a,b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 | 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aℤ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bℤ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}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a,b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 + (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c,d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)=(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a+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c,b+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d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sz="40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a,b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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sz="40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c,d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)=(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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c,b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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d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endParaRPr lang="en-US" sz="4000" dirty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48603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47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000" spc="59" dirty="0" smtClean="0">
                <a:solidFill>
                  <a:srgbClr val="43B0F1"/>
                </a:solidFill>
                <a:latin typeface="Montserrat Classic Bold"/>
              </a:rPr>
              <a:t>CRT II</a:t>
            </a:r>
            <a:endParaRPr lang="en-US" sz="6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99248" y="2247900"/>
            <a:ext cx="12877800" cy="737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Definition: Let (R,+</a:t>
            </a:r>
            <a:r>
              <a:rPr lang="en-US" sz="40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R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,</a:t>
            </a:r>
            <a:r>
              <a:rPr lang="en-US" sz="40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R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), (S,+</a:t>
            </a:r>
            <a:r>
              <a:rPr lang="en-US" sz="40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S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,</a:t>
            </a:r>
            <a:r>
              <a:rPr lang="en-US" sz="40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S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 be two rings, and let f:R</a:t>
            </a: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S. We say that </a:t>
            </a:r>
            <a:r>
              <a:rPr lang="en-US" sz="4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f is an isomorphism </a:t>
            </a: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if: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 is bijective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 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a,bR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f(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a+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R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)=f(a)+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f(b)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 </a:t>
            </a:r>
            <a:r>
              <a:rPr lang="en-US" sz="40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a,bR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f(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a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R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)=f(a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)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f(b)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CRT: Let m, 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nℕ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gcd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m,n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)=1. Then, there exists an isomorphism f:ℤ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mn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ℤ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m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ℤ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given by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f(a)=f(a mod m, a mod n)</a:t>
            </a:r>
            <a:endParaRPr lang="en-US" sz="4000" dirty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10236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72129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47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000" spc="59" dirty="0" smtClean="0">
                <a:solidFill>
                  <a:srgbClr val="43B0F1"/>
                </a:solidFill>
                <a:latin typeface="Montserrat Classic Bold"/>
              </a:rPr>
              <a:t>CRT III</a:t>
            </a:r>
            <a:endParaRPr lang="en-US" sz="6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99248" y="22479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The inverse mapping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f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-1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: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ℤ</a:t>
            </a:r>
            <a:r>
              <a:rPr lang="en-US" sz="4000" baseline="-250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m</a:t>
            </a:r>
            <a:r>
              <a:rPr lang="en-US" sz="40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ℤ</a:t>
            </a:r>
            <a:r>
              <a:rPr lang="en-US" sz="4000" baseline="-250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sz="4000" baseline="-25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mn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given by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f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-1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a,b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)=[an(n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-1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mod m)+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bm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-1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mod n)] mod 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mn</a:t>
            </a:r>
            <a:endParaRPr lang="en-US" sz="40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Example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m=3, n=5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f(8)=(2,3)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, f(11)=(2,1)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-1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(2,3)=(2*5*2+3*3*2) mod 15=8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f(8+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15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11)=f(4)=(1,4)</a:t>
            </a:r>
            <a:endParaRPr lang="en-US" sz="40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10236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7029734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12772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47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000" spc="59" dirty="0" smtClean="0">
                <a:solidFill>
                  <a:srgbClr val="43B0F1"/>
                </a:solidFill>
                <a:latin typeface="Montserrat Classic Bold"/>
              </a:rPr>
              <a:t>CRT IV</a:t>
            </a:r>
            <a:endParaRPr lang="en-US" sz="60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99248" y="22479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Example (cont.) (m=3, n=5)</a:t>
            </a:r>
            <a:endParaRPr lang="en-US" sz="40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f(8+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15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11)=f(4)=(1,4)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f(8)+f(11)=(2,3)+(2,1)=(2+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2, 3+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5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1)=(1,4)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f(8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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15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11)=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f(13)=(1,3)</a:t>
            </a:r>
            <a:endParaRPr lang="en-US" sz="4000" dirty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f(8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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f(11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)=(2,3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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2,1)=(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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2,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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5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1)=(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1,3)</a:t>
            </a:r>
            <a:endParaRPr lang="en-US" sz="4000" dirty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40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10236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7029734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4" name="Group 7"/>
          <p:cNvGrpSpPr/>
          <p:nvPr/>
        </p:nvGrpSpPr>
        <p:grpSpPr>
          <a:xfrm>
            <a:off x="0" y="5937357"/>
            <a:ext cx="2886906" cy="851395"/>
            <a:chOff x="0" y="0"/>
            <a:chExt cx="1722525" cy="508000"/>
          </a:xfrm>
        </p:grpSpPr>
        <p:sp>
          <p:nvSpPr>
            <p:cNvPr id="15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20832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Square Roots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4387486" y="2400300"/>
                <a:ext cx="12877800" cy="7272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Claim: If p is odd prime and </a:t>
                </a:r>
                <a:r>
                  <a:rPr lang="en-US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x</a:t>
                </a:r>
                <a:r>
                  <a:rPr lang="en-US" sz="4000" dirty="0" err="1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ℤ</a:t>
                </a:r>
                <a:r>
                  <a:rPr lang="en-US" sz="4000" baseline="-25000" dirty="0" err="1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is a quadratic residue then x has two roots</a:t>
                </a:r>
              </a:p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Proof: 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p is an odd prime </a:t>
                </a:r>
                <a:r>
                  <a:rPr lang="en-US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ℤ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has an even number of elements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 is cyclic with some generator g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We proved that even powers of g are QR and odd powers of g are not QR</a:t>
                </a: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86" y="2400300"/>
                <a:ext cx="12877800" cy="7272247"/>
              </a:xfrm>
              <a:prstGeom prst="rect">
                <a:avLst/>
              </a:prstGeom>
              <a:blipFill rotWithShape="0">
                <a:blip r:embed="rId5"/>
                <a:stretch>
                  <a:fillRect l="-1515" r="-1657" b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23660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Square Roots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4387486" y="2400300"/>
                <a:ext cx="12877800" cy="5595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Proof (cont.): 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Half the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ℤ</m:t>
                        </m:r>
                      </m:e>
                      <m:sub>
                        <m: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sub>
                      <m:sup>
                        <m:r>
                          <a:rPr lang="en-US" sz="4000" i="1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are QR.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If x has root y then p-y is also a root of x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err="1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p-yy</a:t>
                </a:r>
                <a:r>
                  <a:rPr lang="en-US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x has at least two distinct roots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But since there are p-1 elements in group and (p-1)/2 are QR, x can have at most two roots</a:t>
                </a:r>
                <a:r>
                  <a:rPr lang="en-US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endParaRPr lang="en-US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86" y="2400300"/>
                <a:ext cx="12877800" cy="5595634"/>
              </a:xfrm>
              <a:prstGeom prst="rect">
                <a:avLst/>
              </a:prstGeom>
              <a:blipFill rotWithShape="0">
                <a:blip r:embed="rId4"/>
                <a:stretch>
                  <a:fillRect l="-1515" r="-616" b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95934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87559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Intuitive Model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Algorithms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Key generation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Outputs public key k, private key k’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Encryption E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Input: message m, public key k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Output: ciphertext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E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(m)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>
              <a:lnSpc>
                <a:spcPts val="6500"/>
              </a:lnSpc>
              <a:spcBef>
                <a:spcPct val="20000"/>
              </a:spcBef>
              <a:defRPr/>
            </a:pPr>
            <a:endParaRPr lang="en-US" sz="4400" dirty="0" smtClean="0">
              <a:solidFill>
                <a:srgbClr val="E8EEF1"/>
              </a:solidFill>
              <a:sym typeface="Symbol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3987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Square Roots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7486" y="2400300"/>
            <a:ext cx="12877800" cy="737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Claim: If p, q are odd primes, n=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pq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and 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x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is a QR then x has four roots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Proof: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There exists 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y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</a:t>
            </a:r>
            <a:r>
              <a:rPr lang="en-US" sz="40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sz="4000" baseline="-250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s.t.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y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x mod 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Use CRT to map x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(x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,x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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ℤ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ℤ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and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y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(y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,y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</a:t>
            </a:r>
            <a:r>
              <a:rPr lang="en-US" sz="40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ℤ</a:t>
            </a:r>
            <a:r>
              <a:rPr lang="en-US" sz="4000" baseline="-250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</a:t>
            </a:r>
            <a:r>
              <a:rPr lang="en-US" sz="4000" dirty="0" err="1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en-US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ℤ</a:t>
            </a:r>
            <a:r>
              <a:rPr lang="en-US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</a:t>
            </a:r>
            <a:endParaRPr lang="en-US" sz="4000" baseline="-250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By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CRT (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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x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mod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(p-y</a:t>
            </a:r>
            <a:r>
              <a:rPr lang="en-US" sz="40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1</a:t>
            </a: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)</a:t>
            </a:r>
            <a:r>
              <a:rPr lang="en-US" sz="4000" baseline="30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2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x</a:t>
            </a:r>
            <a:r>
              <a:rPr lang="en-US" sz="4000" baseline="-25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mod p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endParaRPr lang="en-US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By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CRT (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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x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mod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q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sz="4000" dirty="0">
                <a:solidFill>
                  <a:srgbClr val="E8EEF1"/>
                </a:solidFill>
                <a:sym typeface="Wingdings" panose="05000000000000000000" pitchFamily="2" charset="2"/>
              </a:rPr>
              <a:t></a:t>
            </a: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(q-y</a:t>
            </a:r>
            <a:r>
              <a:rPr lang="en-US" sz="4000" baseline="-25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)</a:t>
            </a:r>
            <a:r>
              <a:rPr lang="en-US" sz="4000" baseline="30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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x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mod p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95934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27296" y="6960514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002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Square Roots IV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7486" y="2400300"/>
            <a:ext cx="12877800" cy="654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Proof (cont.):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There are four pairs (y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/p-y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/q-y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 which are square roots of (x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,x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If f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-1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is the inverse CRT mapping then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-1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,y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),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-1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(p-y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,y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), f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-1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,q-y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),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-1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(p-y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,q-y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Are all roots of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x=f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-1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(x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,x</a:t>
            </a:r>
            <a:r>
              <a:rPr lang="en-US" sz="4000" baseline="-25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Exercise – show that these are </a:t>
            </a:r>
            <a:r>
              <a:rPr lang="en-US" sz="4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all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the roots of </a:t>
            </a: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x</a:t>
            </a:r>
            <a:endParaRPr lang="en-US" sz="4000" dirty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95934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27296" y="6960514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4" name="Group 7"/>
          <p:cNvGrpSpPr/>
          <p:nvPr/>
        </p:nvGrpSpPr>
        <p:grpSpPr>
          <a:xfrm>
            <a:off x="0" y="5842083"/>
            <a:ext cx="2886906" cy="851395"/>
            <a:chOff x="0" y="0"/>
            <a:chExt cx="1722525" cy="508000"/>
          </a:xfrm>
        </p:grpSpPr>
        <p:sp>
          <p:nvSpPr>
            <p:cNvPr id="15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89215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RSA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7486" y="2400300"/>
            <a:ext cx="12877800" cy="762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Key generation: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Choose distinct large primes p, q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Let n=</a:t>
            </a:r>
            <a:r>
              <a:rPr lang="en-US" altLang="he-IL" sz="4000" dirty="0" err="1" smtClean="0">
                <a:solidFill>
                  <a:srgbClr val="E8EEF1"/>
                </a:solidFill>
              </a:rPr>
              <a:t>pq</a:t>
            </a:r>
            <a:endParaRPr lang="en-US" altLang="he-IL" sz="4000" dirty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</a:rPr>
              <a:t>Choose e such that (e,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(n))=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1 (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(n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)=(p-1)(q-1))</a:t>
            </a:r>
            <a:endParaRPr lang="en-US" altLang="he-IL" sz="4000" dirty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Compute 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d 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such 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that de1 mod (n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Using Extended-Euclid (</a:t>
            </a:r>
            <a:r>
              <a:rPr lang="en-US" altLang="he-IL" sz="4000" dirty="0">
                <a:solidFill>
                  <a:srgbClr val="E8EEF1"/>
                </a:solidFill>
              </a:rPr>
              <a:t>e,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(n))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The public key is (</a:t>
            </a:r>
            <a:r>
              <a:rPr lang="en-US" altLang="he-IL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n,e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The private key is 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d</a:t>
            </a:r>
            <a:endParaRPr lang="en-US" altLang="he-IL" sz="4000" dirty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48014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RSA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7486" y="2400300"/>
            <a:ext cx="12877800" cy="762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Encryption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Plaintext </a:t>
            </a:r>
            <a:r>
              <a:rPr lang="en-US" altLang="he-IL" sz="4000" dirty="0" err="1">
                <a:solidFill>
                  <a:srgbClr val="E8EEF1"/>
                </a:solidFill>
              </a:rPr>
              <a:t>m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</a:t>
            </a:r>
            <a:r>
              <a:rPr lang="en-US" altLang="he-IL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ℤ</a:t>
            </a:r>
            <a:r>
              <a:rPr lang="en-US" altLang="he-IL" sz="4000" baseline="-25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endParaRPr lang="en-US" altLang="he-IL" sz="4000" baseline="-250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Ciphertext </a:t>
            </a:r>
            <a:r>
              <a:rPr lang="en-US" altLang="he-IL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c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m</a:t>
            </a:r>
            <a:r>
              <a:rPr lang="en-US" altLang="he-IL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e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mod 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Decryption </a:t>
            </a:r>
            <a:endParaRPr lang="en-US" altLang="he-IL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m</a:t>
            </a:r>
            <a:r>
              <a:rPr lang="en-US" altLang="he-IL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 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d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</a:t>
            </a:r>
            <a:r>
              <a:rPr lang="en-US" altLang="he-IL" sz="4000" dirty="0">
                <a:solidFill>
                  <a:srgbClr val="E8EEF1"/>
                </a:solidFill>
                <a:sym typeface="Symbol" panose="05050102010706020507" pitchFamily="18" charset="2"/>
              </a:rPr>
              <a:t>mod 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Correctness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c</a:t>
            </a:r>
            <a:r>
              <a:rPr lang="en-US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d</a:t>
            </a:r>
            <a:r>
              <a:rPr lang="en-US" altLang="he-IL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(m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e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d</a:t>
            </a:r>
            <a:r>
              <a:rPr lang="en-US" altLang="he-IL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</a:t>
            </a:r>
            <a:r>
              <a:rPr lang="en-US" altLang="he-IL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</a:t>
            </a:r>
            <a:r>
              <a:rPr lang="en-US" altLang="he-IL" sz="4000" baseline="30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k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(n)+1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mod n  (for integer k)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(m</a:t>
            </a:r>
            <a:r>
              <a:rPr lang="en-US" altLang="he-IL" sz="4000" baseline="30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(n</a:t>
            </a:r>
            <a:r>
              <a:rPr lang="en-US" altLang="he-IL" sz="4000" baseline="30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he-IL" sz="4000" baseline="30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k</a:t>
            </a:r>
            <a:r>
              <a:rPr lang="en-US" altLang="he-IL" sz="4000" dirty="0" err="1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m</a:t>
            </a:r>
            <a:r>
              <a:rPr lang="en-US" altLang="he-IL" sz="4000" dirty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he-IL" sz="4000" dirty="0" smtClean="0">
                <a:solidFill>
                  <a:srgbClr val="E8EEF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 m mod n</a:t>
            </a:r>
            <a:endParaRPr lang="en-US" sz="4000" dirty="0" smtClean="0">
              <a:solidFill>
                <a:srgbClr val="E8EEF1"/>
              </a:solidFill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34268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RSA Security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7486" y="24003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The RSA assumption: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Given n, e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3</a:t>
            </a:r>
            <a:r>
              <a:rPr lang="en-US" altLang="he-IL" sz="4000" dirty="0" smtClean="0">
                <a:solidFill>
                  <a:srgbClr val="E8EEF1"/>
                </a:solidFill>
              </a:rPr>
              <a:t> and c=m</a:t>
            </a:r>
            <a:r>
              <a:rPr lang="en-US" altLang="he-IL" sz="4000" baseline="30000" dirty="0" smtClean="0">
                <a:solidFill>
                  <a:srgbClr val="E8EEF1"/>
                </a:solidFill>
              </a:rPr>
              <a:t>e</a:t>
            </a:r>
            <a:r>
              <a:rPr lang="en-US" altLang="he-IL" sz="4000" dirty="0" smtClean="0">
                <a:solidFill>
                  <a:srgbClr val="E8EEF1"/>
                </a:solidFill>
              </a:rPr>
              <a:t> mod 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It is hard to find m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RSA assumption is assumed to be 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correct</a:t>
            </a:r>
            <a:endParaRPr lang="en-US" altLang="he-IL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Factoring assumption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Given random composite n (n=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pq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It is hard to find p, q</a:t>
            </a:r>
            <a:endParaRPr lang="en-US" altLang="he-IL" sz="4000" dirty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28010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RSA Security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מלבן 1"/>
              <p:cNvSpPr/>
              <p:nvPr/>
            </p:nvSpPr>
            <p:spPr>
              <a:xfrm>
                <a:off x="4387486" y="2400300"/>
                <a:ext cx="12877800" cy="6677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RSA assumption no harder than factoring</a:t>
                </a:r>
              </a:p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Security of factoring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Best </a:t>
                </a: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attack: </a:t>
                </a: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Number Field Sieve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Sub-exponential time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he-IL" sz="400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he-IL" sz="400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he-IL" sz="4000" b="0" i="0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l-GR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he-IL" sz="4000" dirty="0" smtClean="0">
                  <a:solidFill>
                    <a:srgbClr val="E8EEF1"/>
                  </a:solidFill>
                </a:endParaRP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Current recommendation: n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2</a:t>
                </a:r>
                <a:r>
                  <a:rPr lang="en-US" altLang="he-IL" sz="4000" baseline="30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2048</a:t>
                </a:r>
              </a:p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No attacks on RSA assumption better than factoring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But…</a:t>
                </a:r>
                <a:endParaRPr lang="en-US" altLang="he-IL" sz="4000" dirty="0" smtClean="0">
                  <a:solidFill>
                    <a:srgbClr val="E8EEF1"/>
                  </a:solidFill>
                </a:endParaRPr>
              </a:p>
            </p:txBody>
          </p:sp>
        </mc:Choice>
        <mc:Fallback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86" y="2400300"/>
                <a:ext cx="12877800" cy="6677277"/>
              </a:xfrm>
              <a:prstGeom prst="rect">
                <a:avLst/>
              </a:prstGeom>
              <a:blipFill rotWithShape="0">
                <a:blip r:embed="rId4"/>
                <a:stretch>
                  <a:fillRect l="-1515" b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4440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Attacks on RSA Variants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7486" y="24003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RSA is “sensitive”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Leakage of p, q, (n), d breaks RSA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[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Hastad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] If e=3 then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Given m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e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mod 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n</a:t>
            </a:r>
            <a:r>
              <a:rPr lang="en-US" altLang="he-IL" sz="40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for distinct 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n</a:t>
            </a:r>
            <a:r>
              <a:rPr lang="en-US" altLang="he-IL" sz="4000" baseline="-25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, 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i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=1, 2, 3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Attacker can  recover m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[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Boneh-Durfee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] If d&lt;n0.29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Heuristic efficiently finds 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49636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Attacks on RSA Variants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7486" y="24003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Alice has key (n,e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1</a:t>
            </a:r>
            <a:r>
              <a:rPr lang="en-US" altLang="he-IL" sz="4000" dirty="0" smtClean="0">
                <a:solidFill>
                  <a:srgbClr val="E8EEF1"/>
                </a:solidFill>
              </a:rPr>
              <a:t>), Bob has key (m,e</a:t>
            </a:r>
            <a:r>
              <a:rPr lang="en-US" altLang="he-IL" sz="4000" baseline="-25000" dirty="0" smtClean="0">
                <a:solidFill>
                  <a:srgbClr val="E8EEF1"/>
                </a:solidFill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</a:rPr>
              <a:t>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n=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pq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, m=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qr</a:t>
            </a:r>
            <a:endParaRPr lang="en-US" altLang="he-IL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Attack – run 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gcd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(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n,m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)=q and factor both m and 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Central key generation provides keys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Alice public key (n,e</a:t>
            </a:r>
            <a:r>
              <a:rPr lang="en-US" altLang="he-IL" sz="40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1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Bob public key (n,e</a:t>
            </a:r>
            <a:r>
              <a:rPr lang="en-US" altLang="he-IL" sz="40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), </a:t>
            </a:r>
            <a:r>
              <a:rPr lang="en-US" altLang="he-IL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gcd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(e</a:t>
            </a:r>
            <a:r>
              <a:rPr lang="en-US" altLang="he-IL" sz="40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1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,e</a:t>
            </a:r>
            <a:r>
              <a:rPr lang="en-US" altLang="he-IL" sz="4000" baseline="-25000" dirty="0" smtClean="0">
                <a:solidFill>
                  <a:srgbClr val="E8EEF1"/>
                </a:solidFill>
                <a:sym typeface="Symbol" panose="05050102010706020507" pitchFamily="18" charset="2"/>
              </a:rPr>
              <a:t>2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)=1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Carol encrypts m for both Alice and Bob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629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50931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Attacks on RSA Variants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4387486" y="2400300"/>
                <a:ext cx="12877800" cy="37959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Eve can decrypt m</a:t>
                </a:r>
              </a:p>
              <a:p>
                <a:pPr marL="12573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Eve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e>
                      <m:sub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he-IL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sSup>
                      <m:sSup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e>
                      <m:sup>
                        <m:sSub>
                          <m:sSubPr>
                            <m:ctrlPr>
                              <a:rPr lang="en-US" altLang="he-IL" sz="400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sSub>
                      <m:sSubPr>
                        <m:ctrlP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e>
                      <m:sub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sSup>
                      <m:sSupPr>
                        <m:ctrlP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e>
                      <m:sup>
                        <m:sSub>
                          <m:sSubPr>
                            <m:ctrlP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altLang="he-IL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12573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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x,y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ℤ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 xe</a:t>
                </a:r>
                <a:r>
                  <a:rPr lang="en-US" altLang="he-IL" sz="4000" baseline="-25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+ye</a:t>
                </a:r>
                <a:r>
                  <a:rPr lang="en-US" altLang="he-IL" sz="4000" baseline="-25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=1</a:t>
                </a:r>
              </a:p>
              <a:p>
                <a:pPr marL="1257300" lvl="2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e>
                      <m:sub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sup>
                    </m:sSubSup>
                    <m:r>
                      <a:rPr lang="en-US" altLang="he-IL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∙</m:t>
                    </m:r>
                    <m:sSubSup>
                      <m:sSubSup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e>
                      <m:sub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  <m:sup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sup>
                    </m:sSubSup>
                    <m:r>
                      <a:rPr lang="en-US" altLang="he-IL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sSup>
                      <m:sSup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e>
                      <m:sup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sSub>
                          <m:sSubPr>
                            <m:ctrlP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he-IL" sz="4000" b="0" i="1" smtClean="0">
                                <a:solidFill>
                                  <a:srgbClr val="E8EEF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he-IL" sz="400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he-IL" sz="4000" b="0" i="1" smtClean="0">
                        <a:solidFill>
                          <a:srgbClr val="E8EEF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he-IL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86" y="2400300"/>
                <a:ext cx="12877800" cy="37959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9629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2" name="Group 7"/>
          <p:cNvGrpSpPr/>
          <p:nvPr/>
        </p:nvGrpSpPr>
        <p:grpSpPr>
          <a:xfrm>
            <a:off x="0" y="6805738"/>
            <a:ext cx="2886906" cy="851395"/>
            <a:chOff x="0" y="0"/>
            <a:chExt cx="1722525" cy="508000"/>
          </a:xfrm>
        </p:grpSpPr>
        <p:sp>
          <p:nvSpPr>
            <p:cNvPr id="13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00556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RSA &amp; Semantic Security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7486" y="24003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RSA is not semantically secure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It is deterministic!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Simple solution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Plaintext domain: {0,1}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k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, k&lt;(log n)-j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Encryption of m: (m||r)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e</a:t>
            </a: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mod n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r random in {0,1}</a:t>
            </a:r>
            <a:r>
              <a:rPr lang="en-US" altLang="he-IL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j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he-IL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99771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Intuitive Model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Decryption D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Input: ciphertext c, private key k’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Output: plaintext </a:t>
            </a:r>
            <a:r>
              <a:rPr lang="en-US" altLang="he-IL" sz="4400" dirty="0" err="1">
                <a:solidFill>
                  <a:srgbClr val="E8EEF1"/>
                </a:solidFill>
              </a:rPr>
              <a:t>D</a:t>
            </a:r>
            <a:r>
              <a:rPr lang="en-US" altLang="he-IL" sz="4400" baseline="-25000" dirty="0" err="1">
                <a:solidFill>
                  <a:srgbClr val="E8EEF1"/>
                </a:solidFill>
              </a:rPr>
              <a:t>k</a:t>
            </a:r>
            <a:r>
              <a:rPr lang="en-US" altLang="he-IL" sz="4400" baseline="-25000" dirty="0">
                <a:solidFill>
                  <a:srgbClr val="E8EEF1"/>
                </a:solidFill>
              </a:rPr>
              <a:t>’</a:t>
            </a:r>
            <a:r>
              <a:rPr lang="en-US" altLang="he-IL" sz="4400" dirty="0">
                <a:solidFill>
                  <a:srgbClr val="E8EEF1"/>
                </a:solidFill>
              </a:rPr>
              <a:t>(c</a:t>
            </a:r>
            <a:r>
              <a:rPr lang="en-US" altLang="he-IL" sz="4400" dirty="0" smtClean="0">
                <a:solidFill>
                  <a:srgbClr val="E8EEF1"/>
                </a:solidFill>
              </a:rPr>
              <a:t>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Correctness (standard)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For any valid pair (k, k’) and message m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err="1" smtClean="0">
                <a:solidFill>
                  <a:srgbClr val="E8EEF1"/>
                </a:solidFill>
              </a:rPr>
              <a:t>D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baseline="-25000" dirty="0" smtClean="0">
                <a:solidFill>
                  <a:srgbClr val="E8EEF1"/>
                </a:solidFill>
              </a:rPr>
              <a:t>’</a:t>
            </a:r>
            <a:r>
              <a:rPr lang="en-US" altLang="he-IL" sz="4400" dirty="0" smtClean="0">
                <a:solidFill>
                  <a:srgbClr val="E8EEF1"/>
                </a:solidFill>
              </a:rPr>
              <a:t>(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E</a:t>
            </a:r>
            <a:r>
              <a:rPr lang="en-US" altLang="he-IL" sz="4400" baseline="-25000" dirty="0" err="1" smtClean="0">
                <a:solidFill>
                  <a:srgbClr val="E8EEF1"/>
                </a:solidFill>
              </a:rPr>
              <a:t>k</a:t>
            </a:r>
            <a:r>
              <a:rPr lang="en-US" altLang="he-IL" sz="4400" dirty="0" smtClean="0">
                <a:solidFill>
                  <a:srgbClr val="E8EEF1"/>
                </a:solidFill>
              </a:rPr>
              <a:t>(m))=m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588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RSA Performance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7486" y="2400300"/>
            <a:ext cx="12877800" cy="666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RSA decryption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One exponentiation modulo 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50-100 decryptions a second on standard computer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RSA encryption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Exponentiation in “short e”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~log e multiplications (of large numbers)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100 times faster than decryption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88964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RSA Standards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66266" y="2175484"/>
            <a:ext cx="12877800" cy="762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</a:rPr>
              <a:t>Standardized by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RSA corporation (now EMC)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IETF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Others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Public Key Cryptographic Standards (PKCS)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PKCS#1 – standard for RSA encryption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Version 1.5 – semantic security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Version 2.1 – Chosen ciphertext security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36014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Useful PKE Systems 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4366266" y="2175484"/>
                <a:ext cx="12877800" cy="7632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</a:rPr>
                  <a:t>RSA</a:t>
                </a:r>
              </a:p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ElGamal</a:t>
                </a:r>
                <a:endParaRPr lang="en-US" altLang="he-IL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he-IL" sz="400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b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sub>
                      <m:sup>
                        <m:r>
                          <a:rPr lang="en-US" altLang="he-IL" sz="4000" b="0" i="1" smtClean="0">
                            <a:solidFill>
                              <a:srgbClr val="E8EEF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, or over Elliptic Curves</a:t>
                </a:r>
              </a:p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Homomorphic Encryption</a:t>
                </a: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Given 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E</a:t>
                </a:r>
                <a:r>
                  <a:rPr lang="en-US" altLang="he-IL" sz="4000" baseline="-25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k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(m), compute </a:t>
                </a:r>
                <a:r>
                  <a:rPr lang="en-US" altLang="he-IL" sz="4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E</a:t>
                </a:r>
                <a:r>
                  <a:rPr lang="en-US" altLang="he-IL" sz="4000" baseline="-25000" dirty="0" err="1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k</a:t>
                </a: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(f(m)) for public function f</a:t>
                </a:r>
              </a:p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Post Quantum Encryption – NIST </a:t>
                </a:r>
                <a:r>
                  <a:rPr lang="en-US" altLang="he-IL" sz="400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effort since 2017</a:t>
                </a:r>
                <a:endParaRPr lang="en-US" altLang="he-IL" sz="4000" dirty="0" smtClean="0">
                  <a:solidFill>
                    <a:srgbClr val="E8EEF1"/>
                  </a:solidFill>
                  <a:sym typeface="Symbol" panose="05050102010706020507" pitchFamily="18" charset="2"/>
                </a:endParaRPr>
              </a:p>
              <a:p>
                <a:pPr marL="800100" lvl="1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Resistant to  quantum computers</a:t>
                </a:r>
              </a:p>
              <a:p>
                <a:pPr marL="342900" indent="-342900">
                  <a:lnSpc>
                    <a:spcPts val="65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altLang="he-IL" sz="4000" dirty="0" smtClean="0">
                    <a:solidFill>
                      <a:srgbClr val="E8EEF1"/>
                    </a:solidFill>
                    <a:sym typeface="Symbol" panose="05050102010706020507" pitchFamily="18" charset="2"/>
                  </a:rPr>
                  <a:t>Last two items mostly by PKE over Lattices</a:t>
                </a: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66" y="2175484"/>
                <a:ext cx="12877800" cy="7632089"/>
              </a:xfrm>
              <a:prstGeom prst="rect">
                <a:avLst/>
              </a:prstGeom>
              <a:blipFill rotWithShape="0">
                <a:blip r:embed="rId4"/>
                <a:stretch>
                  <a:fillRect l="-1514" b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58360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PKE Application: Key Ex. 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10" name="TextBox 9"/>
          <p:cNvSpPr txBox="1"/>
          <p:nvPr/>
        </p:nvSpPr>
        <p:spPr>
          <a:xfrm>
            <a:off x="4572027" y="224789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Alice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49400" y="224789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Bob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882" y="2941069"/>
            <a:ext cx="3351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Generate private x, public 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05254" y="4183398"/>
            <a:ext cx="9623288" cy="7991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341851" y="5798102"/>
            <a:ext cx="9586691" cy="79627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111447" y="2941069"/>
            <a:ext cx="26426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Sample shared key 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10" idx="2"/>
          </p:cNvCxnSpPr>
          <p:nvPr/>
        </p:nvCxnSpPr>
        <p:spPr>
          <a:xfrm>
            <a:off x="5295927" y="2832674"/>
            <a:ext cx="13555" cy="589222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45705" y="5451607"/>
            <a:ext cx="1887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</a:t>
            </a:r>
            <a:r>
              <a:rPr lang="en-US" sz="3200" dirty="0" smtClean="0">
                <a:solidFill>
                  <a:schemeClr val="bg1"/>
                </a:solidFill>
              </a:rPr>
              <a:t>=</a:t>
            </a:r>
            <a:r>
              <a:rPr lang="en-US" sz="3200" dirty="0" err="1" smtClean="0">
                <a:solidFill>
                  <a:schemeClr val="bg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y</a:t>
            </a:r>
            <a:r>
              <a:rPr lang="en-US" sz="3200" dirty="0" smtClean="0">
                <a:solidFill>
                  <a:schemeClr val="bg1"/>
                </a:solidFill>
              </a:rPr>
              <a:t>(k)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914987" y="2851989"/>
            <a:ext cx="13555" cy="589222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462635" y="3612580"/>
            <a:ext cx="174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dirty="0" smtClean="0">
                <a:solidFill>
                  <a:schemeClr val="bg1"/>
                </a:solidFill>
              </a:rPr>
              <a:t>ublic 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28515" y="7128872"/>
            <a:ext cx="2642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k=</a:t>
            </a:r>
            <a:r>
              <a:rPr lang="en-US" sz="3200" dirty="0" err="1" smtClean="0">
                <a:solidFill>
                  <a:schemeClr val="bg1"/>
                </a:solidFill>
              </a:rPr>
              <a:t>D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3200" dirty="0" smtClean="0">
                <a:solidFill>
                  <a:schemeClr val="bg1"/>
                </a:solidFill>
              </a:rPr>
              <a:t>(c)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/>
      <p:bldP spid="24" grpId="0"/>
      <p:bldP spid="34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32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5400" spc="59" dirty="0" smtClean="0">
                <a:solidFill>
                  <a:srgbClr val="43B0F1"/>
                </a:solidFill>
                <a:latin typeface="Montserrat Classic Bold"/>
              </a:rPr>
              <a:t>PKE Application: Ransomware</a:t>
            </a:r>
            <a:endParaRPr lang="en-US" sz="54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476500"/>
            <a:ext cx="128778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Attacker Executes malware on target system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Malware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Encrypts target files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Posts ransom note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Pay sum in Bitcoin or lose files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Upon payment attacker provides encryption key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8939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Ransomware 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10" name="TextBox 9"/>
          <p:cNvSpPr txBox="1"/>
          <p:nvPr/>
        </p:nvSpPr>
        <p:spPr>
          <a:xfrm>
            <a:off x="5169206" y="2267214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Alice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49400" y="224789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Eve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143427" y="2851989"/>
            <a:ext cx="3085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Generate private x, public </a:t>
            </a:r>
            <a:r>
              <a:rPr lang="en-US" sz="3200" dirty="0" smtClean="0">
                <a:solidFill>
                  <a:schemeClr val="bg1"/>
                </a:solidFill>
              </a:rPr>
              <a:t>y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Malware V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950250" y="7838679"/>
            <a:ext cx="9023050" cy="7338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950250" y="3316166"/>
            <a:ext cx="8964738" cy="7500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2"/>
          </p:cNvCxnSpPr>
          <p:nvPr/>
        </p:nvCxnSpPr>
        <p:spPr>
          <a:xfrm>
            <a:off x="5893106" y="2851989"/>
            <a:ext cx="9608" cy="6946095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914987" y="2851989"/>
            <a:ext cx="35349" cy="660340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38911" y="2503852"/>
            <a:ext cx="2260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Public y, malware V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32-Point Star 3"/>
          <p:cNvSpPr/>
          <p:nvPr/>
        </p:nvSpPr>
        <p:spPr>
          <a:xfrm>
            <a:off x="4325098" y="3444619"/>
            <a:ext cx="1313715" cy="1371902"/>
          </a:xfrm>
          <a:prstGeom prst="star32">
            <a:avLst/>
          </a:prstGeom>
          <a:gradFill flip="none" rotWithShape="1">
            <a:gsLst>
              <a:gs pos="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3352" y="2937153"/>
            <a:ext cx="1857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Infection!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1682" y="5031599"/>
            <a:ext cx="1857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Sample 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3801" y="5556385"/>
            <a:ext cx="2137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Encrypt doc d </a:t>
            </a:r>
            <a:r>
              <a:rPr lang="en-US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AES</a:t>
            </a:r>
            <a:r>
              <a:rPr lang="en-US" sz="3200" baseline="-25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k</a:t>
            </a:r>
            <a:r>
              <a:rPr lang="en-US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(d)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0864" y="6751606"/>
            <a:ext cx="2137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Encrypt key </a:t>
            </a:r>
            <a:r>
              <a:rPr lang="en-US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c=</a:t>
            </a:r>
            <a:r>
              <a:rPr lang="en-US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RSA</a:t>
            </a:r>
            <a:r>
              <a:rPr lang="en-US" sz="3200" baseline="-25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y</a:t>
            </a:r>
            <a:r>
              <a:rPr lang="en-US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(k)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5606" y="5966057"/>
            <a:ext cx="2137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Erase 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25606" y="6561120"/>
            <a:ext cx="2602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Post ransom note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638911" y="7298651"/>
            <a:ext cx="2260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Money, 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870142" y="9072227"/>
            <a:ext cx="9053682" cy="5807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09813" y="8671545"/>
            <a:ext cx="2260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3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34" grpId="0"/>
      <p:bldP spid="4" grpId="0" animBg="1"/>
      <p:bldP spid="21" grpId="0"/>
      <p:bldP spid="26" grpId="0"/>
      <p:bldP spid="27" grpId="0"/>
      <p:bldP spid="28" grpId="0"/>
      <p:bldP spid="29" grpId="0"/>
      <p:bldP spid="32" grpId="0"/>
      <p:bldP spid="33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Intuitive Model III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11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12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81153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3" name="Rounded Rectangle 2"/>
          <p:cNvSpPr/>
          <p:nvPr/>
        </p:nvSpPr>
        <p:spPr>
          <a:xfrm>
            <a:off x="4316965" y="2727574"/>
            <a:ext cx="2683940" cy="1371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Alice, 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496800" y="4000500"/>
            <a:ext cx="2683940" cy="1371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Bob, k’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30320" y="2255218"/>
            <a:ext cx="3276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Many legitimate senders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3" idx="3"/>
            <a:endCxn id="10" idx="1"/>
          </p:cNvCxnSpPr>
          <p:nvPr/>
        </p:nvCxnSpPr>
        <p:spPr>
          <a:xfrm>
            <a:off x="7000905" y="3413374"/>
            <a:ext cx="5495895" cy="127292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525000" y="8055805"/>
            <a:ext cx="2209800" cy="1066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Eve, 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77595" y="8002388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Eavesdropping adversary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0"/>
          </p:cNvCxnSpPr>
          <p:nvPr/>
        </p:nvCxnSpPr>
        <p:spPr>
          <a:xfrm flipV="1">
            <a:off x="10629900" y="6009762"/>
            <a:ext cx="0" cy="204604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7"/>
          <p:cNvGrpSpPr/>
          <p:nvPr/>
        </p:nvGrpSpPr>
        <p:grpSpPr>
          <a:xfrm>
            <a:off x="0" y="7117889"/>
            <a:ext cx="2886906" cy="851395"/>
            <a:chOff x="0" y="0"/>
            <a:chExt cx="1722525" cy="508000"/>
          </a:xfrm>
        </p:grpSpPr>
        <p:sp>
          <p:nvSpPr>
            <p:cNvPr id="22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23" name="Rounded Rectangle 22"/>
          <p:cNvSpPr/>
          <p:nvPr/>
        </p:nvSpPr>
        <p:spPr>
          <a:xfrm>
            <a:off x="4306729" y="5360743"/>
            <a:ext cx="2683940" cy="1371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Carol, 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306729" y="7741111"/>
            <a:ext cx="2683940" cy="1371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Dorothy, 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7062873" y="4686300"/>
            <a:ext cx="5506131" cy="136024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0" idx="1"/>
          </p:cNvCxnSpPr>
          <p:nvPr/>
        </p:nvCxnSpPr>
        <p:spPr>
          <a:xfrm flipV="1">
            <a:off x="7000905" y="4686300"/>
            <a:ext cx="5495895" cy="3740611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487582" y="2882961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One receiver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88156" y="3862849"/>
            <a:ext cx="1320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3200" dirty="0" smtClean="0">
                <a:solidFill>
                  <a:schemeClr val="bg1"/>
                </a:solidFill>
              </a:rPr>
              <a:t>(M</a:t>
            </a:r>
            <a:r>
              <a:rPr lang="en-US" sz="3200" baseline="-25000" dirty="0" smtClean="0">
                <a:solidFill>
                  <a:schemeClr val="bg1"/>
                </a:solidFill>
              </a:rPr>
              <a:t>A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72233" y="5053032"/>
            <a:ext cx="1320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3200" dirty="0" smtClean="0">
                <a:solidFill>
                  <a:schemeClr val="bg1"/>
                </a:solidFill>
              </a:rPr>
              <a:t>(M</a:t>
            </a:r>
            <a:r>
              <a:rPr lang="en-US" sz="3200" baseline="-25000" dirty="0" smtClean="0">
                <a:solidFill>
                  <a:schemeClr val="bg1"/>
                </a:solidFill>
              </a:rPr>
              <a:t>C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8156" y="6651951"/>
            <a:ext cx="1320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E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3200" dirty="0" smtClean="0">
                <a:solidFill>
                  <a:schemeClr val="bg1"/>
                </a:solidFill>
              </a:rPr>
              <a:t>(M</a:t>
            </a:r>
            <a:r>
              <a:rPr lang="en-US" sz="3200" baseline="-25000" dirty="0" smtClean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/>
      <p:bldP spid="18" grpId="0" animBg="1"/>
      <p:bldP spid="19" grpId="0"/>
      <p:bldP spid="23" grpId="0" animBg="1"/>
      <p:bldP spid="24" grpId="0" animBg="1"/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Semantic Security (Sym.)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58279"/>
            <a:ext cx="12877800" cy="737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itchFamily="18" charset="2"/>
              </a:rPr>
              <a:t>Recall semantic security for symmetric encryption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</a:rPr>
              <a:t>“Game” between challenger and adversary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</a:rPr>
              <a:t>Challenger chooses </a:t>
            </a:r>
            <a:r>
              <a:rPr lang="en-US" sz="4000" dirty="0" smtClean="0">
                <a:solidFill>
                  <a:srgbClr val="E8EEF1"/>
                </a:solidFill>
              </a:rPr>
              <a:t>key k</a:t>
            </a:r>
            <a:endParaRPr lang="en-US" sz="4000" dirty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</a:rPr>
              <a:t>Adversary chooses two plaintexts m</a:t>
            </a:r>
            <a:r>
              <a:rPr lang="en-US" sz="4000" baseline="-25000" dirty="0">
                <a:solidFill>
                  <a:srgbClr val="E8EEF1"/>
                </a:solidFill>
              </a:rPr>
              <a:t>0</a:t>
            </a:r>
            <a:r>
              <a:rPr lang="en-US" sz="4000" dirty="0">
                <a:solidFill>
                  <a:srgbClr val="E8EEF1"/>
                </a:solidFill>
              </a:rPr>
              <a:t>, m</a:t>
            </a:r>
            <a:r>
              <a:rPr lang="en-US" sz="4000" baseline="-25000" dirty="0">
                <a:solidFill>
                  <a:srgbClr val="E8EEF1"/>
                </a:solidFill>
              </a:rPr>
              <a:t>1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</a:rPr>
              <a:t>Challenger chooses random b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{0,1} and sends </a:t>
            </a:r>
            <a:r>
              <a:rPr lang="en-US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E</a:t>
            </a:r>
            <a:r>
              <a:rPr lang="en-US" sz="4000" baseline="-25000" dirty="0" err="1">
                <a:solidFill>
                  <a:srgbClr val="E8EEF1"/>
                </a:solidFill>
                <a:sym typeface="Symbol" panose="05050102010706020507" pitchFamily="18" charset="2"/>
              </a:rPr>
              <a:t>k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(</a:t>
            </a:r>
            <a:r>
              <a:rPr lang="en-US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m</a:t>
            </a:r>
            <a:r>
              <a:rPr lang="en-US" sz="4000" baseline="-25000" dirty="0" err="1">
                <a:solidFill>
                  <a:srgbClr val="E8EEF1"/>
                </a:solidFill>
                <a:sym typeface="Symbol" panose="05050102010706020507" pitchFamily="18" charset="2"/>
              </a:rPr>
              <a:t>b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) to adversary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Adversary returns b’ and wins if b=b’ with probability significantly more than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0.5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2232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Semantic Security (Pub.)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2660" y="2058279"/>
            <a:ext cx="12877800" cy="737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</a:rPr>
              <a:t>“</a:t>
            </a:r>
            <a:r>
              <a:rPr lang="en-US" sz="4000" dirty="0">
                <a:solidFill>
                  <a:srgbClr val="E8EEF1"/>
                </a:solidFill>
              </a:rPr>
              <a:t>Game” between challenger and adversary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</a:rPr>
              <a:t>Challenger chooses </a:t>
            </a:r>
            <a:r>
              <a:rPr lang="en-US" sz="4000" dirty="0" smtClean="0">
                <a:solidFill>
                  <a:srgbClr val="E8EEF1"/>
                </a:solidFill>
              </a:rPr>
              <a:t>public key k, private key k’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FF0000"/>
                </a:solidFill>
              </a:rPr>
              <a:t>Challenger sends k to adversary</a:t>
            </a:r>
            <a:endParaRPr lang="en-US" sz="40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</a:rPr>
              <a:t>Adversary chooses two plaintexts m</a:t>
            </a:r>
            <a:r>
              <a:rPr lang="en-US" sz="4000" baseline="-25000" dirty="0">
                <a:solidFill>
                  <a:srgbClr val="E8EEF1"/>
                </a:solidFill>
              </a:rPr>
              <a:t>0</a:t>
            </a:r>
            <a:r>
              <a:rPr lang="en-US" sz="4000" dirty="0">
                <a:solidFill>
                  <a:srgbClr val="E8EEF1"/>
                </a:solidFill>
              </a:rPr>
              <a:t>, m</a:t>
            </a:r>
            <a:r>
              <a:rPr lang="en-US" sz="4000" baseline="-25000" dirty="0">
                <a:solidFill>
                  <a:srgbClr val="E8EEF1"/>
                </a:solidFill>
              </a:rPr>
              <a:t>1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</a:rPr>
              <a:t>Challenger chooses random b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{0,1} and sends </a:t>
            </a:r>
            <a:r>
              <a:rPr lang="en-US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E</a:t>
            </a:r>
            <a:r>
              <a:rPr lang="en-US" sz="4000" baseline="-25000" dirty="0" err="1">
                <a:solidFill>
                  <a:srgbClr val="E8EEF1"/>
                </a:solidFill>
                <a:sym typeface="Symbol" panose="05050102010706020507" pitchFamily="18" charset="2"/>
              </a:rPr>
              <a:t>k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(</a:t>
            </a:r>
            <a:r>
              <a:rPr lang="en-US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m</a:t>
            </a:r>
            <a:r>
              <a:rPr lang="en-US" sz="4000" baseline="-25000" dirty="0" err="1">
                <a:solidFill>
                  <a:srgbClr val="E8EEF1"/>
                </a:solidFill>
                <a:sym typeface="Symbol" panose="05050102010706020507" pitchFamily="18" charset="2"/>
              </a:rPr>
              <a:t>b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) to adversary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Adversary returns b’ and wins if b=b’ with probability significantly more than 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0.5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84280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Comments on Sec. Def.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7486" y="2400300"/>
            <a:ext cx="12877800" cy="462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Adversary has public key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 Chosen-plaintext attack is “for free”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Semantic security definition enforces “probabilistic encryption”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Any plaintext is encrypted to many ciphertexts</a:t>
            </a:r>
            <a:endParaRPr lang="en-US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38712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Trapdoor One-Way </a:t>
            </a:r>
            <a:r>
              <a:rPr lang="en-US" sz="6600" spc="59" dirty="0" err="1" smtClean="0">
                <a:solidFill>
                  <a:srgbClr val="43B0F1"/>
                </a:solidFill>
                <a:latin typeface="Montserrat Classic Bold"/>
              </a:rPr>
              <a:t>Func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.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7486" y="2400300"/>
            <a:ext cx="12877800" cy="749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Trapdoor one-way function f:D</a:t>
            </a: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R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Has trapdoor information k’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{0,1}*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Properties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f(x) is easy to compute for all 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xD</a:t>
            </a:r>
            <a:endParaRPr lang="en-US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For random </a:t>
            </a: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xD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, no efficient algorithm can invert f(x)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f is OWF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There exists an efficient algorithm A </a:t>
            </a:r>
            <a:r>
              <a:rPr lang="en-US" sz="40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s.t.</a:t>
            </a:r>
            <a:r>
              <a:rPr lang="en-US" sz="4000" dirty="0" smtClean="0">
                <a:solidFill>
                  <a:srgbClr val="E8EEF1"/>
                </a:solidFill>
                <a:sym typeface="Wingdings" panose="05000000000000000000" pitchFamily="2" charset="2"/>
              </a:rPr>
              <a:t> A(f(x),k’)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f</a:t>
            </a:r>
            <a:r>
              <a:rPr lang="en-US" sz="4000" baseline="30000" dirty="0" smtClean="0">
                <a:solidFill>
                  <a:srgbClr val="E8EEF1"/>
                </a:solidFill>
                <a:sym typeface="Symbol" panose="05050102010706020507" pitchFamily="18" charset="2"/>
              </a:rPr>
              <a:t>-1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(f(x)) for </a:t>
            </a:r>
            <a:r>
              <a:rPr lang="en-US" sz="4000" dirty="0">
                <a:solidFill>
                  <a:srgbClr val="E8EEF1"/>
                </a:solidFill>
                <a:sym typeface="Symbol" panose="05050102010706020507" pitchFamily="18" charset="2"/>
              </a:rPr>
              <a:t>all </a:t>
            </a:r>
            <a:r>
              <a:rPr lang="en-US" sz="4000" dirty="0" err="1">
                <a:solidFill>
                  <a:srgbClr val="E8EEF1"/>
                </a:solidFill>
                <a:sym typeface="Symbol" panose="05050102010706020507" pitchFamily="18" charset="2"/>
              </a:rPr>
              <a:t>xD</a:t>
            </a:r>
            <a:endParaRPr lang="en-US" sz="4000" dirty="0" smtClean="0">
              <a:solidFill>
                <a:srgbClr val="E8EEF1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950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Trapdoor One-Way </a:t>
            </a:r>
            <a:r>
              <a:rPr lang="en-US" sz="6600" spc="59" dirty="0" err="1" smtClean="0">
                <a:solidFill>
                  <a:srgbClr val="43B0F1"/>
                </a:solidFill>
                <a:latin typeface="Montserrat Classic Bold"/>
              </a:rPr>
              <a:t>Func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.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387486" y="2400300"/>
            <a:ext cx="12877800" cy="762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Trapdoor one-way bijective (1-1 &amp; onto) function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Implies public-key encryption</a:t>
            </a:r>
            <a:endParaRPr lang="en-US" sz="4000" dirty="0">
              <a:solidFill>
                <a:srgbClr val="E8EEF1"/>
              </a:solidFill>
              <a:sym typeface="Symbol" panose="05050102010706020507" pitchFamily="18" charset="2"/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Encryption – f(m)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Decryption – A(f(m),k’)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Example 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If discrete log is hard in (G,) with base g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</a:t>
            </a:r>
            <a:r>
              <a:rPr lang="en-US" sz="4000" dirty="0" err="1" smtClean="0">
                <a:solidFill>
                  <a:srgbClr val="E8EEF1"/>
                </a:solidFill>
                <a:sym typeface="Wingdings" panose="05000000000000000000" pitchFamily="2" charset="2"/>
              </a:rPr>
              <a:t>g</a:t>
            </a:r>
            <a:r>
              <a:rPr lang="en-US" sz="4000" baseline="30000" dirty="0" err="1" smtClean="0">
                <a:solidFill>
                  <a:srgbClr val="E8EEF1"/>
                </a:solidFill>
                <a:sym typeface="Symbol" panose="05050102010706020507" pitchFamily="18" charset="2"/>
              </a:rPr>
              <a:t>x</a:t>
            </a: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 is OWF but not trapdoor-OWF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E8EEF1"/>
                </a:solidFill>
                <a:sym typeface="Symbol" panose="05050102010706020507" pitchFamily="18" charset="2"/>
              </a:rPr>
              <a:t>DDH can be used to create trapdoor-OWF</a:t>
            </a:r>
            <a:endParaRPr lang="en-US" sz="4000" dirty="0">
              <a:solidFill>
                <a:srgbClr val="E8EEF1"/>
              </a:solidFill>
              <a:sym typeface="Wingdings" panose="05000000000000000000" pitchFamily="2" charset="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6868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15757</TotalTime>
  <Words>1608</Words>
  <Application>Microsoft Office PowerPoint</Application>
  <PresentationFormat>Custom</PresentationFormat>
  <Paragraphs>296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Wingdings</vt:lpstr>
      <vt:lpstr>Montserrat Classic Bold</vt:lpstr>
      <vt:lpstr>Arial</vt:lpstr>
      <vt:lpstr>Cambria Math</vt:lpstr>
      <vt:lpstr>Symbol</vt:lpstr>
      <vt:lpstr>Montserrat Classic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Course / Dr. Niv Gilboa</dc:title>
  <dc:creator>Shirley pavell</dc:creator>
  <cp:lastModifiedBy>user</cp:lastModifiedBy>
  <cp:revision>267</cp:revision>
  <dcterms:created xsi:type="dcterms:W3CDTF">2006-08-16T00:00:00Z</dcterms:created>
  <dcterms:modified xsi:type="dcterms:W3CDTF">2020-12-16T10:32:42Z</dcterms:modified>
  <dc:identifier>DAELClWU0ig</dc:identifier>
</cp:coreProperties>
</file>