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0" r:id="rId2"/>
    <p:sldId id="321" r:id="rId3"/>
    <p:sldId id="351" r:id="rId4"/>
    <p:sldId id="322" r:id="rId5"/>
    <p:sldId id="348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</p:sldIdLst>
  <p:sldSz cx="18288000" cy="10287000"/>
  <p:notesSz cx="6858000" cy="9144000"/>
  <p:embeddedFontLst>
    <p:embeddedFont>
      <p:font typeface="Montserrat Classic Bold" panose="020B0604020202020204" charset="0"/>
      <p:regular r:id="rId19"/>
    </p:embeddedFont>
    <p:embeddedFont>
      <p:font typeface="Cambria Math" panose="02040503050406030204" pitchFamily="18" charset="0"/>
      <p:regular r:id="rId20"/>
    </p:embeddedFont>
    <p:embeddedFont>
      <p:font typeface="Montserrat Classic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43B0F1"/>
    <a:srgbClr val="E8EEF1"/>
    <a:srgbClr val="1E3D58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53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א'/טבת/תשפ"א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190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66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868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349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775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85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81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8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28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139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959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83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258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04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9600" spc="59" dirty="0" smtClean="0">
                <a:solidFill>
                  <a:srgbClr val="E8EEF1"/>
                </a:solidFill>
                <a:latin typeface="Montserrat Classic Bold"/>
              </a:rPr>
              <a:t>Digital Signatures</a:t>
            </a:r>
            <a:endParaRPr lang="en-US" sz="96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Code Signing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Setting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Platform running code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Platform receives new code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Platform  wishes to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verify that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code is valid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Examples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Secure boot for hardware device</a:t>
            </a:r>
            <a:endParaRPr lang="en-US" sz="40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Application SW / drivers running on Operating System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Software update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56129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Code Signing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4267200" y="4050889"/>
            <a:ext cx="4038600" cy="2769011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4267200" y="5435395"/>
            <a:ext cx="403860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81500" y="5573650"/>
            <a:ext cx="377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Public key k</a:t>
            </a:r>
          </a:p>
          <a:p>
            <a:r>
              <a:rPr lang="en-US" sz="3200" dirty="0" smtClean="0"/>
              <a:t>Verification program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02660" y="4289050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Other SW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6400" y="5607268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Tamper-proof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Not secret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8305800" y="5435394"/>
            <a:ext cx="838200" cy="1215473"/>
          </a:xfrm>
          <a:prstGeom prst="rightBrac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3030200" y="2476500"/>
            <a:ext cx="4038600" cy="18125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Private key k’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Kept secret!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Generated SW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91100" y="3292807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Platform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65559" y="1740791"/>
            <a:ext cx="316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Software creator</a:t>
            </a:r>
          </a:p>
        </p:txBody>
      </p:sp>
      <p:cxnSp>
        <p:nvCxnSpPr>
          <p:cNvPr id="24" name="Straight Arrow Connector 23"/>
          <p:cNvCxnSpPr>
            <a:stCxn id="20" idx="1"/>
            <a:endCxn id="19" idx="0"/>
          </p:cNvCxnSpPr>
          <p:nvPr/>
        </p:nvCxnSpPr>
        <p:spPr>
          <a:xfrm flipH="1">
            <a:off x="8305800" y="3382775"/>
            <a:ext cx="4724400" cy="20526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08758" y="7219764"/>
            <a:ext cx="5192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If </a:t>
            </a:r>
            <a:r>
              <a:rPr lang="en-US" sz="3200" dirty="0" err="1" smtClean="0">
                <a:solidFill>
                  <a:schemeClr val="bg1"/>
                </a:solidFill>
              </a:rPr>
              <a:t>Ver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3200" dirty="0" smtClean="0">
                <a:solidFill>
                  <a:schemeClr val="bg1"/>
                </a:solidFill>
              </a:rPr>
              <a:t>(SW, </a:t>
            </a:r>
            <a:r>
              <a:rPr lang="en-US" sz="3200" dirty="0" err="1" smtClean="0">
                <a:solidFill>
                  <a:schemeClr val="bg1"/>
                </a:solidFill>
              </a:rPr>
              <a:t>Sig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3200" baseline="-25000" dirty="0" smtClean="0">
                <a:solidFill>
                  <a:schemeClr val="bg1"/>
                </a:solidFill>
              </a:rPr>
              <a:t>’</a:t>
            </a:r>
            <a:r>
              <a:rPr lang="en-US" sz="3200" dirty="0" smtClean="0">
                <a:solidFill>
                  <a:schemeClr val="bg1"/>
                </a:solidFill>
              </a:rPr>
              <a:t>(SW))=accept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   Load SW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Else – raise error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71802" y="3410944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(SW, </a:t>
            </a:r>
            <a:r>
              <a:rPr lang="en-US" sz="3200" dirty="0" err="1" smtClean="0">
                <a:solidFill>
                  <a:schemeClr val="bg1"/>
                </a:solidFill>
              </a:rPr>
              <a:t>Sig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3200" baseline="-25000" dirty="0" smtClean="0">
                <a:solidFill>
                  <a:schemeClr val="bg1"/>
                </a:solidFill>
              </a:rPr>
              <a:t>’</a:t>
            </a:r>
            <a:r>
              <a:rPr lang="en-US" sz="3200" dirty="0" smtClean="0">
                <a:solidFill>
                  <a:schemeClr val="bg1"/>
                </a:solidFill>
              </a:rPr>
              <a:t>(SW))</a:t>
            </a:r>
          </a:p>
        </p:txBody>
      </p:sp>
    </p:spTree>
    <p:extLst>
      <p:ext uri="{BB962C8B-B14F-4D97-AF65-F5344CB8AC3E}">
        <p14:creationId xmlns:p14="http://schemas.microsoft.com/office/powerpoint/2010/main" val="30480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7" grpId="0"/>
      <p:bldP spid="18" grpId="0"/>
      <p:bldP spid="19" grpId="0" animBg="1"/>
      <p:bldP spid="20" grpId="0" animBg="1"/>
      <p:bldP spid="21" grpId="0"/>
      <p:bldP spid="22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RSA Signatures – Attempt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299164"/>
            <a:ext cx="12877800" cy="749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Key generation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RSA keys: public (n, e), private 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Signature on message m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m</a:t>
            </a:r>
            <a:r>
              <a:rPr lang="en-US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d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mod 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Verification of (m, s)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Accept if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s</a:t>
            </a:r>
            <a:r>
              <a:rPr lang="en-US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e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m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mod 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Intuition – key only, selective security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for randomly selected message m is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equivalent to breaking RSA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2729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389012" y="2400300"/>
                <a:ext cx="12877800" cy="4762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Random forgery </a:t>
                </a:r>
                <a:endParaRPr lang="en-US" sz="4000" dirty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Breaking existential security with key only access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Choose arbitrary signature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sSubSup>
                      <m:sSubSupPr>
                        <m:ctrlP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Compute </a:t>
                </a:r>
                <a:r>
                  <a:rPr lang="en-US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ms</a:t>
                </a:r>
                <a:r>
                  <a:rPr lang="en-US" sz="4000" baseline="30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e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mod n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m,s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) is valid (message, signature) pair</a:t>
                </a: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012" y="2400300"/>
                <a:ext cx="12877800" cy="4762073"/>
              </a:xfrm>
              <a:prstGeom prst="rect">
                <a:avLst/>
              </a:prstGeom>
              <a:blipFill rotWithShape="0">
                <a:blip r:embed="rId4"/>
                <a:stretch>
                  <a:fillRect l="-1515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40790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402660" y="2436909"/>
                <a:ext cx="12877800" cy="6675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Multiplicative forgery 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Breaking selective security with chosen message access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To sign message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sSubSup>
                      <m:sSubSupPr>
                        <m:ctrlP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Choose m</a:t>
                </a:r>
                <a:r>
                  <a:rPr lang="en-US" sz="4000" baseline="-25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, m</a:t>
                </a:r>
                <a:r>
                  <a:rPr lang="en-US" sz="4000" baseline="-25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s.t.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m</a:t>
                </a:r>
                <a:r>
                  <a:rPr lang="en-US" sz="4000" baseline="-25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m</a:t>
                </a:r>
                <a:r>
                  <a:rPr lang="en-US" sz="4000" baseline="-25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m mod n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sSubSup>
                      <m:sSubSup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sup>
                    </m:sSubSup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sz="4000" b="0" dirty="0" smtClean="0">
                    <a:solidFill>
                      <a:srgbClr val="E8EEF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, for </a:t>
                </a:r>
                <a:r>
                  <a:rPr lang="en-US" sz="4000" b="0" dirty="0" err="1" smtClean="0">
                    <a:solidFill>
                      <a:srgbClr val="E8EEF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sz="4000" b="0" dirty="0" smtClean="0">
                    <a:solidFill>
                      <a:srgbClr val="E8EEF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=1,2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Compute ss</a:t>
                </a:r>
                <a:r>
                  <a:rPr lang="en-US" sz="4000" baseline="-25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s</a:t>
                </a:r>
                <a:r>
                  <a:rPr lang="en-US" sz="4000" baseline="-25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mod n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sz="4000" dirty="0" err="1">
                    <a:solidFill>
                      <a:srgbClr val="E8EEF1"/>
                    </a:solidFill>
                    <a:sym typeface="Symbol" panose="05050102010706020507" pitchFamily="18" charset="2"/>
                  </a:rPr>
                  <a:t>m,s</a:t>
                </a:r>
                <a:r>
                  <a:rPr lang="en-US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) is valid (message, signature) </a:t>
                </a: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pair</a:t>
                </a:r>
                <a:endParaRPr lang="en-US" sz="4000" dirty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0" y="2436909"/>
                <a:ext cx="12877800" cy="6675802"/>
              </a:xfrm>
              <a:prstGeom prst="rect">
                <a:avLst/>
              </a:prstGeom>
              <a:blipFill rotWithShape="0">
                <a:blip r:embed="rId4"/>
                <a:stretch>
                  <a:fillRect l="-1514" b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5237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RSA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Signatures 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299164"/>
            <a:ext cx="12877800" cy="749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Key generation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RSA keys: public (n, e), private 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Signature on message m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h(m)</a:t>
            </a:r>
            <a:r>
              <a:rPr lang="en-US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d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mod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n for cryptographic hash function h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Verification of (m, s)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Accept if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s</a:t>
            </a:r>
            <a:r>
              <a:rPr lang="en-US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e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h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(m)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mod 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Theorem: If the RSA assumption is correct then RSA signatures are secure in the Random Oracle Model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9803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Signature Algorithms 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299164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RSA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Standard – PKCS#1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DSS (Digital Signature Standard)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Based on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ElGamal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signatures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ECDSA – Elliptic </a:t>
            </a:r>
            <a:r>
              <a:rPr lang="en-US" sz="4000" smtClean="0">
                <a:solidFill>
                  <a:srgbClr val="E8EEF1"/>
                </a:solidFill>
                <a:sym typeface="Symbol" panose="05050102010706020507" pitchFamily="18" charset="2"/>
              </a:rPr>
              <a:t>Curve analog  of DSS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Post quantum NIST standardization effort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In parallel to post-quantum PKE and Key Exchange effort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1531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Intuitive Model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Algorithms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Key generation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Outputs public key k, private key k’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Signature algorithm Sig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Input: message m, private key k’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Output: ciphertext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Sig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’</a:t>
            </a:r>
            <a:r>
              <a:rPr lang="en-US" altLang="he-IL" sz="4400" dirty="0" smtClean="0">
                <a:solidFill>
                  <a:srgbClr val="E8EEF1"/>
                </a:solidFill>
              </a:rPr>
              <a:t>(</a:t>
            </a:r>
            <a:r>
              <a:rPr lang="en-US" altLang="he-IL" sz="4400" dirty="0" smtClean="0">
                <a:solidFill>
                  <a:srgbClr val="E8EEF1"/>
                </a:solidFill>
              </a:rPr>
              <a:t>m)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>
              <a:lnSpc>
                <a:spcPts val="6500"/>
              </a:lnSpc>
              <a:spcBef>
                <a:spcPct val="20000"/>
              </a:spcBef>
              <a:defRPr/>
            </a:pP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Intuitive Model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Verification algorithm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Ver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Input: </a:t>
            </a:r>
            <a:r>
              <a:rPr lang="en-US" altLang="he-IL" sz="4400" dirty="0" smtClean="0">
                <a:solidFill>
                  <a:srgbClr val="E8EEF1"/>
                </a:solidFill>
              </a:rPr>
              <a:t>message m, signature s, public </a:t>
            </a:r>
            <a:r>
              <a:rPr lang="en-US" altLang="he-IL" sz="4400" dirty="0">
                <a:solidFill>
                  <a:srgbClr val="E8EEF1"/>
                </a:solidFill>
              </a:rPr>
              <a:t>key </a:t>
            </a:r>
            <a:r>
              <a:rPr lang="en-US" altLang="he-IL" sz="4400" dirty="0" smtClean="0">
                <a:solidFill>
                  <a:srgbClr val="E8EEF1"/>
                </a:solidFill>
              </a:rPr>
              <a:t>k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Output: </a:t>
            </a:r>
            <a:r>
              <a:rPr lang="en-US" altLang="he-IL" sz="4400" dirty="0" smtClean="0">
                <a:solidFill>
                  <a:srgbClr val="E8EEF1"/>
                </a:solidFill>
              </a:rPr>
              <a:t>verification accept/reject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Correctness (standard)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For any valid pair (k, k’) and message m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 smtClean="0">
                <a:solidFill>
                  <a:srgbClr val="E8EEF1"/>
                </a:solidFill>
              </a:rPr>
              <a:t>Ver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m,Sig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(m))=accept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588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Intuitive Model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1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4316965" y="2727574"/>
            <a:ext cx="268394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Alice, 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496800" y="4000500"/>
            <a:ext cx="268394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Bob, k’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0320" y="2255218"/>
            <a:ext cx="3276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Many legitimate receivers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3" idx="3"/>
            <a:endCxn id="10" idx="1"/>
          </p:cNvCxnSpPr>
          <p:nvPr/>
        </p:nvCxnSpPr>
        <p:spPr>
          <a:xfrm>
            <a:off x="7000905" y="3413374"/>
            <a:ext cx="5495895" cy="1272926"/>
          </a:xfrm>
          <a:prstGeom prst="line">
            <a:avLst/>
          </a:prstGeom>
          <a:ln w="508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7"/>
          <p:cNvGrpSpPr/>
          <p:nvPr/>
        </p:nvGrpSpPr>
        <p:grpSpPr>
          <a:xfrm>
            <a:off x="0" y="7117889"/>
            <a:ext cx="2886906" cy="851395"/>
            <a:chOff x="0" y="0"/>
            <a:chExt cx="1722525" cy="508000"/>
          </a:xfrm>
        </p:grpSpPr>
        <p:sp>
          <p:nvSpPr>
            <p:cNvPr id="2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3" name="Rounded Rectangle 22"/>
          <p:cNvSpPr/>
          <p:nvPr/>
        </p:nvSpPr>
        <p:spPr>
          <a:xfrm>
            <a:off x="4306729" y="5360743"/>
            <a:ext cx="268394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Carol, 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06729" y="7741111"/>
            <a:ext cx="268394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Dorothy, 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062873" y="4686300"/>
            <a:ext cx="5506131" cy="1360243"/>
          </a:xfrm>
          <a:prstGeom prst="line">
            <a:avLst/>
          </a:prstGeom>
          <a:ln w="508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" idx="1"/>
          </p:cNvCxnSpPr>
          <p:nvPr/>
        </p:nvCxnSpPr>
        <p:spPr>
          <a:xfrm flipV="1">
            <a:off x="7000905" y="4686300"/>
            <a:ext cx="5495895" cy="3740611"/>
          </a:xfrm>
          <a:prstGeom prst="line">
            <a:avLst/>
          </a:prstGeom>
          <a:ln w="508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87582" y="2882961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One sender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4184" y="3919562"/>
            <a:ext cx="219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M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A</a:t>
            </a:r>
            <a:r>
              <a:rPr lang="en-US" sz="2800" dirty="0" err="1" smtClean="0">
                <a:solidFill>
                  <a:schemeClr val="bg1"/>
                </a:solidFill>
              </a:rPr>
              <a:t>,Sig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2800" baseline="-25000" dirty="0" smtClean="0">
                <a:solidFill>
                  <a:schemeClr val="bg1"/>
                </a:solidFill>
              </a:rPr>
              <a:t>’</a:t>
            </a:r>
            <a:r>
              <a:rPr lang="en-US" sz="2800" dirty="0" smtClean="0">
                <a:solidFill>
                  <a:schemeClr val="bg1"/>
                </a:solidFill>
              </a:rPr>
              <a:t>(M</a:t>
            </a:r>
            <a:r>
              <a:rPr lang="en-US" sz="2800" baseline="-25000" dirty="0" smtClean="0">
                <a:solidFill>
                  <a:schemeClr val="bg1"/>
                </a:solidFill>
              </a:rPr>
              <a:t>A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65010" y="4879392"/>
            <a:ext cx="219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M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800" dirty="0" err="1" smtClean="0">
                <a:solidFill>
                  <a:schemeClr val="bg1"/>
                </a:solidFill>
              </a:rPr>
              <a:t>,Sig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2800" baseline="-25000" dirty="0" smtClean="0">
                <a:solidFill>
                  <a:schemeClr val="bg1"/>
                </a:solidFill>
              </a:rPr>
              <a:t>’</a:t>
            </a:r>
            <a:r>
              <a:rPr lang="en-US" sz="2800" dirty="0" smtClean="0">
                <a:solidFill>
                  <a:schemeClr val="bg1"/>
                </a:solidFill>
              </a:rPr>
              <a:t>(M</a:t>
            </a:r>
            <a:r>
              <a:rPr lang="en-US" sz="2800" baseline="-25000" dirty="0" smtClean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0524" y="6290061"/>
            <a:ext cx="219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M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2800" dirty="0" err="1" smtClean="0">
                <a:solidFill>
                  <a:schemeClr val="bg1"/>
                </a:solidFill>
              </a:rPr>
              <a:t>,Sig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2800" baseline="-25000" dirty="0" smtClean="0">
                <a:solidFill>
                  <a:schemeClr val="bg1"/>
                </a:solidFill>
              </a:rPr>
              <a:t>’</a:t>
            </a:r>
            <a:r>
              <a:rPr lang="en-US" sz="2800" dirty="0" smtClean="0">
                <a:solidFill>
                  <a:schemeClr val="bg1"/>
                </a:solidFill>
              </a:rPr>
              <a:t>(M</a:t>
            </a:r>
            <a:r>
              <a:rPr lang="en-US" sz="2800" baseline="-25000" dirty="0" smtClean="0">
                <a:solidFill>
                  <a:schemeClr val="bg1"/>
                </a:solidFill>
              </a:rPr>
              <a:t>C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  <p:bldP spid="23" grpId="0" animBg="1"/>
      <p:bldP spid="24" grpId="0" animBg="1"/>
      <p:bldP spid="30" grpId="0"/>
      <p:bldP spid="31" grpId="0"/>
      <p:bldP spid="25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Security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Scheme is secure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If adversary cannot generate (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m,s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s.t.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Ver</a:t>
            </a:r>
            <a:r>
              <a:rPr lang="en-US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(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m,s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)=accept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Adversary hasn’t received (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m,s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Several variants depending 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Adversary access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Forgery type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2232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Security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Adversary Access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Key only – adversary has k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Known message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Adversary receives (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</a:t>
            </a:r>
            <a:r>
              <a:rPr lang="en-US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,Sig</a:t>
            </a:r>
            <a:r>
              <a:rPr lang="en-US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r>
              <a:rPr lang="en-US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’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(m</a:t>
            </a:r>
            <a:r>
              <a:rPr lang="en-US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)), for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=1,…,n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Chosen message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Adversary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chooses(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</a:t>
            </a:r>
            <a:r>
              <a:rPr lang="en-US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,Sig</a:t>
            </a:r>
            <a:r>
              <a:rPr lang="en-US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r>
              <a:rPr lang="en-US" sz="4000" baseline="-25000" dirty="0">
                <a:solidFill>
                  <a:srgbClr val="E8EEF1"/>
                </a:solidFill>
                <a:sym typeface="Symbol" panose="05050102010706020507" pitchFamily="18" charset="2"/>
              </a:rPr>
              <a:t>’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(m</a:t>
            </a:r>
            <a:r>
              <a:rPr lang="en-US" sz="4000" baseline="-25000" dirty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)), for 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=1,…,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n</a:t>
            </a:r>
            <a:endParaRPr lang="en-US" sz="4000" dirty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74296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Security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749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Forgery type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Universal forgery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Adversary can forge (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m,s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 for any message m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Selective forgery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Adversary can forge (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m,s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) for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message m chosen before attack begins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Existential forgery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Adversary can forge (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m,s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) for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some message 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22746" y="6881938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7815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Security IV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180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Signature scheme is called secure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If it is secure against existential forgery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22746" y="6881938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1" name="Group 7"/>
          <p:cNvGrpSpPr/>
          <p:nvPr/>
        </p:nvGrpSpPr>
        <p:grpSpPr>
          <a:xfrm>
            <a:off x="0" y="5808327"/>
            <a:ext cx="2886906" cy="851395"/>
            <a:chOff x="0" y="0"/>
            <a:chExt cx="1722525" cy="508000"/>
          </a:xfrm>
        </p:grpSpPr>
        <p:sp>
          <p:nvSpPr>
            <p:cNvPr id="16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8874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Applications of Signatures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654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Legally binding signatures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Contracts, official  documents etc.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Payments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In theory replaces trusted parties, e.g. credit-card companies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User authentication (identification) 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Code signing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95355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16089</TotalTime>
  <Words>545</Words>
  <Application>Microsoft Office PowerPoint</Application>
  <PresentationFormat>Custom</PresentationFormat>
  <Paragraphs>135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Montserrat Classic Bold</vt:lpstr>
      <vt:lpstr>Arial</vt:lpstr>
      <vt:lpstr>Cambria Math</vt:lpstr>
      <vt:lpstr>Symbol</vt:lpstr>
      <vt:lpstr>Montserrat Classic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289</cp:revision>
  <dcterms:created xsi:type="dcterms:W3CDTF">2006-08-16T00:00:00Z</dcterms:created>
  <dcterms:modified xsi:type="dcterms:W3CDTF">2020-12-16T10:57:48Z</dcterms:modified>
  <dc:identifier>DAELClWU0ig</dc:identifier>
</cp:coreProperties>
</file>