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7" r:id="rId3"/>
    <p:sldId id="298" r:id="rId4"/>
    <p:sldId id="300" r:id="rId5"/>
    <p:sldId id="301" r:id="rId6"/>
    <p:sldId id="302" r:id="rId7"/>
    <p:sldId id="304" r:id="rId8"/>
    <p:sldId id="303" r:id="rId9"/>
    <p:sldId id="305" r:id="rId10"/>
    <p:sldId id="306" r:id="rId11"/>
    <p:sldId id="307" r:id="rId12"/>
    <p:sldId id="308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5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1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01" y="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3BF7E80-B4B6-4DA6-B3D1-64BFE2198805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49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1FE9460-BA8C-48E5-9E90-854DB4403900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406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E9460-BA8C-48E5-9E90-854DB4403900}" type="slidenum">
              <a:rPr lang="he-IL" smtClean="0"/>
              <a:pPr>
                <a:defRPr/>
              </a:pPr>
              <a:t>1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81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540F-4071-424D-A337-40DC32CC8B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AA0E-6102-4A37-AFF1-A3F710D80D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1D4B-A1BE-48C5-9D13-2FA885D031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A7E81-F740-472F-ADB5-B0CE5001335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93F-40D8-4A3B-84AE-A84A629A5E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9561-2BBF-4D96-8195-C99A504E2C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AB3C-9DB9-41CC-BCA6-EDDBEB8935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34B8-3CAA-477C-8F40-877F75B94D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452B-762E-444B-9AF3-0D06CDEA2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C7E59-FBF2-4E47-B3AA-39FBB7167A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B401D-6E70-4231-973F-7D0D2EAF64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B05EADE-E663-42CD-ACCD-DC52AEC7380C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54A4F03-6F4B-4582-B5FD-CED6DB0B2EEF}" type="slidenum">
              <a:rPr lang="he-IL" sz="1400" smtClean="0">
                <a:latin typeface="Times New Roman" pitchFamily="18" charset="0"/>
              </a:rPr>
              <a:pPr/>
              <a:t>1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Administrative Details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Grade </a:t>
            </a:r>
            <a:endParaRPr lang="en-US" dirty="0"/>
          </a:p>
          <a:p>
            <a:pPr lvl="1"/>
            <a:r>
              <a:rPr lang="en-US" dirty="0" smtClean="0"/>
              <a:t>20% exercises</a:t>
            </a:r>
          </a:p>
          <a:p>
            <a:pPr lvl="1"/>
            <a:r>
              <a:rPr lang="en-US" dirty="0" smtClean="0"/>
              <a:t>80% test</a:t>
            </a:r>
          </a:p>
          <a:p>
            <a:r>
              <a:rPr lang="en-US" dirty="0" smtClean="0"/>
              <a:t>Office hours: immediately after lesson</a:t>
            </a:r>
          </a:p>
          <a:p>
            <a:r>
              <a:rPr lang="en-US" dirty="0" smtClean="0"/>
              <a:t>E-mail – gilboan@bgu.ac.il</a:t>
            </a:r>
          </a:p>
          <a:p>
            <a:r>
              <a:rPr lang="en-US" dirty="0" smtClean="0"/>
              <a:t>Tel. 054-6501047</a:t>
            </a:r>
          </a:p>
          <a:p>
            <a:r>
              <a:rPr lang="en-US" dirty="0" smtClean="0"/>
              <a:t>Bibliography:</a:t>
            </a:r>
          </a:p>
          <a:p>
            <a:pPr lvl="1"/>
            <a:r>
              <a:rPr lang="en-US" dirty="0" err="1" smtClean="0"/>
              <a:t>Cormen</a:t>
            </a:r>
            <a:r>
              <a:rPr lang="en-US" dirty="0" smtClean="0"/>
              <a:t>, </a:t>
            </a:r>
            <a:r>
              <a:rPr lang="en-US" dirty="0" err="1" smtClean="0"/>
              <a:t>Leiserson</a:t>
            </a:r>
            <a:r>
              <a:rPr lang="en-US" dirty="0" smtClean="0"/>
              <a:t> and </a:t>
            </a:r>
            <a:r>
              <a:rPr lang="en-US" dirty="0" err="1" smtClean="0"/>
              <a:t>Rivest</a:t>
            </a:r>
            <a:r>
              <a:rPr lang="en-US" dirty="0" smtClean="0"/>
              <a:t>: Introduction to Algorithms.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0</a:t>
            </a:r>
          </a:p>
          <a:p>
            <a:r>
              <a:rPr lang="en-US" dirty="0">
                <a:sym typeface="Wingdings" panose="05000000000000000000" pitchFamily="2" charset="2"/>
              </a:rPr>
              <a:t>f</a:t>
            </a:r>
            <a:r>
              <a:rPr lang="en-US" dirty="0" smtClean="0">
                <a:sym typeface="Wingdings" panose="05000000000000000000" pitchFamily="2" charset="2"/>
              </a:rPr>
              <a:t>or </a:t>
            </a:r>
            <a:r>
              <a:rPr lang="en-US" dirty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 1 to 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</a:t>
            </a:r>
            <a:r>
              <a:rPr lang="en-US" dirty="0" smtClean="0">
                <a:sym typeface="Wingdings" panose="05000000000000000000" pitchFamily="2" charset="2"/>
              </a:rPr>
              <a:t>or j  1 to 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j</a:t>
            </a:r>
            <a:r>
              <a:rPr lang="en-US" dirty="0" smtClean="0">
                <a:sym typeface="Wingdings" panose="05000000000000000000" pitchFamily="2" charset="2"/>
              </a:rPr>
              <a:t>  </a:t>
            </a:r>
            <a:r>
              <a:rPr lang="en-US" dirty="0" err="1" smtClean="0">
                <a:sym typeface="Wingdings" panose="05000000000000000000" pitchFamily="2" charset="2"/>
              </a:rPr>
              <a:t>j+i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 s+1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Complexity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First analysis O(n</a:t>
            </a:r>
            <a:r>
              <a:rPr lang="en-US" baseline="30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Finer analysis O(n log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notation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Independence of hardware</a:t>
            </a:r>
          </a:p>
          <a:p>
            <a:pPr lvl="1"/>
            <a:r>
              <a:rPr lang="en-US" dirty="0" smtClean="0"/>
              <a:t>Analysis focuses on most important terms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System considerations are important</a:t>
            </a:r>
          </a:p>
          <a:p>
            <a:pPr lvl="2"/>
            <a:r>
              <a:rPr lang="en-US" dirty="0" smtClean="0"/>
              <a:t>Software example</a:t>
            </a:r>
          </a:p>
          <a:p>
            <a:pPr lvl="2"/>
            <a:r>
              <a:rPr lang="en-US" dirty="0" smtClean="0"/>
              <a:t>Hardware example</a:t>
            </a:r>
          </a:p>
          <a:p>
            <a:pPr lvl="1"/>
            <a:r>
              <a:rPr lang="en-US" dirty="0" smtClean="0"/>
              <a:t>Asymptotic view disregards interesting parameter regimes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7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f(n)=</a:t>
                </a:r>
                <a:r>
                  <a:rPr lang="en-US" dirty="0" smtClean="0">
                    <a:sym typeface="Symbol" panose="05050102010706020507" pitchFamily="18" charset="2"/>
                  </a:rPr>
                  <a:t>(g(n)) if f(n) is asymptotically “at least as large” as g(n)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There exist constants c, n</a:t>
                </a:r>
                <a:r>
                  <a:rPr lang="en-US" baseline="-25000" dirty="0" smtClean="0">
                    <a:sym typeface="Symbol" panose="05050102010706020507" pitchFamily="18" charset="2"/>
                  </a:rPr>
                  <a:t>0</a:t>
                </a:r>
                <a:r>
                  <a:rPr lang="en-US" dirty="0" smtClean="0">
                    <a:sym typeface="Symbol" panose="05050102010706020507" pitchFamily="18" charset="2"/>
                  </a:rPr>
                  <a:t>, such that f(n)cg(n) for all n&gt;n</a:t>
                </a:r>
                <a:r>
                  <a:rPr lang="en-US" baseline="-25000" dirty="0" smtClean="0">
                    <a:sym typeface="Symbol" panose="05050102010706020507" pitchFamily="18" charset="2"/>
                  </a:rPr>
                  <a:t>0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f(n)=(g(n)) if f(n)=O(g(n)) and f(n)=(g(n))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f</a:t>
                </a:r>
                <a:r>
                  <a:rPr lang="en-US" dirty="0" smtClean="0">
                    <a:sym typeface="Symbol" panose="05050102010706020507" pitchFamily="18" charset="2"/>
                  </a:rPr>
                  <a:t>(n)=o(g(n))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→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=0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f(n</a:t>
                </a:r>
                <a:r>
                  <a:rPr lang="en-US" dirty="0" smtClean="0">
                    <a:sym typeface="Symbol" panose="05050102010706020507" pitchFamily="18" charset="2"/>
                  </a:rPr>
                  <a:t>)=(g(n</a:t>
                </a:r>
                <a:r>
                  <a:rPr lang="en-US" dirty="0">
                    <a:sym typeface="Symbol" panose="05050102010706020507" pitchFamily="18" charset="2"/>
                  </a:rPr>
                  <a:t>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=0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65161"/>
            <a:ext cx="7772400" cy="4883239"/>
          </a:xfrm>
        </p:spPr>
        <p:txBody>
          <a:bodyPr/>
          <a:lstStyle/>
          <a:p>
            <a:r>
              <a:rPr lang="en-US" dirty="0" smtClean="0"/>
              <a:t>Algorithms: analysis and asymptotic efficiency</a:t>
            </a:r>
          </a:p>
          <a:p>
            <a:r>
              <a:rPr lang="en-US" dirty="0" smtClean="0"/>
              <a:t>Abstract data structures</a:t>
            </a:r>
          </a:p>
          <a:p>
            <a:pPr lvl="1"/>
            <a:r>
              <a:rPr lang="en-US" dirty="0" smtClean="0"/>
              <a:t>Arrays and linked lists</a:t>
            </a:r>
          </a:p>
          <a:p>
            <a:pPr lvl="1"/>
            <a:r>
              <a:rPr lang="en-US" dirty="0" smtClean="0"/>
              <a:t>Stacks and queues</a:t>
            </a:r>
          </a:p>
          <a:p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AVL trees</a:t>
            </a:r>
          </a:p>
          <a:p>
            <a:pPr lvl="1"/>
            <a:r>
              <a:rPr lang="en-US" dirty="0" smtClean="0"/>
              <a:t>B+ trees</a:t>
            </a:r>
          </a:p>
          <a:p>
            <a:r>
              <a:rPr lang="en-US" dirty="0" smtClean="0"/>
              <a:t>Heaps and priority queues</a:t>
            </a:r>
          </a:p>
          <a:p>
            <a:r>
              <a:rPr lang="en-US" dirty="0" smtClean="0"/>
              <a:t>Sorting</a:t>
            </a:r>
          </a:p>
          <a:p>
            <a:r>
              <a:rPr lang="en-US" dirty="0" smtClean="0"/>
              <a:t>Hash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Loose definition: an algorithm computes a function f:D</a:t>
            </a:r>
            <a:r>
              <a:rPr lang="en-US" dirty="0" smtClean="0">
                <a:sym typeface="Wingdings" panose="05000000000000000000" pitchFamily="2" charset="2"/>
              </a:rPr>
              <a:t>R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Given </a:t>
            </a:r>
            <a:r>
              <a:rPr lang="en-US" dirty="0" err="1" smtClean="0">
                <a:sym typeface="Wingdings" panose="05000000000000000000" pitchFamily="2" charset="2"/>
              </a:rPr>
              <a:t>x</a:t>
            </a:r>
            <a:r>
              <a:rPr lang="en-US" dirty="0" err="1" smtClean="0">
                <a:sym typeface="Symbol" panose="05050102010706020507" pitchFamily="18" charset="2"/>
              </a:rPr>
              <a:t>D</a:t>
            </a:r>
            <a:r>
              <a:rPr lang="en-US" dirty="0" smtClean="0">
                <a:sym typeface="Symbol" panose="05050102010706020507" pitchFamily="18" charset="2"/>
              </a:rPr>
              <a:t>, an algorithm running on suitable instruction set returns f(x)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Instruction set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“</a:t>
            </a:r>
            <a:r>
              <a:rPr lang="en-US" dirty="0">
                <a:sym typeface="Symbol" panose="05050102010706020507" pitchFamily="18" charset="2"/>
              </a:rPr>
              <a:t>S</a:t>
            </a:r>
            <a:r>
              <a:rPr lang="en-US" dirty="0" smtClean="0">
                <a:sym typeface="Symbol" panose="05050102010706020507" pitchFamily="18" charset="2"/>
              </a:rPr>
              <a:t>tandard” instructions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Arithmetic operators 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Read and write from memory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Loops, conditions etc.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Actual hardware is rich and complex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 panose="05050102010706020507" pitchFamily="18" charset="2"/>
              </a:rPr>
              <a:t>Description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Pseudo-code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Actual implementation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Criteria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Correctness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Complexity (efficiency): </a:t>
            </a:r>
            <a:r>
              <a:rPr lang="en-US" dirty="0">
                <a:sym typeface="Symbol" panose="05050102010706020507" pitchFamily="18" charset="2"/>
              </a:rPr>
              <a:t>running time, memory etc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4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Sorting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 A=(a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,…,a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 </a:t>
                </a:r>
                <a:r>
                  <a:rPr lang="en-US" dirty="0" smtClean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Output: a permutation (a</a:t>
                </a:r>
                <a:r>
                  <a:rPr lang="en-US" baseline="-25000" dirty="0" smtClean="0"/>
                  <a:t>i</a:t>
                </a:r>
                <a:r>
                  <a:rPr lang="en-US" sz="2000" baseline="-44000" dirty="0" smtClean="0"/>
                  <a:t>1</a:t>
                </a:r>
                <a:r>
                  <a:rPr lang="en-US" dirty="0" smtClean="0"/>
                  <a:t>,…,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</a:t>
                </a:r>
                <a:r>
                  <a:rPr lang="en-US" sz="2000" baseline="-44000" dirty="0" err="1" smtClean="0"/>
                  <a:t>n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</a:t>
                </a:r>
                <a:r>
                  <a:rPr lang="en-US" sz="2000" baseline="-44000" dirty="0" err="1" smtClean="0"/>
                  <a:t>j</a:t>
                </a:r>
                <a:r>
                  <a:rPr lang="en-US" dirty="0" err="1" smtClean="0">
                    <a:sym typeface="Symbol" panose="05050102010706020507" pitchFamily="18" charset="2"/>
                  </a:rPr>
                  <a:t>a</a:t>
                </a:r>
                <a:r>
                  <a:rPr lang="en-US" baseline="-25000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baseline="-44000" dirty="0" err="1" smtClean="0">
                    <a:sym typeface="Symbol" panose="05050102010706020507" pitchFamily="18" charset="2"/>
                  </a:rPr>
                  <a:t>k</a:t>
                </a:r>
                <a:r>
                  <a:rPr lang="en-US" dirty="0" smtClean="0">
                    <a:sym typeface="Symbol" panose="05050102010706020507" pitchFamily="18" charset="2"/>
                  </a:rPr>
                  <a:t> if j&lt;k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Insertion-Sort (A)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f</a:t>
                </a:r>
                <a:r>
                  <a:rPr lang="en-US" dirty="0" smtClean="0">
                    <a:sym typeface="Symbol" panose="05050102010706020507" pitchFamily="18" charset="2"/>
                  </a:rPr>
                  <a:t>or j</a:t>
                </a:r>
                <a:r>
                  <a:rPr lang="en-US" dirty="0" smtClean="0">
                    <a:sym typeface="Wingdings" panose="05000000000000000000" pitchFamily="2" charset="2"/>
                  </a:rPr>
                  <a:t>2 to length(A)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k</a:t>
                </a:r>
                <a:r>
                  <a:rPr lang="en-US" dirty="0" smtClean="0">
                    <a:sym typeface="Symbol" panose="05050102010706020507" pitchFamily="18" charset="2"/>
                  </a:rPr>
                  <a:t>ey </a:t>
                </a:r>
                <a:r>
                  <a:rPr lang="en-US" dirty="0" smtClean="0">
                    <a:sym typeface="Wingdings" panose="05000000000000000000" pitchFamily="2" charset="2"/>
                  </a:rPr>
                  <a:t> A[j]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ym typeface="Wingdings" panose="05000000000000000000" pitchFamily="2" charset="2"/>
                  </a:rPr>
                  <a:t>  j-1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w</a:t>
                </a:r>
                <a:r>
                  <a:rPr lang="en-US" dirty="0" smtClean="0">
                    <a:sym typeface="Wingdings" panose="05000000000000000000" pitchFamily="2" charset="2"/>
                  </a:rPr>
                  <a:t>hile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ym typeface="Wingdings" panose="05000000000000000000" pitchFamily="2" charset="2"/>
                  </a:rPr>
                  <a:t>&gt;0 and A[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ym typeface="Wingdings" panose="05000000000000000000" pitchFamily="2" charset="2"/>
                  </a:rPr>
                  <a:t>]&gt;key</a:t>
                </a:r>
              </a:p>
              <a:p>
                <a:pPr lvl="2"/>
                <a:r>
                  <a:rPr lang="en-US" dirty="0" smtClean="0">
                    <a:sym typeface="Wingdings" panose="05000000000000000000" pitchFamily="2" charset="2"/>
                  </a:rPr>
                  <a:t>A[i+1]  A[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ym typeface="Wingdings" panose="05000000000000000000" pitchFamily="2" charset="2"/>
                  </a:rPr>
                  <a:t>],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dirty="0" smtClean="0">
                    <a:sym typeface="Wingdings" panose="05000000000000000000" pitchFamily="2" charset="2"/>
                  </a:rPr>
                  <a:t>  i-1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A[i+1]  key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Example</a:t>
                </a:r>
                <a:endParaRPr lang="en-US" dirty="0" smtClean="0"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706" b="-4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6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Claim: At the start of the j-</a:t>
            </a:r>
            <a:r>
              <a:rPr lang="en-US" dirty="0" err="1" smtClean="0"/>
              <a:t>th</a:t>
            </a:r>
            <a:r>
              <a:rPr lang="en-US" dirty="0" smtClean="0"/>
              <a:t> execution of the outer loop A[1],…,A[j-1] are the first j-1 values of the original array </a:t>
            </a:r>
            <a:r>
              <a:rPr lang="en-US" i="1" dirty="0" smtClean="0"/>
              <a:t>sorted in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Corollary: after the algorithm terminates the array A is sorted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(Computational /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T(x) be the running time for input x, |x|=n</a:t>
            </a:r>
          </a:p>
          <a:p>
            <a:r>
              <a:rPr lang="en-US" dirty="0" smtClean="0"/>
              <a:t>Worst case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worst</a:t>
            </a:r>
            <a:r>
              <a:rPr lang="en-US" dirty="0" smtClean="0"/>
              <a:t>(n)={max T(y) | |y|=n}</a:t>
            </a:r>
          </a:p>
          <a:p>
            <a:r>
              <a:rPr lang="en-US" dirty="0" smtClean="0"/>
              <a:t>Average case</a:t>
            </a:r>
          </a:p>
          <a:p>
            <a:pPr lvl="1"/>
            <a:r>
              <a:rPr lang="en-US" dirty="0" smtClean="0"/>
              <a:t>Assume a probability p(x) for any input x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ave</a:t>
            </a:r>
            <a:r>
              <a:rPr lang="en-US" dirty="0" smtClean="0"/>
              <a:t>(n)=</a:t>
            </a:r>
            <a:r>
              <a:rPr lang="en-US" dirty="0" smtClean="0">
                <a:sym typeface="Symbol" panose="05050102010706020507" pitchFamily="18" charset="2"/>
              </a:rPr>
              <a:t>p(x)T(x)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Example – binary search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Worst case, average case, best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9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Notation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7772400" cy="4876800"/>
              </a:xfrm>
            </p:spPr>
            <p:txBody>
              <a:bodyPr/>
              <a:lstStyle/>
              <a:p>
                <a:r>
                  <a:rPr lang="en-US" dirty="0" smtClean="0"/>
                  <a:t>Let f, 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r>
                  <a:rPr lang="en-US" dirty="0" smtClean="0"/>
                  <a:t> be monotonic, non decreasing</a:t>
                </a:r>
              </a:p>
              <a:p>
                <a:r>
                  <a:rPr lang="en-US" dirty="0" smtClean="0"/>
                  <a:t>We say that f(n)=O(g(n)) if </a:t>
                </a:r>
                <a:r>
                  <a:rPr lang="en-US" dirty="0" smtClean="0">
                    <a:sym typeface="Symbol" panose="05050102010706020507" pitchFamily="18" charset="2"/>
                  </a:rPr>
                  <a:t>there exist constants c, n</a:t>
                </a:r>
                <a:r>
                  <a:rPr lang="en-US" baseline="-25000" dirty="0" smtClean="0">
                    <a:sym typeface="Symbol" panose="05050102010706020507" pitchFamily="18" charset="2"/>
                  </a:rPr>
                  <a:t>0</a:t>
                </a:r>
                <a:r>
                  <a:rPr lang="en-US" dirty="0" smtClean="0">
                    <a:sym typeface="Symbol" panose="05050102010706020507" pitchFamily="18" charset="2"/>
                  </a:rPr>
                  <a:t>, such that f(n)cg(n) for any n&gt;n</a:t>
                </a:r>
                <a:r>
                  <a:rPr lang="en-US" baseline="-25000" dirty="0" smtClean="0">
                    <a:sym typeface="Symbol" panose="05050102010706020507" pitchFamily="18" charset="2"/>
                  </a:rPr>
                  <a:t>0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Examples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Motivation for O notation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Examples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Logarithmic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Polynomial: linear, n log n, n</a:t>
                </a:r>
                <a:r>
                  <a:rPr lang="en-US" baseline="30000" dirty="0" smtClean="0">
                    <a:sym typeface="Symbol" panose="05050102010706020507" pitchFamily="18" charset="2"/>
                  </a:rPr>
                  <a:t>2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Exponential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7772400" cy="4876800"/>
              </a:xfrm>
              <a:blipFill rotWithShape="0">
                <a:blip r:embed="rId2"/>
                <a:stretch>
                  <a:fillRect l="-1098" t="-1500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 panose="05050102010706020507" pitchFamily="18" charset="2"/>
              </a:rPr>
              <a:t>Insert-sort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Binary search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Binary-search (A,1,n,s): find s in sorted array A</a:t>
            </a:r>
          </a:p>
          <a:p>
            <a:r>
              <a:rPr lang="en-US" dirty="0" smtClean="0"/>
              <a:t>T(n) – worst case time for sorted array of n elements</a:t>
            </a:r>
          </a:p>
          <a:p>
            <a:r>
              <a:rPr lang="en-US" dirty="0" smtClean="0"/>
              <a:t>T(n)=</a:t>
            </a:r>
            <a:r>
              <a:rPr lang="en-US" dirty="0" err="1" smtClean="0"/>
              <a:t>c+T</a:t>
            </a:r>
            <a:r>
              <a:rPr lang="en-US" dirty="0" smtClean="0"/>
              <a:t>(n/2)</a:t>
            </a:r>
          </a:p>
          <a:p>
            <a:r>
              <a:rPr lang="en-US" dirty="0" smtClean="0"/>
              <a:t>T(n)=O(log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589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26078</TotalTime>
  <Words>535</Words>
  <Application>Microsoft Office PowerPoint</Application>
  <PresentationFormat>On-screen Show (4:3)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ZapfDingbats</vt:lpstr>
      <vt:lpstr>Default Design</vt:lpstr>
      <vt:lpstr>Administrative Details</vt:lpstr>
      <vt:lpstr>Course topics</vt:lpstr>
      <vt:lpstr>Algorithms I</vt:lpstr>
      <vt:lpstr>Algorithms II</vt:lpstr>
      <vt:lpstr>Example: Sorting</vt:lpstr>
      <vt:lpstr>Correctness</vt:lpstr>
      <vt:lpstr>Complexity (Computational / Time)</vt:lpstr>
      <vt:lpstr>O Notation </vt:lpstr>
      <vt:lpstr>Examples I</vt:lpstr>
      <vt:lpstr>Examples II</vt:lpstr>
      <vt:lpstr>O notation - summary</vt:lpstr>
      <vt:lpstr>Other notation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networks course</dc:title>
  <dc:creator>Niv Gilboa</dc:creator>
  <cp:lastModifiedBy>user</cp:lastModifiedBy>
  <cp:revision>363</cp:revision>
  <dcterms:created xsi:type="dcterms:W3CDTF">1999-10-08T19:08:27Z</dcterms:created>
  <dcterms:modified xsi:type="dcterms:W3CDTF">2019-11-17T20:46:22Z</dcterms:modified>
</cp:coreProperties>
</file>