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4" r:id="rId11"/>
    <p:sldId id="266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1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81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54A4F03-6F4B-4582-B5FD-CED6DB0B2EEF}" type="slidenum">
              <a:rPr lang="he-IL" sz="1400" smtClean="0">
                <a:latin typeface="Times New Roman" pitchFamily="18" charset="0"/>
              </a:rPr>
              <a:pPr/>
              <a:t>1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Structure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 separation</a:t>
            </a:r>
          </a:p>
          <a:p>
            <a:pPr lvl="1"/>
            <a:r>
              <a:rPr lang="en-US" dirty="0" smtClean="0"/>
              <a:t>Abstract definition</a:t>
            </a:r>
          </a:p>
          <a:p>
            <a:pPr lvl="1"/>
            <a:r>
              <a:rPr lang="en-US" dirty="0" smtClean="0"/>
              <a:t>Implementation</a:t>
            </a:r>
          </a:p>
          <a:p>
            <a:r>
              <a:rPr lang="en-US" dirty="0" smtClean="0"/>
              <a:t>Abstract definition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Algorithm definitions (input and output)</a:t>
            </a:r>
          </a:p>
          <a:p>
            <a:pPr lvl="1"/>
            <a:r>
              <a:rPr lang="en-US" dirty="0" smtClean="0"/>
              <a:t>Complexity constraints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Simpler data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</a:t>
            </a:r>
            <a:r>
              <a:rPr lang="en-US" dirty="0" smtClean="0"/>
              <a:t>Matrix I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M be </a:t>
            </a:r>
            <a:r>
              <a:rPr lang="en-US" dirty="0" err="1" smtClean="0"/>
              <a:t>n</a:t>
            </a:r>
            <a:r>
              <a:rPr lang="en-US" dirty="0" err="1" smtClean="0">
                <a:sym typeface="Symbol" panose="05050102010706020507" pitchFamily="18" charset="2"/>
              </a:rPr>
              <a:t>n</a:t>
            </a:r>
            <a:r>
              <a:rPr lang="en-US" dirty="0" smtClean="0">
                <a:sym typeface="Symbol" panose="05050102010706020507" pitchFamily="18" charset="2"/>
              </a:rPr>
              <a:t> matrix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 is sparse if 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|{M[</a:t>
            </a:r>
            <a:r>
              <a:rPr lang="en-US" dirty="0" err="1" smtClean="0">
                <a:sym typeface="Symbol" panose="05050102010706020507" pitchFamily="18" charset="2"/>
              </a:rPr>
              <a:t>i,j</a:t>
            </a:r>
            <a:r>
              <a:rPr lang="en-US" dirty="0" smtClean="0">
                <a:sym typeface="Symbol" panose="05050102010706020507" pitchFamily="18" charset="2"/>
              </a:rPr>
              <a:t>]0|1i,jn}| = o(n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) (Number of non-zero entries much smaller than size of matrix</a:t>
            </a:r>
          </a:p>
          <a:p>
            <a:r>
              <a:rPr lang="en-US" dirty="0" smtClean="0">
                <a:sym typeface="Symbol" panose="05050102010706020507" pitchFamily="18" charset="2"/>
              </a:rPr>
              <a:t>Goal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Reduce memory to o(n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Pay in operation complexity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Implementation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For any </a:t>
            </a:r>
            <a:r>
              <a:rPr lang="en-US" dirty="0" err="1" smtClean="0">
                <a:sym typeface="Symbol" panose="05050102010706020507" pitchFamily="18" charset="2"/>
              </a:rPr>
              <a:t>i,j</a:t>
            </a:r>
            <a:r>
              <a:rPr lang="en-US" dirty="0" smtClean="0">
                <a:sym typeface="Symbol" panose="05050102010706020507" pitchFamily="18" charset="2"/>
              </a:rPr>
              <a:t> such that M[</a:t>
            </a:r>
            <a:r>
              <a:rPr lang="en-US" dirty="0" err="1" smtClean="0">
                <a:sym typeface="Symbol" panose="05050102010706020507" pitchFamily="18" charset="2"/>
              </a:rPr>
              <a:t>i,j</a:t>
            </a:r>
            <a:r>
              <a:rPr lang="en-US" dirty="0" smtClean="0">
                <a:sym typeface="Symbol" panose="05050102010706020507" pitchFamily="18" charset="2"/>
              </a:rPr>
              <a:t>]0 store triple (</a:t>
            </a:r>
            <a:r>
              <a:rPr lang="en-US" dirty="0" err="1" smtClean="0">
                <a:sym typeface="Symbol" panose="05050102010706020507" pitchFamily="18" charset="2"/>
              </a:rPr>
              <a:t>i,j,M</a:t>
            </a:r>
            <a:r>
              <a:rPr lang="en-US" dirty="0" smtClean="0">
                <a:sym typeface="Symbol" panose="05050102010706020507" pitchFamily="18" charset="2"/>
              </a:rPr>
              <a:t>[</a:t>
            </a:r>
            <a:r>
              <a:rPr lang="en-US" dirty="0" err="1" smtClean="0">
                <a:sym typeface="Symbol" panose="05050102010706020507" pitchFamily="18" charset="2"/>
              </a:rPr>
              <a:t>i,j</a:t>
            </a:r>
            <a:r>
              <a:rPr lang="en-US" dirty="0" smtClean="0">
                <a:sym typeface="Symbol" panose="05050102010706020507" pitchFamily="18" charset="2"/>
              </a:rPr>
              <a:t>])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Sort array by 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 err="1" smtClean="0">
                <a:sym typeface="Symbol" panose="05050102010706020507" pitchFamily="18" charset="2"/>
              </a:rPr>
              <a:t>,j</a:t>
            </a:r>
            <a:r>
              <a:rPr lang="en-US" dirty="0" smtClean="0">
                <a:sym typeface="Symbol" panose="05050102010706020507" pitchFamily="18" charset="2"/>
              </a:rPr>
              <a:t>) in lexicographic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Matrix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Binary search – O(log n) (number of entries </a:t>
            </a:r>
            <a:r>
              <a:rPr lang="en-US" dirty="0" smtClean="0">
                <a:sym typeface="Symbol" panose="05050102010706020507" pitchFamily="18" charset="2"/>
              </a:rPr>
              <a:t>o(n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))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Store (</a:t>
            </a:r>
            <a:r>
              <a:rPr lang="en-US" dirty="0" err="1" smtClean="0">
                <a:sym typeface="Symbol" panose="05050102010706020507" pitchFamily="18" charset="2"/>
              </a:rPr>
              <a:t>i,j,v</a:t>
            </a:r>
            <a:r>
              <a:rPr lang="en-US" dirty="0" smtClean="0">
                <a:sym typeface="Symbol" panose="05050102010706020507" pitchFamily="18" charset="2"/>
              </a:rPr>
              <a:t>) for v0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If (</a:t>
            </a:r>
            <a:r>
              <a:rPr lang="en-US" dirty="0" err="1" smtClean="0">
                <a:sym typeface="Symbol" panose="05050102010706020507" pitchFamily="18" charset="2"/>
              </a:rPr>
              <a:t>i,j,M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i,j</a:t>
            </a:r>
            <a:r>
              <a:rPr lang="en-US" dirty="0" smtClean="0">
                <a:sym typeface="Symbol" panose="05050102010706020507" pitchFamily="18" charset="2"/>
              </a:rPr>
              <a:t>)) in array – O(log n)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If 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i,j,M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i,j</a:t>
            </a:r>
            <a:r>
              <a:rPr lang="en-US" dirty="0">
                <a:sym typeface="Symbol" panose="05050102010706020507" pitchFamily="18" charset="2"/>
              </a:rPr>
              <a:t>)) </a:t>
            </a:r>
            <a:r>
              <a:rPr lang="en-US" dirty="0" smtClean="0">
                <a:sym typeface="Symbol" panose="05050102010706020507" pitchFamily="18" charset="2"/>
              </a:rPr>
              <a:t>not in </a:t>
            </a:r>
            <a:r>
              <a:rPr lang="en-US" dirty="0">
                <a:sym typeface="Symbol" panose="05050102010706020507" pitchFamily="18" charset="2"/>
              </a:rPr>
              <a:t>array – </a:t>
            </a:r>
            <a:r>
              <a:rPr lang="en-US" dirty="0" smtClean="0">
                <a:sym typeface="Symbol" panose="05050102010706020507" pitchFamily="18" charset="2"/>
              </a:rPr>
              <a:t>O(n)</a:t>
            </a:r>
          </a:p>
          <a:p>
            <a:r>
              <a:rPr lang="en-US" dirty="0">
                <a:sym typeface="Symbol" panose="05050102010706020507" pitchFamily="18" charset="2"/>
              </a:rPr>
              <a:t>Store (</a:t>
            </a:r>
            <a:r>
              <a:rPr lang="en-US" dirty="0" smtClean="0">
                <a:sym typeface="Symbol" panose="05050102010706020507" pitchFamily="18" charset="2"/>
              </a:rPr>
              <a:t>i,j,0) 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If 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i,j,M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i,j</a:t>
            </a:r>
            <a:r>
              <a:rPr lang="en-US" dirty="0">
                <a:sym typeface="Symbol" panose="05050102010706020507" pitchFamily="18" charset="2"/>
              </a:rPr>
              <a:t>)) in array – </a:t>
            </a:r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If (</a:t>
            </a:r>
            <a:r>
              <a:rPr lang="en-US" dirty="0" err="1">
                <a:sym typeface="Symbol" panose="05050102010706020507" pitchFamily="18" charset="2"/>
              </a:rPr>
              <a:t>i,j,M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i,j</a:t>
            </a:r>
            <a:r>
              <a:rPr lang="en-US" dirty="0">
                <a:sym typeface="Symbol" panose="05050102010706020507" pitchFamily="18" charset="2"/>
              </a:rPr>
              <a:t>)) not in array – </a:t>
            </a:r>
            <a:r>
              <a:rPr lang="en-US" dirty="0" smtClean="0">
                <a:sym typeface="Symbol" panose="05050102010706020507" pitchFamily="18" charset="2"/>
              </a:rPr>
              <a:t>O(log 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DS</a:t>
            </a:r>
          </a:p>
          <a:p>
            <a:pPr lvl="1"/>
            <a:r>
              <a:rPr lang="en-US" dirty="0" smtClean="0"/>
              <a:t>Dictated by hardware</a:t>
            </a:r>
          </a:p>
          <a:p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Read (address) – O(1)</a:t>
            </a:r>
          </a:p>
          <a:p>
            <a:pPr lvl="1"/>
            <a:r>
              <a:rPr lang="en-US" dirty="0" smtClean="0"/>
              <a:t>Write (address, value) – 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090249" y="2415396"/>
            <a:ext cx="1397479" cy="285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0688" y="2415396"/>
            <a:ext cx="276045" cy="25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7171" y="5011947"/>
            <a:ext cx="483078" cy="25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7487728" y="3666226"/>
            <a:ext cx="53483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8022566" y="2415396"/>
            <a:ext cx="1" cy="125083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7561772" y="2133599"/>
            <a:ext cx="921587" cy="28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9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Abstract 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Any type</a:t>
            </a:r>
          </a:p>
          <a:p>
            <a:r>
              <a:rPr lang="en-US" dirty="0" smtClean="0"/>
              <a:t>Array indices – a set I (usually 0,…,n-1)</a:t>
            </a:r>
          </a:p>
          <a:p>
            <a:r>
              <a:rPr lang="en-US" dirty="0" smtClean="0"/>
              <a:t>Operations on array A</a:t>
            </a:r>
          </a:p>
          <a:p>
            <a:pPr lvl="1"/>
            <a:r>
              <a:rPr lang="en-US" dirty="0" smtClean="0"/>
              <a:t>Get (</a:t>
            </a:r>
            <a:r>
              <a:rPr lang="en-US" dirty="0" err="1" smtClean="0"/>
              <a:t>A,i</a:t>
            </a:r>
            <a:r>
              <a:rPr lang="en-US" dirty="0" smtClean="0"/>
              <a:t>) – return value in index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 panose="05050102010706020507" pitchFamily="18" charset="2"/>
              </a:rPr>
              <a:t>I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Store (</a:t>
            </a:r>
            <a:r>
              <a:rPr lang="en-US" dirty="0" err="1" smtClean="0">
                <a:sym typeface="Symbol" panose="05050102010706020507" pitchFamily="18" charset="2"/>
              </a:rPr>
              <a:t>A,i,v</a:t>
            </a:r>
            <a:r>
              <a:rPr lang="en-US" dirty="0" smtClean="0">
                <a:sym typeface="Symbol" panose="05050102010706020507" pitchFamily="18" charset="2"/>
              </a:rPr>
              <a:t>) – store v in index I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Both operations in O(1)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Get returns value of last store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Value undefined before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Implementation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</a:t>
            </a:r>
          </a:p>
          <a:p>
            <a:pPr lvl="1"/>
            <a:r>
              <a:rPr lang="en-US" dirty="0" smtClean="0"/>
              <a:t>Contiguous memory region</a:t>
            </a:r>
          </a:p>
          <a:p>
            <a:pPr lvl="1"/>
            <a:r>
              <a:rPr lang="en-US" dirty="0" smtClean="0"/>
              <a:t>Memory addresses: A,…,A+n-1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in physical address </a:t>
            </a:r>
            <a:r>
              <a:rPr lang="en-US" dirty="0" err="1" smtClean="0"/>
              <a:t>A+i</a:t>
            </a:r>
            <a:endParaRPr lang="en-US" dirty="0" smtClean="0"/>
          </a:p>
          <a:p>
            <a:r>
              <a:rPr lang="en-US" dirty="0" smtClean="0"/>
              <a:t>Implementation II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separate, contiguous memory regions</a:t>
            </a:r>
          </a:p>
          <a:p>
            <a:pPr lvl="1"/>
            <a:r>
              <a:rPr lang="en-US" dirty="0" smtClean="0"/>
              <a:t>Each region of size n</a:t>
            </a:r>
          </a:p>
          <a:p>
            <a:pPr lvl="1"/>
            <a:r>
              <a:rPr lang="en-US" dirty="0" smtClean="0"/>
              <a:t>Addresses A</a:t>
            </a:r>
            <a:r>
              <a:rPr lang="en-US" baseline="-25000" dirty="0" smtClean="0"/>
              <a:t>0</a:t>
            </a:r>
            <a:r>
              <a:rPr lang="en-US" dirty="0" smtClean="0"/>
              <a:t>,…,A</a:t>
            </a:r>
            <a:r>
              <a:rPr lang="en-US" baseline="-25000" dirty="0" smtClean="0"/>
              <a:t>0</a:t>
            </a:r>
            <a:r>
              <a:rPr lang="en-US" dirty="0" smtClean="0"/>
              <a:t>+n-1,…,A</a:t>
            </a:r>
            <a:r>
              <a:rPr lang="en-US" baseline="-25000" dirty="0" smtClean="0"/>
              <a:t>k-1</a:t>
            </a:r>
            <a:r>
              <a:rPr lang="en-US" dirty="0" smtClean="0"/>
              <a:t>,…,A</a:t>
            </a:r>
            <a:r>
              <a:rPr lang="en-US" baseline="-25000" dirty="0" smtClean="0"/>
              <a:t>k-1</a:t>
            </a:r>
            <a:r>
              <a:rPr lang="en-US" dirty="0" smtClean="0"/>
              <a:t>+n-1</a:t>
            </a:r>
          </a:p>
          <a:p>
            <a:pPr lvl="1"/>
            <a:r>
              <a:rPr lang="en-US" dirty="0" smtClean="0"/>
              <a:t>Address </a:t>
            </a:r>
            <a:r>
              <a:rPr lang="en-US" dirty="0" err="1" smtClean="0"/>
              <a:t>i</a:t>
            </a:r>
            <a:r>
              <a:rPr lang="en-US" dirty="0" smtClean="0"/>
              <a:t> in  the array is in </a:t>
            </a:r>
            <a:r>
              <a:rPr lang="en-US" dirty="0" err="1" smtClean="0"/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i</a:t>
            </a:r>
            <a:r>
              <a:rPr lang="en-US" baseline="-25000" dirty="0" smtClean="0">
                <a:sym typeface="Symbol" panose="05050102010706020507" pitchFamily="18" charset="2"/>
              </a:rPr>
              <a:t>/k</a:t>
            </a:r>
            <a:r>
              <a:rPr lang="en-US" dirty="0" smtClean="0">
                <a:sym typeface="Symbol" panose="05050102010706020507" pitchFamily="18" charset="2"/>
              </a:rPr>
              <a:t>+(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mod 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Implementation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II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separate, contiguous memory regions</a:t>
            </a:r>
          </a:p>
          <a:p>
            <a:pPr lvl="1"/>
            <a:r>
              <a:rPr lang="en-US" dirty="0" smtClean="0"/>
              <a:t>Each region of size n</a:t>
            </a:r>
          </a:p>
          <a:p>
            <a:pPr lvl="1"/>
            <a:r>
              <a:rPr lang="en-US" dirty="0" smtClean="0"/>
              <a:t>Addresses A</a:t>
            </a:r>
            <a:r>
              <a:rPr lang="en-US" baseline="-25000" dirty="0" smtClean="0"/>
              <a:t>0</a:t>
            </a:r>
            <a:r>
              <a:rPr lang="en-US" dirty="0" smtClean="0"/>
              <a:t>,…,A</a:t>
            </a:r>
            <a:r>
              <a:rPr lang="en-US" baseline="-25000" dirty="0" smtClean="0"/>
              <a:t>0</a:t>
            </a:r>
            <a:r>
              <a:rPr lang="en-US" dirty="0" smtClean="0"/>
              <a:t>+n-1,…,A</a:t>
            </a:r>
            <a:r>
              <a:rPr lang="en-US" baseline="-25000" dirty="0" smtClean="0"/>
              <a:t>k-1</a:t>
            </a:r>
            <a:r>
              <a:rPr lang="en-US" dirty="0" smtClean="0"/>
              <a:t>,…,A</a:t>
            </a:r>
            <a:r>
              <a:rPr lang="en-US" baseline="-25000" dirty="0" smtClean="0"/>
              <a:t>k-1</a:t>
            </a:r>
            <a:r>
              <a:rPr lang="en-US" dirty="0" smtClean="0"/>
              <a:t>+n-1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in physical address </a:t>
            </a:r>
            <a:r>
              <a:rPr lang="en-US" dirty="0" err="1" smtClean="0"/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i</a:t>
            </a:r>
            <a:r>
              <a:rPr lang="en-US" baseline="-25000" dirty="0" smtClean="0">
                <a:sym typeface="Symbol" panose="05050102010706020507" pitchFamily="18" charset="2"/>
              </a:rPr>
              <a:t>/k</a:t>
            </a:r>
            <a:r>
              <a:rPr lang="en-US" dirty="0" smtClean="0">
                <a:sym typeface="Symbol" panose="05050102010706020507" pitchFamily="18" charset="2"/>
              </a:rPr>
              <a:t>+(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mod k)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Memory region 0: A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,…,A</a:t>
            </a:r>
            <a:r>
              <a:rPr lang="en-US" baseline="-25000" dirty="0" smtClean="0">
                <a:sym typeface="Symbol" panose="05050102010706020507" pitchFamily="18" charset="2"/>
              </a:rPr>
              <a:t>k-1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Memory region 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dirty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i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k): A</a:t>
            </a:r>
            <a:r>
              <a:rPr lang="en-US" baseline="-25000" dirty="0" smtClean="0">
                <a:sym typeface="Symbol" panose="05050102010706020507" pitchFamily="18" charset="2"/>
              </a:rPr>
              <a:t>i-1</a:t>
            </a:r>
            <a:r>
              <a:rPr lang="en-US" dirty="0" smtClean="0">
                <a:sym typeface="Symbol" panose="05050102010706020507" pitchFamily="18" charset="2"/>
              </a:rPr>
              <a:t>,…,A</a:t>
            </a:r>
            <a:r>
              <a:rPr lang="en-US" baseline="-25000" dirty="0" smtClean="0">
                <a:sym typeface="Symbol" panose="05050102010706020507" pitchFamily="18" charset="2"/>
              </a:rPr>
              <a:t>i-1</a:t>
            </a:r>
            <a:r>
              <a:rPr lang="en-US" dirty="0" smtClean="0">
                <a:sym typeface="Symbol" panose="05050102010706020507" pitchFamily="18" charset="2"/>
              </a:rPr>
              <a:t>+n-1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Application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Virtual memory in modern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– abstract DS</a:t>
            </a:r>
          </a:p>
          <a:p>
            <a:r>
              <a:rPr lang="en-US" dirty="0" smtClean="0"/>
              <a:t>Data – (key, value) pair</a:t>
            </a:r>
          </a:p>
          <a:p>
            <a:pPr lvl="1"/>
            <a:r>
              <a:rPr lang="en-US" dirty="0" smtClean="0"/>
              <a:t>Keys are ordered, e.g. integers or strings with lexicographic order</a:t>
            </a:r>
          </a:p>
          <a:p>
            <a:pPr lvl="1"/>
            <a:r>
              <a:rPr lang="en-US" dirty="0" smtClean="0"/>
              <a:t>Keys are unique</a:t>
            </a:r>
          </a:p>
          <a:p>
            <a:pPr lvl="1"/>
            <a:r>
              <a:rPr lang="en-US" dirty="0" smtClean="0"/>
              <a:t>Value – any data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Insert (key, value)</a:t>
            </a:r>
          </a:p>
          <a:p>
            <a:pPr lvl="1"/>
            <a:r>
              <a:rPr lang="en-US" dirty="0" smtClean="0"/>
              <a:t>Search (key) – returns value</a:t>
            </a:r>
          </a:p>
          <a:p>
            <a:pPr lvl="1"/>
            <a:r>
              <a:rPr lang="en-US" dirty="0" smtClean="0"/>
              <a:t>Delete (key) – removes (key,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Dictionary: Array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1: sorted array</a:t>
            </a:r>
          </a:p>
          <a:p>
            <a:pPr lvl="1"/>
            <a:r>
              <a:rPr lang="en-US" dirty="0" smtClean="0"/>
              <a:t>Insert – O(n)</a:t>
            </a:r>
          </a:p>
          <a:p>
            <a:pPr lvl="1"/>
            <a:r>
              <a:rPr lang="en-US" dirty="0" smtClean="0"/>
              <a:t>Search – O(log n)</a:t>
            </a:r>
          </a:p>
          <a:p>
            <a:pPr lvl="1"/>
            <a:r>
              <a:rPr lang="en-US" dirty="0" smtClean="0"/>
              <a:t>Delete – O(n)</a:t>
            </a:r>
          </a:p>
          <a:p>
            <a:r>
              <a:rPr lang="en-US" dirty="0" smtClean="0"/>
              <a:t>Implementation 2: unsorted array</a:t>
            </a:r>
          </a:p>
          <a:p>
            <a:pPr lvl="1"/>
            <a:r>
              <a:rPr lang="en-US" dirty="0" smtClean="0"/>
              <a:t>Insert </a:t>
            </a:r>
          </a:p>
          <a:p>
            <a:pPr lvl="2"/>
            <a:r>
              <a:rPr lang="en-US" dirty="0" smtClean="0"/>
              <a:t>If less then n elements in array - O(1)</a:t>
            </a:r>
          </a:p>
          <a:p>
            <a:pPr lvl="2"/>
            <a:r>
              <a:rPr lang="en-US" dirty="0" smtClean="0"/>
              <a:t>If n elements – O(n) (but amortized time is O(1) by size doubling)</a:t>
            </a:r>
          </a:p>
          <a:p>
            <a:pPr lvl="1"/>
            <a:r>
              <a:rPr lang="en-US" dirty="0" smtClean="0"/>
              <a:t>Search – O(n)</a:t>
            </a:r>
          </a:p>
          <a:p>
            <a:pPr lvl="1"/>
            <a:r>
              <a:rPr lang="en-US" dirty="0" smtClean="0"/>
              <a:t>Delete –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 Array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2-d array is a matrix M</a:t>
            </a:r>
          </a:p>
          <a:p>
            <a:pPr lvl="1"/>
            <a:r>
              <a:rPr lang="en-US" dirty="0" smtClean="0"/>
              <a:t>Dimensions </a:t>
            </a:r>
            <a:r>
              <a:rPr lang="en-US" dirty="0" err="1" smtClean="0"/>
              <a:t>n</a:t>
            </a:r>
            <a:r>
              <a:rPr lang="en-US" dirty="0" err="1" smtClean="0">
                <a:sym typeface="Symbol" panose="05050102010706020507" pitchFamily="18" charset="2"/>
              </a:rPr>
              <a:t>m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Every row is a regular array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Operations: get and store M[</a:t>
            </a:r>
            <a:r>
              <a:rPr lang="en-US" dirty="0" err="1" smtClean="0">
                <a:sym typeface="Symbol" panose="05050102010706020507" pitchFamily="18" charset="2"/>
              </a:rPr>
              <a:t>i,j</a:t>
            </a:r>
            <a:r>
              <a:rPr lang="en-US" dirty="0" smtClean="0">
                <a:sym typeface="Symbol" panose="05050102010706020507" pitchFamily="18" charset="2"/>
              </a:rPr>
              <a:t>]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Implementation: Array A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Access M[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err="1" smtClean="0">
                <a:sym typeface="Symbol" panose="05050102010706020507" pitchFamily="18" charset="2"/>
              </a:rPr>
              <a:t>,j</a:t>
            </a:r>
            <a:r>
              <a:rPr lang="en-US" dirty="0" smtClean="0">
                <a:sym typeface="Symbol" panose="05050102010706020507" pitchFamily="18" charset="2"/>
              </a:rPr>
              <a:t>] by A[</a:t>
            </a:r>
            <a:r>
              <a:rPr lang="en-US" dirty="0" err="1" smtClean="0">
                <a:sym typeface="Symbol" panose="05050102010706020507" pitchFamily="18" charset="2"/>
              </a:rPr>
              <a:t>im+j</a:t>
            </a:r>
            <a:r>
              <a:rPr lang="en-US" dirty="0" smtClean="0">
                <a:sym typeface="Symbol" panose="05050102010706020507" pitchFamily="18" charset="2"/>
              </a:rPr>
              <a:t>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 Array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d-dimensional array M</a:t>
            </a:r>
          </a:p>
          <a:p>
            <a:pPr lvl="1"/>
            <a:r>
              <a:rPr lang="en-US" dirty="0" smtClean="0"/>
              <a:t>Dimensions are n</a:t>
            </a:r>
            <a:r>
              <a:rPr lang="en-US" baseline="-25000" dirty="0" smtClean="0"/>
              <a:t>d</a:t>
            </a:r>
            <a:r>
              <a:rPr lang="en-US" dirty="0" smtClean="0">
                <a:sym typeface="Symbol" panose="05050102010706020507" pitchFamily="18" charset="2"/>
              </a:rPr>
              <a:t>n</a:t>
            </a:r>
            <a:r>
              <a:rPr lang="en-US" baseline="-25000" dirty="0" smtClean="0">
                <a:sym typeface="Symbol" panose="05050102010706020507" pitchFamily="18" charset="2"/>
              </a:rPr>
              <a:t>d-1</a:t>
            </a:r>
            <a:r>
              <a:rPr lang="en-US" dirty="0" smtClean="0">
                <a:sym typeface="Symbol" panose="05050102010706020507" pitchFamily="18" charset="2"/>
              </a:rPr>
              <a:t>…n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Implementation by regular array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Access to M[i</a:t>
            </a:r>
            <a:r>
              <a:rPr lang="en-US" baseline="-25000" dirty="0" smtClean="0">
                <a:sym typeface="Symbol" panose="05050102010706020507" pitchFamily="18" charset="2"/>
              </a:rPr>
              <a:t>d</a:t>
            </a:r>
            <a:r>
              <a:rPr lang="en-US" dirty="0" smtClean="0">
                <a:sym typeface="Symbol" panose="05050102010706020507" pitchFamily="18" charset="2"/>
              </a:rPr>
              <a:t>,i</a:t>
            </a:r>
            <a:r>
              <a:rPr lang="en-US" baseline="-25000" dirty="0" smtClean="0">
                <a:sym typeface="Symbol" panose="05050102010706020507" pitchFamily="18" charset="2"/>
              </a:rPr>
              <a:t>d-1</a:t>
            </a:r>
            <a:r>
              <a:rPr lang="en-US" dirty="0" smtClean="0">
                <a:sym typeface="Symbol" panose="05050102010706020507" pitchFamily="18" charset="2"/>
              </a:rPr>
              <a:t>,…,i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] by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A[(…(i</a:t>
            </a:r>
            <a:r>
              <a:rPr lang="en-US" baseline="-25000" dirty="0" smtClean="0">
                <a:sym typeface="Symbol" panose="05050102010706020507" pitchFamily="18" charset="2"/>
              </a:rPr>
              <a:t>d</a:t>
            </a:r>
            <a:r>
              <a:rPr lang="en-US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d-1</a:t>
            </a:r>
            <a:r>
              <a:rPr lang="en-US" dirty="0" smtClean="0">
                <a:sym typeface="Symbol" panose="05050102010706020507" pitchFamily="18" charset="2"/>
              </a:rPr>
              <a:t>+i</a:t>
            </a:r>
            <a:r>
              <a:rPr lang="en-US" baseline="-25000" dirty="0" smtClean="0">
                <a:sym typeface="Symbol" panose="05050102010706020507" pitchFamily="18" charset="2"/>
              </a:rPr>
              <a:t>d-1</a:t>
            </a:r>
            <a:r>
              <a:rPr lang="en-US" dirty="0" smtClean="0">
                <a:sym typeface="Symbol" panose="05050102010706020507" pitchFamily="18" charset="2"/>
              </a:rPr>
              <a:t>)n</a:t>
            </a:r>
            <a:r>
              <a:rPr lang="en-US" baseline="-25000" dirty="0" smtClean="0">
                <a:sym typeface="Symbol" panose="05050102010706020507" pitchFamily="18" charset="2"/>
              </a:rPr>
              <a:t>d-2</a:t>
            </a:r>
            <a:r>
              <a:rPr lang="en-US" dirty="0" smtClean="0">
                <a:sym typeface="Symbol" panose="05050102010706020507" pitchFamily="18" charset="2"/>
              </a:rPr>
              <a:t>+i</a:t>
            </a:r>
            <a:r>
              <a:rPr lang="en-US" baseline="-25000" dirty="0" smtClean="0">
                <a:sym typeface="Symbol" panose="05050102010706020507" pitchFamily="18" charset="2"/>
              </a:rPr>
              <a:t>d-2</a:t>
            </a:r>
            <a:r>
              <a:rPr lang="en-US" dirty="0" smtClean="0">
                <a:sym typeface="Symbol" panose="05050102010706020507" pitchFamily="18" charset="2"/>
              </a:rPr>
              <a:t>)n</a:t>
            </a:r>
            <a:r>
              <a:rPr lang="en-US" baseline="-25000" dirty="0" smtClean="0">
                <a:sym typeface="Symbol" panose="05050102010706020507" pitchFamily="18" charset="2"/>
              </a:rPr>
              <a:t>d-3</a:t>
            </a:r>
            <a:r>
              <a:rPr lang="en-US" dirty="0" smtClean="0">
                <a:sym typeface="Symbol" panose="05050102010706020507" pitchFamily="18" charset="2"/>
              </a:rPr>
              <a:t>+…+i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)n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+i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63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26481</TotalTime>
  <Words>581</Words>
  <Application>Microsoft Office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Comic Sans MS</vt:lpstr>
      <vt:lpstr>Symbol</vt:lpstr>
      <vt:lpstr>Times New Roman</vt:lpstr>
      <vt:lpstr>Wingdings</vt:lpstr>
      <vt:lpstr>ZapfDingbats</vt:lpstr>
      <vt:lpstr>Default Design</vt:lpstr>
      <vt:lpstr>Abstract Data Structure</vt:lpstr>
      <vt:lpstr>Computer Memory</vt:lpstr>
      <vt:lpstr>Array – Abstract DS</vt:lpstr>
      <vt:lpstr>Array – Implementation I</vt:lpstr>
      <vt:lpstr>Array – Implementation II</vt:lpstr>
      <vt:lpstr>Dictionary</vt:lpstr>
      <vt:lpstr>Dictionary: Array Implementation </vt:lpstr>
      <vt:lpstr>Multi-Dimension Array I</vt:lpstr>
      <vt:lpstr>Multi-Dimension Array II</vt:lpstr>
      <vt:lpstr>Sparse Matrix I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Sparse Matrix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380</cp:revision>
  <dcterms:created xsi:type="dcterms:W3CDTF">1999-10-08T19:08:27Z</dcterms:created>
  <dcterms:modified xsi:type="dcterms:W3CDTF">2019-11-18T10:48:15Z</dcterms:modified>
</cp:coreProperties>
</file>