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1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81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54A4F03-6F4B-4582-B5FD-CED6DB0B2EEF}" type="slidenum">
              <a:rPr lang="he-IL" sz="1400" smtClean="0">
                <a:latin typeface="Times New Roman" pitchFamily="18" charset="0"/>
              </a:rPr>
              <a:pPr/>
              <a:t>1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 smtClean="0"/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data type</a:t>
            </a:r>
          </a:p>
          <a:p>
            <a:r>
              <a:rPr lang="en-US" dirty="0" smtClean="0"/>
              <a:t>No bound on number of entries</a:t>
            </a:r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Insertion – O(1)</a:t>
            </a:r>
          </a:p>
          <a:p>
            <a:pPr lvl="1"/>
            <a:r>
              <a:rPr lang="en-US" dirty="0" smtClean="0"/>
              <a:t>Deletion – O(1) (given location)</a:t>
            </a:r>
          </a:p>
          <a:p>
            <a:r>
              <a:rPr lang="en-US" dirty="0" smtClean="0"/>
              <a:t>Head pointer</a:t>
            </a:r>
          </a:p>
          <a:p>
            <a:r>
              <a:rPr lang="en-US" dirty="0" smtClean="0"/>
              <a:t>Nodes with data and next pointer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Diagram visualization of linked lists</a:t>
            </a:r>
          </a:p>
          <a:p>
            <a:pPr lvl="1"/>
            <a:r>
              <a:rPr lang="en-US" dirty="0" smtClean="0"/>
              <a:t>Memory representation of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Cyclic Array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 on number of elements – n</a:t>
            </a:r>
          </a:p>
          <a:p>
            <a:r>
              <a:rPr lang="en-US" dirty="0" smtClean="0"/>
              <a:t>Create</a:t>
            </a:r>
          </a:p>
          <a:p>
            <a:pPr lvl="1"/>
            <a:r>
              <a:rPr lang="en-US" dirty="0" err="1" smtClean="0"/>
              <a:t>Head</a:t>
            </a:r>
            <a:r>
              <a:rPr lang="en-US" dirty="0" err="1" smtClean="0">
                <a:sym typeface="Wingdings" panose="05000000000000000000" pitchFamily="2" charset="2"/>
              </a:rPr>
              <a:t>n</a:t>
            </a:r>
            <a:r>
              <a:rPr lang="en-US" dirty="0" smtClean="0">
                <a:sym typeface="Wingdings" panose="05000000000000000000" pitchFamily="2" charset="2"/>
              </a:rPr>
              <a:t>/2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Tailn</a:t>
            </a:r>
            <a:r>
              <a:rPr lang="en-US" dirty="0" smtClean="0">
                <a:sym typeface="Wingdings" panose="05000000000000000000" pitchFamily="2" charset="2"/>
              </a:rPr>
              <a:t>/2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Enqueue</a:t>
            </a:r>
            <a:r>
              <a:rPr lang="en-US" dirty="0" smtClean="0">
                <a:sym typeface="Wingdings" panose="05000000000000000000" pitchFamily="2" charset="2"/>
              </a:rPr>
              <a:t>(v)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(Tail = Head+1 mod 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Return error “full queue”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TailTail</a:t>
            </a:r>
            <a:r>
              <a:rPr lang="en-US" dirty="0" smtClean="0">
                <a:sym typeface="Wingdings" panose="05000000000000000000" pitchFamily="2" charset="2"/>
              </a:rPr>
              <a:t> -1 mod 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Array[Tail]v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Cyclic Array II +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If (Head=Tail)</a:t>
            </a:r>
          </a:p>
          <a:p>
            <a:pPr lvl="2"/>
            <a:r>
              <a:rPr lang="en-US" dirty="0" smtClean="0"/>
              <a:t>Return error “empty queue”</a:t>
            </a:r>
          </a:p>
          <a:p>
            <a:pPr lvl="1"/>
            <a:r>
              <a:rPr lang="en-US" dirty="0" smtClean="0"/>
              <a:t>Head</a:t>
            </a:r>
            <a:r>
              <a:rPr lang="en-US" dirty="0" smtClean="0">
                <a:sym typeface="Wingdings" panose="05000000000000000000" pitchFamily="2" charset="2"/>
              </a:rPr>
              <a:t>Head-1 mod n</a:t>
            </a:r>
          </a:p>
          <a:p>
            <a:r>
              <a:rPr lang="en-US" dirty="0" smtClean="0"/>
              <a:t>Linked list implementation</a:t>
            </a:r>
          </a:p>
          <a:p>
            <a:pPr lvl="1"/>
            <a:r>
              <a:rPr lang="en-US" dirty="0" smtClean="0"/>
              <a:t>No bound on size</a:t>
            </a:r>
          </a:p>
          <a:p>
            <a:pPr lvl="1"/>
            <a:r>
              <a:rPr lang="en-US" dirty="0" smtClean="0"/>
              <a:t>Head and Tail pointers</a:t>
            </a:r>
          </a:p>
          <a:p>
            <a:pPr lvl="1"/>
            <a:r>
              <a:rPr lang="en-US" dirty="0" smtClean="0"/>
              <a:t>Check for empty queue</a:t>
            </a:r>
          </a:p>
          <a:p>
            <a:pPr lvl="1"/>
            <a:r>
              <a:rPr lang="en-US" dirty="0" smtClean="0"/>
              <a:t>What about check for full queue?</a:t>
            </a:r>
          </a:p>
          <a:p>
            <a:r>
              <a:rPr lang="en-US" dirty="0" smtClean="0"/>
              <a:t>Add is empty and is full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data type</a:t>
            </a:r>
          </a:p>
          <a:p>
            <a:r>
              <a:rPr lang="en-US" dirty="0" smtClean="0"/>
              <a:t>LIFO (or FILO) policy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Push (v)</a:t>
            </a:r>
          </a:p>
          <a:p>
            <a:pPr lvl="1"/>
            <a:r>
              <a:rPr lang="en-US" dirty="0" smtClean="0"/>
              <a:t>Pop</a:t>
            </a:r>
          </a:p>
          <a:p>
            <a:pPr lvl="1"/>
            <a:r>
              <a:rPr lang="en-US" dirty="0" smtClean="0"/>
              <a:t>Is empty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With top address</a:t>
            </a:r>
          </a:p>
          <a:p>
            <a:pPr lvl="1"/>
            <a:r>
              <a:rPr lang="en-US" dirty="0" smtClean="0"/>
              <a:t>Top initialized</a:t>
            </a:r>
          </a:p>
          <a:p>
            <a:pPr lvl="2"/>
            <a:r>
              <a:rPr lang="en-US" dirty="0" smtClean="0"/>
              <a:t>Either to -1 and points to top of stack</a:t>
            </a:r>
          </a:p>
          <a:p>
            <a:pPr lvl="2"/>
            <a:r>
              <a:rPr lang="en-US" dirty="0" smtClean="0"/>
              <a:t>Or to 0 and  points to address above top of stack</a:t>
            </a:r>
          </a:p>
          <a:p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With head pointer</a:t>
            </a:r>
          </a:p>
          <a:p>
            <a:r>
              <a:rPr lang="en-US" dirty="0" smtClean="0"/>
              <a:t>Is empty tested by top=-1 or head=NULL</a:t>
            </a:r>
          </a:p>
          <a:p>
            <a:pPr lvl="1"/>
            <a:r>
              <a:rPr lang="en-US" dirty="0" smtClean="0"/>
              <a:t>In both cases, stack can overflow in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Runtime Memory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P() {…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Q(</a:t>
            </a:r>
            <a:r>
              <a:rPr lang="en-US" sz="2400" dirty="0" err="1" smtClean="0"/>
              <a:t>int</a:t>
            </a:r>
            <a:r>
              <a:rPr lang="en-US" sz="2400" dirty="0" smtClean="0"/>
              <a:t> a) {…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R() {…</a:t>
            </a:r>
          </a:p>
          <a:p>
            <a:pPr lvl="1"/>
            <a:r>
              <a:rPr lang="en-US" sz="2000" dirty="0" smtClean="0"/>
              <a:t>Q(a) …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Main{ P();</a:t>
            </a:r>
          </a:p>
          <a:p>
            <a:pPr lvl="1"/>
            <a:r>
              <a:rPr lang="en-US" sz="2000" dirty="0" smtClean="0"/>
              <a:t>Q(a)</a:t>
            </a:r>
          </a:p>
          <a:p>
            <a:pPr lvl="1"/>
            <a:r>
              <a:rPr lang="en-US" sz="2000" dirty="0" smtClean="0"/>
              <a:t>R()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Runtime Memory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678916"/>
            <a:ext cx="7772400" cy="4648200"/>
          </a:xfrm>
        </p:spPr>
        <p:txBody>
          <a:bodyPr/>
          <a:lstStyle/>
          <a:p>
            <a:r>
              <a:rPr lang="en-US" dirty="0" smtClean="0"/>
              <a:t>Stack segment state:</a:t>
            </a:r>
          </a:p>
          <a:p>
            <a:r>
              <a:rPr lang="en-US" dirty="0" smtClean="0"/>
              <a:t>Each function frame includes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2860" y="5952226"/>
            <a:ext cx="737558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7341080" y="5952226"/>
            <a:ext cx="629728" cy="37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3900" y="5965883"/>
            <a:ext cx="726056" cy="55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main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2860" y="5348376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00996" y="5952224"/>
            <a:ext cx="726056" cy="55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00996" y="4744526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362919" y="5952223"/>
            <a:ext cx="726056" cy="55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Exit 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29132" y="5344779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85404" y="5337594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61941" y="5344779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187102" y="5965883"/>
            <a:ext cx="726056" cy="55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Q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154932" y="4744525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64197" y="5945756"/>
            <a:ext cx="836761" cy="55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Exit Q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9342" y="5341184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92333" y="4740930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641496" y="5349809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634487" y="4749555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627478" y="4130070"/>
            <a:ext cx="828136" cy="6038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97726" y="5967504"/>
            <a:ext cx="836761" cy="55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616879" y="5967503"/>
            <a:ext cx="836761" cy="55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Q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H. Towers Recursion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Hanoi towers problem</a:t>
            </a:r>
          </a:p>
          <a:p>
            <a:pPr lvl="1"/>
            <a:r>
              <a:rPr lang="en-US" dirty="0" smtClean="0"/>
              <a:t>Three poles</a:t>
            </a:r>
          </a:p>
          <a:p>
            <a:pPr lvl="1"/>
            <a:r>
              <a:rPr lang="en-US" dirty="0" smtClean="0"/>
              <a:t>Concentric disks – higher is smaller</a:t>
            </a:r>
          </a:p>
          <a:p>
            <a:pPr lvl="1"/>
            <a:r>
              <a:rPr lang="en-US" dirty="0" smtClean="0"/>
              <a:t>Goal: move disks to different pole without putting large disk on small disk</a:t>
            </a:r>
          </a:p>
          <a:p>
            <a:r>
              <a:rPr lang="en-US" dirty="0" smtClean="0"/>
              <a:t>Hanoi (</a:t>
            </a:r>
            <a:r>
              <a:rPr lang="en-US" dirty="0" err="1" smtClean="0"/>
              <a:t>n,from,to,intermediate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(n=1) store (from </a:t>
            </a:r>
            <a:r>
              <a:rPr lang="en-US" dirty="0" smtClean="0">
                <a:sym typeface="Wingdings" panose="05000000000000000000" pitchFamily="2" charset="2"/>
              </a:rPr>
              <a:t> to)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Else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Hanoi (n-1,from,intermediate,to)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Hanoi (1,from,to,intermediate)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Hanoi (n-1,intermediate,to,from)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H. Towers Recursion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</a:p>
          <a:p>
            <a:pPr lvl="1"/>
            <a:r>
              <a:rPr lang="en-US" dirty="0" smtClean="0"/>
              <a:t>T(n)=2T(n-1)+O(1)</a:t>
            </a:r>
          </a:p>
          <a:p>
            <a:pPr lvl="1"/>
            <a:r>
              <a:rPr lang="en-US" dirty="0" smtClean="0"/>
              <a:t>Prove that T(n)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en-US" dirty="0" smtClean="0"/>
              <a:t>T(n-</a:t>
            </a:r>
            <a:r>
              <a:rPr lang="en-US" dirty="0" err="1" smtClean="0"/>
              <a:t>i</a:t>
            </a:r>
            <a:r>
              <a:rPr lang="en-US" dirty="0" smtClean="0"/>
              <a:t>)+2</a:t>
            </a:r>
            <a:r>
              <a:rPr lang="en-US" baseline="30000" dirty="0" smtClean="0"/>
              <a:t>i-1</a:t>
            </a:r>
            <a:r>
              <a:rPr lang="en-US" dirty="0" smtClean="0"/>
              <a:t>c, for any </a:t>
            </a:r>
            <a:r>
              <a:rPr lang="en-US" dirty="0" err="1" smtClean="0"/>
              <a:t>i</a:t>
            </a:r>
            <a:r>
              <a:rPr lang="en-US" dirty="0" smtClean="0"/>
              <a:t>=1,…,n-1 and for some constant c</a:t>
            </a:r>
          </a:p>
          <a:p>
            <a:pPr lvl="1"/>
            <a:r>
              <a:rPr lang="en-US" dirty="0" smtClean="0"/>
              <a:t>Deduce T(n)=O(2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 –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Stack size – O(n)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8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Head </a:t>
            </a:r>
            <a:r>
              <a:rPr lang="en-US" dirty="0" smtClean="0">
                <a:sym typeface="Wingdings" panose="05000000000000000000" pitchFamily="2" charset="2"/>
              </a:rPr>
              <a:t> Null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Unordered insert(N)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N.next</a:t>
            </a:r>
            <a:r>
              <a:rPr lang="en-US" dirty="0" smtClean="0">
                <a:sym typeface="Wingdings" panose="05000000000000000000" pitchFamily="2" charset="2"/>
              </a:rPr>
              <a:t>  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Head  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Ordered insert (N) after pointer t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N.next</a:t>
            </a:r>
            <a:r>
              <a:rPr lang="en-US" dirty="0" smtClean="0">
                <a:sym typeface="Wingdings" panose="05000000000000000000" pitchFamily="2" charset="2"/>
              </a:rPr>
              <a:t>  t-&gt;next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t-&gt;next N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(head)</a:t>
            </a:r>
          </a:p>
          <a:p>
            <a:pPr lvl="1"/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head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/>
              <a:t>Head</a:t>
            </a:r>
            <a:r>
              <a:rPr lang="en-US" dirty="0" err="1" smtClean="0">
                <a:sym typeface="Wingdings" panose="05000000000000000000" pitchFamily="2" charset="2"/>
              </a:rPr>
              <a:t>Head</a:t>
            </a:r>
            <a:r>
              <a:rPr lang="en-US" dirty="0" smtClean="0">
                <a:sym typeface="Wingdings" panose="05000000000000000000" pitchFamily="2" charset="2"/>
              </a:rPr>
              <a:t>-&gt;next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Free(p)</a:t>
            </a:r>
            <a:endParaRPr lang="en-US" dirty="0" smtClean="0"/>
          </a:p>
          <a:p>
            <a:r>
              <a:rPr lang="en-US" dirty="0" smtClean="0"/>
              <a:t>Delete (t)</a:t>
            </a:r>
          </a:p>
          <a:p>
            <a:pPr lvl="1"/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t</a:t>
            </a:r>
            <a:r>
              <a:rPr lang="en-US" dirty="0" smtClean="0">
                <a:sym typeface="Wingdings" panose="05000000000000000000" pitchFamily="2" charset="2"/>
              </a:rPr>
              <a:t>-&gt;next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t-&gt;next p-&gt;next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Free(p)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head</a:t>
            </a:r>
          </a:p>
          <a:p>
            <a:r>
              <a:rPr lang="en-US" dirty="0" smtClean="0"/>
              <a:t>One or more pointers into list</a:t>
            </a:r>
          </a:p>
          <a:p>
            <a:r>
              <a:rPr lang="en-US" dirty="0" smtClean="0"/>
              <a:t>Walk to any node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DS implementing sets with operations</a:t>
            </a:r>
          </a:p>
          <a:p>
            <a:pPr lvl="1"/>
            <a:r>
              <a:rPr lang="en-US" dirty="0" smtClean="0"/>
              <a:t>Insert in O(1)</a:t>
            </a:r>
          </a:p>
          <a:p>
            <a:pPr lvl="1"/>
            <a:r>
              <a:rPr lang="en-US" dirty="0" smtClean="0"/>
              <a:t>Delete in O(n)</a:t>
            </a:r>
          </a:p>
          <a:p>
            <a:pPr lvl="1"/>
            <a:r>
              <a:rPr lang="en-US" dirty="0" smtClean="0"/>
              <a:t>Union of two sets in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pointers per node</a:t>
            </a:r>
          </a:p>
          <a:p>
            <a:pPr lvl="1"/>
            <a:r>
              <a:rPr lang="en-US" dirty="0" smtClean="0"/>
              <a:t>Next and </a:t>
            </a:r>
            <a:r>
              <a:rPr lang="en-US" dirty="0" err="1" smtClean="0"/>
              <a:t>prev</a:t>
            </a:r>
            <a:endParaRPr lang="en-US" dirty="0" smtClean="0"/>
          </a:p>
          <a:p>
            <a:pPr lvl="1"/>
            <a:r>
              <a:rPr lang="en-US" dirty="0" smtClean="0"/>
              <a:t>Head and tail pointers</a:t>
            </a:r>
          </a:p>
          <a:p>
            <a:r>
              <a:rPr lang="en-US" dirty="0" smtClean="0"/>
              <a:t>In order scan</a:t>
            </a:r>
          </a:p>
          <a:p>
            <a:pPr lvl="1"/>
            <a:r>
              <a:rPr lang="en-US" dirty="0" err="1" smtClean="0"/>
              <a:t>T</a:t>
            </a:r>
            <a:r>
              <a:rPr lang="en-US" dirty="0" err="1" smtClean="0">
                <a:sym typeface="Wingdings" panose="05000000000000000000" pitchFamily="2" charset="2"/>
              </a:rPr>
              <a:t>Head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While (</a:t>
            </a:r>
            <a:r>
              <a:rPr lang="en-US" dirty="0" err="1" smtClean="0">
                <a:sym typeface="Wingdings" panose="05000000000000000000" pitchFamily="2" charset="2"/>
              </a:rPr>
              <a:t>t</a:t>
            </a:r>
            <a:r>
              <a:rPr lang="en-US" dirty="0" err="1" smtClean="0">
                <a:sym typeface="Symbol" panose="05050102010706020507" pitchFamily="18" charset="2"/>
              </a:rPr>
              <a:t>Null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Scan (t)</a:t>
            </a:r>
          </a:p>
          <a:p>
            <a:pPr lvl="2"/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dirty="0" err="1" smtClean="0">
                <a:sym typeface="Wingdings" panose="05000000000000000000" pitchFamily="2" charset="2"/>
              </a:rPr>
              <a:t>t</a:t>
            </a:r>
            <a:r>
              <a:rPr lang="en-US" dirty="0" smtClean="0">
                <a:sym typeface="Wingdings" panose="05000000000000000000" pitchFamily="2" charset="2"/>
              </a:rPr>
              <a:t>-&gt;next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Reverse order scan</a:t>
            </a: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with pointer to deleted item</a:t>
            </a:r>
          </a:p>
          <a:p>
            <a:r>
              <a:rPr lang="en-US" dirty="0" smtClean="0"/>
              <a:t>Delete (t)</a:t>
            </a:r>
          </a:p>
          <a:p>
            <a:pPr lvl="1"/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t</a:t>
            </a:r>
            <a:r>
              <a:rPr lang="en-US" dirty="0" smtClean="0">
                <a:sym typeface="Wingdings" panose="05000000000000000000" pitchFamily="2" charset="2"/>
              </a:rPr>
              <a:t>-&gt;next</a:t>
            </a:r>
            <a:endParaRPr lang="en-US" dirty="0"/>
          </a:p>
          <a:p>
            <a:pPr lvl="1"/>
            <a:r>
              <a:rPr lang="en-US" dirty="0" smtClean="0"/>
              <a:t>t-&gt;</a:t>
            </a:r>
            <a:r>
              <a:rPr lang="en-US" dirty="0" err="1" smtClean="0"/>
              <a:t>prev</a:t>
            </a:r>
            <a:r>
              <a:rPr lang="en-US" dirty="0" smtClean="0"/>
              <a:t>-&gt;next </a:t>
            </a:r>
            <a:r>
              <a:rPr lang="en-US" dirty="0" smtClean="0">
                <a:sym typeface="Wingdings" panose="05000000000000000000" pitchFamily="2" charset="2"/>
              </a:rPr>
              <a:t> t-&gt;next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t-&gt;next-&gt;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 t-&gt;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Free(t)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Sparse Matrices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err="1" smtClean="0"/>
              <a:t>n</a:t>
            </a:r>
            <a:r>
              <a:rPr lang="en-US" dirty="0" err="1" smtClean="0">
                <a:sym typeface="Symbol" panose="05050102010706020507" pitchFamily="18" charset="2"/>
              </a:rPr>
              <a:t>n</a:t>
            </a:r>
            <a:r>
              <a:rPr lang="en-US" dirty="0" smtClean="0">
                <a:sym typeface="Symbol" panose="05050102010706020507" pitchFamily="18" charset="2"/>
              </a:rPr>
              <a:t> M with q=o(n) non-zero entries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Requirements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Memory O(</a:t>
            </a:r>
            <a:r>
              <a:rPr lang="en-US" dirty="0" err="1" smtClean="0">
                <a:sym typeface="Symbol" panose="05050102010706020507" pitchFamily="18" charset="2"/>
              </a:rPr>
              <a:t>n+q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Matrix multiplication in O(nq) time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Example of matrix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Node includes: 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row, column values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right, down pointers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Sparse Matrices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one entry C[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Inner product of row </a:t>
            </a:r>
            <a:r>
              <a:rPr lang="en-US" dirty="0" err="1" smtClean="0">
                <a:sym typeface="Symbol" panose="05050102010706020507" pitchFamily="18" charset="2"/>
              </a:rPr>
              <a:t>i-th</a:t>
            </a:r>
            <a:r>
              <a:rPr lang="en-US" dirty="0" smtClean="0">
                <a:sym typeface="Symbol" panose="05050102010706020507" pitchFamily="18" charset="2"/>
              </a:rPr>
              <a:t> row and j-</a:t>
            </a:r>
            <a:r>
              <a:rPr lang="en-US" dirty="0" err="1" smtClean="0">
                <a:sym typeface="Symbol" panose="05050102010706020507" pitchFamily="18" charset="2"/>
              </a:rPr>
              <a:t>th</a:t>
            </a:r>
            <a:r>
              <a:rPr lang="en-US" dirty="0" smtClean="0">
                <a:sym typeface="Symbol" panose="05050102010706020507" pitchFamily="18" charset="2"/>
              </a:rPr>
              <a:t> column</a:t>
            </a:r>
          </a:p>
          <a:p>
            <a:r>
              <a:rPr lang="en-US" dirty="0" err="1">
                <a:sym typeface="Symbol" panose="05050102010706020507" pitchFamily="18" charset="2"/>
              </a:rPr>
              <a:t>r</a:t>
            </a:r>
            <a:r>
              <a:rPr lang="en-US" dirty="0" err="1" smtClean="0">
                <a:sym typeface="Wingdings" panose="05000000000000000000" pitchFamily="2" charset="2"/>
              </a:rPr>
              <a:t>row_array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ccolumn_array</a:t>
            </a:r>
            <a:r>
              <a:rPr lang="en-US" dirty="0" smtClean="0">
                <a:sym typeface="Wingdings" panose="05000000000000000000" pitchFamily="2" charset="2"/>
              </a:rPr>
              <a:t>[j]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a0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While (</a:t>
            </a:r>
            <a:r>
              <a:rPr lang="en-US" dirty="0" err="1" smtClean="0">
                <a:sym typeface="Wingdings" panose="05000000000000000000" pitchFamily="2" charset="2"/>
              </a:rPr>
              <a:t>r</a:t>
            </a:r>
            <a:r>
              <a:rPr lang="en-US" dirty="0" err="1" smtClean="0">
                <a:sym typeface="Symbol" panose="05050102010706020507" pitchFamily="18" charset="2"/>
              </a:rPr>
              <a:t>Null</a:t>
            </a:r>
            <a:r>
              <a:rPr lang="en-US" dirty="0" smtClean="0">
                <a:sym typeface="Symbol" panose="05050102010706020507" pitchFamily="18" charset="2"/>
              </a:rPr>
              <a:t> and </a:t>
            </a:r>
            <a:r>
              <a:rPr lang="en-US" dirty="0" err="1" smtClean="0">
                <a:sym typeface="Symbol" panose="05050102010706020507" pitchFamily="18" charset="2"/>
              </a:rPr>
              <a:t>cNull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If (r-&gt;column &lt; c-&gt;row) </a:t>
            </a:r>
            <a:r>
              <a:rPr lang="en-US" dirty="0" err="1" smtClean="0">
                <a:sym typeface="Symbol" panose="05050102010706020507" pitchFamily="18" charset="2"/>
              </a:rPr>
              <a:t>r</a:t>
            </a:r>
            <a:r>
              <a:rPr lang="en-US" dirty="0" err="1" smtClean="0">
                <a:sym typeface="Wingdings" panose="05000000000000000000" pitchFamily="2" charset="2"/>
              </a:rPr>
              <a:t>r</a:t>
            </a:r>
            <a:r>
              <a:rPr lang="en-US" dirty="0" smtClean="0">
                <a:sym typeface="Wingdings" panose="05000000000000000000" pitchFamily="2" charset="2"/>
              </a:rPr>
              <a:t>-&gt;right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lse if (</a:t>
            </a:r>
            <a:r>
              <a:rPr lang="en-US" dirty="0">
                <a:sym typeface="Symbol" panose="05050102010706020507" pitchFamily="18" charset="2"/>
              </a:rPr>
              <a:t>r-&gt;column </a:t>
            </a:r>
            <a:r>
              <a:rPr lang="en-US" dirty="0" smtClean="0">
                <a:sym typeface="Symbol" panose="05050102010706020507" pitchFamily="18" charset="2"/>
              </a:rPr>
              <a:t>&gt; c-&gt;row) </a:t>
            </a:r>
            <a:r>
              <a:rPr lang="en-US" dirty="0" err="1" smtClean="0">
                <a:sym typeface="Symbol" panose="05050102010706020507" pitchFamily="18" charset="2"/>
              </a:rPr>
              <a:t>c</a:t>
            </a:r>
            <a:r>
              <a:rPr lang="en-US" dirty="0" err="1" smtClean="0">
                <a:sym typeface="Wingdings" panose="05000000000000000000" pitchFamily="2" charset="2"/>
              </a:rPr>
              <a:t>c</a:t>
            </a:r>
            <a:r>
              <a:rPr lang="en-US" dirty="0" smtClean="0">
                <a:sym typeface="Wingdings" panose="05000000000000000000" pitchFamily="2" charset="2"/>
              </a:rPr>
              <a:t>-&gt;down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lse </a:t>
            </a:r>
            <a:r>
              <a:rPr lang="en-US" dirty="0" err="1" smtClean="0">
                <a:sym typeface="Wingdings" panose="05000000000000000000" pitchFamily="2" charset="2"/>
              </a:rPr>
              <a:t>aa+r</a:t>
            </a:r>
            <a:r>
              <a:rPr lang="en-US" dirty="0" smtClean="0">
                <a:sym typeface="Wingdings" panose="05000000000000000000" pitchFamily="2" charset="2"/>
              </a:rPr>
              <a:t>-&gt;value*c-&gt;value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Return a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data type</a:t>
            </a:r>
          </a:p>
          <a:p>
            <a:pPr lvl="1"/>
            <a:r>
              <a:rPr lang="en-US" dirty="0" smtClean="0"/>
              <a:t>Not even homogeneous</a:t>
            </a:r>
          </a:p>
          <a:p>
            <a:r>
              <a:rPr lang="en-US" dirty="0" smtClean="0"/>
              <a:t>Works in First In First Out (FIFO) order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Create – returns empty queue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(v) – add v to tail of queue O(1)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 – return head of queue O(1)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Cyclic array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28486</TotalTime>
  <Words>762</Words>
  <Application>Microsoft Office PowerPoint</Application>
  <PresentationFormat>On-screen Show (4:3)</PresentationFormat>
  <Paragraphs>199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Comic Sans MS</vt:lpstr>
      <vt:lpstr>Symbol</vt:lpstr>
      <vt:lpstr>Times New Roman</vt:lpstr>
      <vt:lpstr>Wingdings</vt:lpstr>
      <vt:lpstr>ZapfDingbats</vt:lpstr>
      <vt:lpstr>Default Design</vt:lpstr>
      <vt:lpstr>Linked Lists</vt:lpstr>
      <vt:lpstr>Operations I</vt:lpstr>
      <vt:lpstr>Operations II</vt:lpstr>
      <vt:lpstr>Circular Linked List</vt:lpstr>
      <vt:lpstr>Doubly Linked List I</vt:lpstr>
      <vt:lpstr>Doubly Linked List II</vt:lpstr>
      <vt:lpstr>Example: Sparse Matrices I</vt:lpstr>
      <vt:lpstr>Example: Sparse Matrices II</vt:lpstr>
      <vt:lpstr>Queue</vt:lpstr>
      <vt:lpstr>Queue: Cyclic Array I</vt:lpstr>
      <vt:lpstr>Queue: Cyclic Array II + List</vt:lpstr>
      <vt:lpstr>Stack</vt:lpstr>
      <vt:lpstr>Stack Implementations</vt:lpstr>
      <vt:lpstr>Application: Runtime Memory I</vt:lpstr>
      <vt:lpstr>Application: Runtime Memory II</vt:lpstr>
      <vt:lpstr>Example: H. Towers Recursion I</vt:lpstr>
      <vt:lpstr>Example: H. Towers Recursion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397</cp:revision>
  <dcterms:created xsi:type="dcterms:W3CDTF">1999-10-08T19:08:27Z</dcterms:created>
  <dcterms:modified xsi:type="dcterms:W3CDTF">2019-11-19T08:56:16Z</dcterms:modified>
</cp:coreProperties>
</file>