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70" r:id="rId5"/>
    <p:sldId id="284" r:id="rId6"/>
    <p:sldId id="286" r:id="rId7"/>
    <p:sldId id="287" r:id="rId8"/>
    <p:sldId id="285" r:id="rId9"/>
    <p:sldId id="260" r:id="rId10"/>
    <p:sldId id="261" r:id="rId11"/>
    <p:sldId id="271" r:id="rId12"/>
    <p:sldId id="272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07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Partition and Quick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9540F-4071-424D-A337-40DC32CC8BE0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Time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Time depends on choice  of pivot</a:t>
                </a:r>
              </a:p>
              <a:p>
                <a:r>
                  <a:rPr lang="en-US" dirty="0" smtClean="0"/>
                  <a:t>Best case analysis</a:t>
                </a:r>
              </a:p>
              <a:p>
                <a:pPr lvl="1"/>
                <a:r>
                  <a:rPr lang="en-US" dirty="0" smtClean="0"/>
                  <a:t>T(n)=n+2T(n/2) 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 T(n)=O(n log n)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Worst case analysis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T(n)=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n+T</a:t>
                </a:r>
                <a:r>
                  <a:rPr lang="en-US" dirty="0" smtClean="0">
                    <a:sym typeface="Wingdings" panose="05000000000000000000" pitchFamily="2" charset="2"/>
                  </a:rPr>
                  <a:t>(n-1)+T(1) 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 T(n)=O(n</a:t>
                </a:r>
                <a:r>
                  <a:rPr lang="en-US" baseline="30000" dirty="0" smtClean="0"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Average case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Time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Solving the unpleasant recursion</a:t>
                </a:r>
              </a:p>
              <a:p>
                <a:r>
                  <a:rPr lang="en-US" sz="2400" dirty="0" smtClean="0"/>
                  <a:t>(1)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(2)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400" dirty="0" err="1" smtClean="0"/>
                  <a:t>nT</a:t>
                </a:r>
                <a:r>
                  <a:rPr lang="en-US" sz="2400" dirty="0" smtClean="0"/>
                  <a:t>(n)-(n-1)T(n-1) = 2n-1+2T(n-1)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≤…≤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H(n) is the harmonic number – O(log n)</a:t>
                </a:r>
              </a:p>
              <a:p>
                <a:r>
                  <a:rPr lang="en-US" sz="2400" dirty="0" smtClean="0"/>
                  <a:t>T(n)= O(n log n)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6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Stack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size of stack - O(n) </a:t>
            </a:r>
          </a:p>
          <a:p>
            <a:pPr lvl="1"/>
            <a:r>
              <a:rPr lang="en-US" dirty="0" smtClean="0"/>
              <a:t>How can we  limit the stack to O(log n)?</a:t>
            </a:r>
          </a:p>
          <a:p>
            <a:r>
              <a:rPr lang="en-US" sz="2400" dirty="0" smtClean="0"/>
              <a:t>Quick-Sort* </a:t>
            </a:r>
            <a:r>
              <a:rPr lang="en-US" sz="2400" dirty="0"/>
              <a:t>(A=[x</a:t>
            </a:r>
            <a:r>
              <a:rPr lang="en-US" sz="2400" baseline="-25000" dirty="0"/>
              <a:t>0</a:t>
            </a:r>
            <a:r>
              <a:rPr lang="en-US" sz="2400" dirty="0"/>
              <a:t>,…,x</a:t>
            </a:r>
            <a:r>
              <a:rPr lang="en-US" sz="2400" baseline="-25000" dirty="0"/>
              <a:t>n-1</a:t>
            </a:r>
            <a:r>
              <a:rPr lang="en-US" sz="2400" dirty="0"/>
              <a:t>],low=0, high=n-1)</a:t>
            </a:r>
          </a:p>
          <a:p>
            <a:pPr lvl="1"/>
            <a:r>
              <a:rPr lang="en-US" dirty="0" smtClean="0"/>
              <a:t>While (low&lt;high)</a:t>
            </a:r>
            <a:endParaRPr lang="en-US" dirty="0"/>
          </a:p>
          <a:p>
            <a:pPr lvl="2"/>
            <a:r>
              <a:rPr lang="en-US" sz="1800" dirty="0"/>
              <a:t>Choose pivot</a:t>
            </a:r>
            <a:r>
              <a:rPr lang="en-US" sz="1800" dirty="0">
                <a:sym typeface="Symbol" panose="05050102010706020507" pitchFamily="18" charset="2"/>
              </a:rPr>
              <a:t>{x</a:t>
            </a:r>
            <a:r>
              <a:rPr lang="en-US" sz="1800" baseline="-25000" dirty="0">
                <a:sym typeface="Symbol" panose="05050102010706020507" pitchFamily="18" charset="2"/>
              </a:rPr>
              <a:t>1</a:t>
            </a:r>
            <a:r>
              <a:rPr lang="en-US" sz="1800" dirty="0">
                <a:sym typeface="Symbol" panose="05050102010706020507" pitchFamily="18" charset="2"/>
              </a:rPr>
              <a:t>,…,</a:t>
            </a:r>
            <a:r>
              <a:rPr lang="en-US" sz="1800" dirty="0" err="1">
                <a:sym typeface="Symbol" panose="05050102010706020507" pitchFamily="18" charset="2"/>
              </a:rPr>
              <a:t>x</a:t>
            </a:r>
            <a:r>
              <a:rPr lang="en-US" sz="1800" baseline="-25000" dirty="0" err="1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}</a:t>
            </a:r>
          </a:p>
          <a:p>
            <a:pPr lvl="2"/>
            <a:r>
              <a:rPr lang="en-US" sz="1800" dirty="0" err="1">
                <a:sym typeface="Symbol" panose="05050102010706020507" pitchFamily="18" charset="2"/>
              </a:rPr>
              <a:t>p</a:t>
            </a:r>
            <a:r>
              <a:rPr lang="en-US" sz="1800" dirty="0" err="1">
                <a:sym typeface="Wingdings" panose="05000000000000000000" pitchFamily="2" charset="2"/>
              </a:rPr>
              <a:t></a:t>
            </a:r>
            <a:r>
              <a:rPr lang="en-US" sz="1800" dirty="0" err="1">
                <a:sym typeface="Symbol" panose="05050102010706020507" pitchFamily="18" charset="2"/>
              </a:rPr>
              <a:t>Partition</a:t>
            </a:r>
            <a:r>
              <a:rPr lang="en-US" sz="1800" dirty="0">
                <a:sym typeface="Symbol" panose="05050102010706020507" pitchFamily="18" charset="2"/>
              </a:rPr>
              <a:t> (A, pivot,0,n-1</a:t>
            </a:r>
            <a:r>
              <a:rPr lang="en-US" sz="1800" dirty="0" smtClean="0">
                <a:sym typeface="Symbol" panose="05050102010706020507" pitchFamily="18" charset="2"/>
              </a:rPr>
              <a:t>)</a:t>
            </a:r>
          </a:p>
          <a:p>
            <a:pPr lvl="3"/>
            <a:r>
              <a:rPr lang="en-US" dirty="0" smtClean="0">
                <a:sym typeface="Symbol" panose="05050102010706020507" pitchFamily="18" charset="2"/>
              </a:rPr>
              <a:t>Quick-Sort </a:t>
            </a:r>
            <a:r>
              <a:rPr lang="en-US" dirty="0">
                <a:sym typeface="Symbol" panose="05050102010706020507" pitchFamily="18" charset="2"/>
              </a:rPr>
              <a:t>(A,0,p)</a:t>
            </a:r>
          </a:p>
          <a:p>
            <a:pPr lvl="3"/>
            <a:r>
              <a:rPr lang="en-US" dirty="0">
                <a:sym typeface="Symbol" panose="05050102010706020507" pitchFamily="18" charset="2"/>
              </a:rPr>
              <a:t>l</a:t>
            </a:r>
            <a:r>
              <a:rPr lang="en-US" dirty="0" smtClean="0">
                <a:sym typeface="Symbol" panose="05050102010706020507" pitchFamily="18" charset="2"/>
              </a:rPr>
              <a:t>ow</a:t>
            </a:r>
            <a:r>
              <a:rPr lang="en-US" dirty="0" smtClean="0">
                <a:sym typeface="Wingdings" panose="05000000000000000000" pitchFamily="2" charset="2"/>
              </a:rPr>
              <a:t>p+1</a:t>
            </a:r>
            <a:endParaRPr lang="en-US" dirty="0" smtClean="0">
              <a:sym typeface="Symbol" panose="05050102010706020507" pitchFamily="18" charset="2"/>
            </a:endParaRPr>
          </a:p>
          <a:p>
            <a:pPr lvl="2"/>
            <a:r>
              <a:rPr lang="en-US" sz="1800" dirty="0" smtClean="0"/>
              <a:t>Else</a:t>
            </a:r>
          </a:p>
          <a:p>
            <a:pPr lvl="3"/>
            <a:r>
              <a:rPr lang="en-US" dirty="0">
                <a:sym typeface="Symbol" panose="05050102010706020507" pitchFamily="18" charset="2"/>
              </a:rPr>
              <a:t>Quick-Sort (A,p+1,n-1)</a:t>
            </a: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h</a:t>
            </a:r>
            <a:r>
              <a:rPr lang="en-US" dirty="0" err="1" smtClean="0">
                <a:sym typeface="Symbol" panose="05050102010706020507" pitchFamily="18" charset="2"/>
              </a:rPr>
              <a:t>igh</a:t>
            </a:r>
            <a:r>
              <a:rPr lang="en-US" dirty="0" err="1" smtClean="0">
                <a:sym typeface="Wingdings" panose="05000000000000000000" pitchFamily="2" charset="2"/>
              </a:rPr>
              <a:t>p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>
                <a:sym typeface="Symbol" panose="05050102010706020507" pitchFamily="18" charset="2"/>
              </a:rPr>
              <a:t>X</a:t>
            </a:r>
            <a:r>
              <a:rPr lang="en-US" dirty="0" smtClean="0"/>
              <a:t> with full order 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endParaRPr lang="en-US" dirty="0" smtClean="0"/>
          </a:p>
          <a:p>
            <a:r>
              <a:rPr lang="en-US" dirty="0" smtClean="0"/>
              <a:t>Output: y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such that </a:t>
            </a:r>
          </a:p>
          <a:p>
            <a:pPr lvl="1"/>
            <a:r>
              <a:rPr lang="en-US" dirty="0" smtClean="0"/>
              <a:t>{y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}={x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y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…</a:t>
            </a:r>
            <a:r>
              <a:rPr lang="en-US" dirty="0" err="1" smtClean="0">
                <a:sym typeface="Symbol" panose="05050102010706020507" pitchFamily="18" charset="2"/>
              </a:rPr>
              <a:t>y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endParaRPr lang="en-US" baseline="-25000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We’ve already seen 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Insert sort, with time complexity O(n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Heap sort, with time complexity O(n log n)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Q1: what sorting algorithms are good in practice?</a:t>
            </a:r>
          </a:p>
          <a:p>
            <a:r>
              <a:rPr lang="en-US" dirty="0" smtClean="0">
                <a:sym typeface="Symbol" panose="05050102010706020507" pitchFamily="18" charset="2"/>
              </a:rPr>
              <a:t>Q2: Are there sorting algorithms in o(n log n)  time?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dirty="0"/>
              <a:t>a</a:t>
            </a:r>
            <a:r>
              <a:rPr lang="en-US" dirty="0" smtClean="0"/>
              <a:t>rray A, </a:t>
            </a:r>
            <a:r>
              <a:rPr lang="en-US" dirty="0" err="1" smtClean="0"/>
              <a:t>s.t.</a:t>
            </a:r>
            <a:r>
              <a:rPr lang="en-US" dirty="0" smtClean="0"/>
              <a:t> A[</a:t>
            </a:r>
            <a:r>
              <a:rPr lang="en-US" dirty="0" err="1" smtClean="0"/>
              <a:t>i</a:t>
            </a:r>
            <a:r>
              <a:rPr lang="en-US" dirty="0" smtClean="0"/>
              <a:t>]=x</a:t>
            </a:r>
            <a:r>
              <a:rPr lang="en-US" baseline="-25000" dirty="0" smtClean="0"/>
              <a:t>i</a:t>
            </a:r>
            <a:r>
              <a:rPr lang="en-US" dirty="0" smtClean="0"/>
              <a:t> and x</a:t>
            </a:r>
            <a:r>
              <a:rPr lang="en-US" dirty="0" smtClean="0">
                <a:sym typeface="Symbol" panose="05050102010706020507" pitchFamily="18" charset="2"/>
              </a:rPr>
              <a:t>{x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,…,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Output: array A and index 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s.t.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{A[1],…,A[n]}={x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,…,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A[j]x for all </a:t>
            </a:r>
            <a:r>
              <a:rPr lang="en-US" dirty="0" err="1" smtClean="0">
                <a:sym typeface="Symbol" panose="05050102010706020507" pitchFamily="18" charset="2"/>
              </a:rPr>
              <a:t>ji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xA</a:t>
            </a:r>
            <a:r>
              <a:rPr lang="en-US" dirty="0" smtClean="0">
                <a:sym typeface="Symbol" panose="05050102010706020507" pitchFamily="18" charset="2"/>
              </a:rPr>
              <a:t>[k] for all 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&lt;k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Example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(A,0,n-1,x) //n</a:t>
            </a:r>
            <a:r>
              <a:rPr lang="en-US" dirty="0" smtClean="0">
                <a:sym typeface="Symbol" panose="05050102010706020507" pitchFamily="18" charset="2"/>
              </a:rPr>
              <a:t>2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ow</a:t>
            </a:r>
            <a:r>
              <a:rPr lang="en-US" dirty="0" smtClean="0">
                <a:sym typeface="Wingdings" panose="05000000000000000000" pitchFamily="2" charset="2"/>
              </a:rPr>
              <a:t>0, </a:t>
            </a:r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dirty="0" smtClean="0">
                <a:sym typeface="Wingdings" panose="05000000000000000000" pitchFamily="2" charset="2"/>
              </a:rPr>
              <a:t>ighn-1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While (1)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While (A[low]</a:t>
            </a:r>
            <a:r>
              <a:rPr lang="en-US" dirty="0">
                <a:sym typeface="Symbol" panose="05050102010706020507" pitchFamily="18" charset="2"/>
              </a:rPr>
              <a:t>&lt;</a:t>
            </a:r>
            <a:r>
              <a:rPr lang="en-US" dirty="0" smtClean="0">
                <a:sym typeface="Wingdings" panose="05000000000000000000" pitchFamily="2" charset="2"/>
              </a:rPr>
              <a:t>x)                         //Loop 1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owlow+1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While (A[high]</a:t>
            </a:r>
            <a:r>
              <a:rPr lang="en-US" dirty="0" smtClean="0">
                <a:sym typeface="Symbol" panose="05050102010706020507" pitchFamily="18" charset="2"/>
              </a:rPr>
              <a:t>&gt;</a:t>
            </a:r>
            <a:r>
              <a:rPr lang="en-US" dirty="0" smtClean="0">
                <a:sym typeface="Wingdings" panose="05000000000000000000" pitchFamily="2" charset="2"/>
              </a:rPr>
              <a:t>x)                       //Loop 2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highhigh-1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If (low</a:t>
            </a:r>
            <a:r>
              <a:rPr lang="en-US" dirty="0" smtClean="0">
                <a:sym typeface="Symbol" panose="05050102010706020507" pitchFamily="18" charset="2"/>
              </a:rPr>
              <a:t>&lt;high) 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Swap A[low] and A[high]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lowlow+1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Else </a:t>
            </a:r>
            <a:r>
              <a:rPr lang="en-US" dirty="0">
                <a:sym typeface="Symbol" panose="05050102010706020507" pitchFamily="18" charset="2"/>
              </a:rPr>
              <a:t>return </a:t>
            </a:r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dirty="0" err="1">
                <a:sym typeface="Wingdings" panose="05000000000000000000" pitchFamily="2" charset="2"/>
              </a:rPr>
              <a:t>min</a:t>
            </a:r>
            <a:r>
              <a:rPr lang="en-US" dirty="0">
                <a:sym typeface="Wingdings" panose="05000000000000000000" pitchFamily="2" charset="2"/>
              </a:rPr>
              <a:t>{high,n-2}   //Output</a:t>
            </a:r>
            <a:endParaRPr lang="en-US" dirty="0">
              <a:sym typeface="Symbol" panose="05050102010706020507" pitchFamily="18" charset="2"/>
            </a:endParaRPr>
          </a:p>
          <a:p>
            <a:pPr marL="914400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Claims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8274"/>
            <a:ext cx="7772400" cy="5188789"/>
          </a:xfrm>
        </p:spPr>
        <p:txBody>
          <a:bodyPr/>
          <a:lstStyle/>
          <a:p>
            <a:r>
              <a:rPr lang="en-US" sz="2000" b="1" dirty="0">
                <a:sym typeface="Wingdings" panose="05000000000000000000" pitchFamily="2" charset="2"/>
              </a:rPr>
              <a:t>Claim</a:t>
            </a:r>
            <a:r>
              <a:rPr lang="en-US" sz="1800" dirty="0">
                <a:sym typeface="Wingdings" panose="05000000000000000000" pitchFamily="2" charset="2"/>
              </a:rPr>
              <a:t>: If n</a:t>
            </a:r>
            <a:r>
              <a:rPr lang="en-US" sz="1800" dirty="0">
                <a:sym typeface="Symbol" panose="05050102010706020507" pitchFamily="18" charset="2"/>
              </a:rPr>
              <a:t> 2 then </a:t>
            </a:r>
            <a:r>
              <a:rPr lang="en-US" sz="1800" dirty="0" smtClean="0">
                <a:sym typeface="Symbol" panose="05050102010706020507" pitchFamily="18" charset="2"/>
              </a:rPr>
              <a:t>0</a:t>
            </a:r>
            <a:r>
              <a:rPr lang="en-US" sz="1800" dirty="0">
                <a:sym typeface="Symbol" panose="05050102010706020507" pitchFamily="18" charset="2"/>
              </a:rPr>
              <a:t>p</a:t>
            </a:r>
            <a:r>
              <a:rPr lang="en-US" sz="1800" dirty="0" smtClean="0">
                <a:sym typeface="Symbol" panose="05050102010706020507" pitchFamily="18" charset="2"/>
              </a:rPr>
              <a:t>n-2, </a:t>
            </a:r>
            <a:r>
              <a:rPr lang="en-US" sz="1800" dirty="0">
                <a:sym typeface="Wingdings" panose="05000000000000000000" pitchFamily="2" charset="2"/>
              </a:rPr>
              <a:t>A[j]</a:t>
            </a:r>
            <a:r>
              <a:rPr lang="en-US" sz="1800" dirty="0">
                <a:sym typeface="Symbol" panose="05050102010706020507" pitchFamily="18" charset="2"/>
              </a:rPr>
              <a:t>x for all </a:t>
            </a:r>
            <a:r>
              <a:rPr lang="en-US" sz="1800" dirty="0" err="1">
                <a:sym typeface="Symbol" panose="05050102010706020507" pitchFamily="18" charset="2"/>
              </a:rPr>
              <a:t>jp</a:t>
            </a:r>
            <a:r>
              <a:rPr lang="en-US" sz="1800" dirty="0">
                <a:sym typeface="Symbol" panose="05050102010706020507" pitchFamily="18" charset="2"/>
              </a:rPr>
              <a:t> and A[k]x for all k&gt;p</a:t>
            </a:r>
            <a:r>
              <a:rPr lang="en-US" sz="1800" dirty="0" smtClean="0">
                <a:sym typeface="Symbol" panose="05050102010706020507" pitchFamily="18" charset="2"/>
              </a:rPr>
              <a:t>.</a:t>
            </a:r>
          </a:p>
          <a:p>
            <a:r>
              <a:rPr lang="en-US" sz="2000" b="1" dirty="0" smtClean="0">
                <a:sym typeface="Symbol" panose="05050102010706020507" pitchFamily="18" charset="2"/>
              </a:rPr>
              <a:t>Lemma 1</a:t>
            </a:r>
            <a:r>
              <a:rPr lang="en-US" sz="1800" dirty="0" smtClean="0">
                <a:sym typeface="Symbol" panose="05050102010706020507" pitchFamily="18" charset="2"/>
              </a:rPr>
              <a:t>: </a:t>
            </a:r>
            <a:r>
              <a:rPr lang="en-US" sz="1800" dirty="0">
                <a:sym typeface="Symbol" panose="05050102010706020507" pitchFamily="18" charset="2"/>
              </a:rPr>
              <a:t>Throughout the execution of Partition, </a:t>
            </a:r>
            <a:r>
              <a:rPr lang="en-US" sz="1800" dirty="0">
                <a:sym typeface="Wingdings" panose="05000000000000000000" pitchFamily="2" charset="2"/>
              </a:rPr>
              <a:t>A[</a:t>
            </a:r>
            <a:r>
              <a:rPr lang="en-US" sz="1800" dirty="0" err="1">
                <a:sym typeface="Wingdings" panose="05000000000000000000" pitchFamily="2" charset="2"/>
              </a:rPr>
              <a:t>i</a:t>
            </a:r>
            <a:r>
              <a:rPr lang="en-US" sz="1800" dirty="0">
                <a:sym typeface="Wingdings" panose="05000000000000000000" pitchFamily="2" charset="2"/>
              </a:rPr>
              <a:t>]</a:t>
            </a:r>
            <a:r>
              <a:rPr lang="en-US" sz="1800" dirty="0">
                <a:sym typeface="Symbol" panose="05050102010706020507" pitchFamily="18" charset="2"/>
              </a:rPr>
              <a:t>x, for any 0i&lt;low, and A[j]x for any n-1</a:t>
            </a:r>
            <a:r>
              <a:rPr lang="en-US" sz="1800" dirty="0" smtClean="0">
                <a:sym typeface="Symbol" panose="05050102010706020507" pitchFamily="18" charset="2"/>
              </a:rPr>
              <a:t>j&gt;high.</a:t>
            </a:r>
            <a:endParaRPr lang="en-US" sz="1800" dirty="0">
              <a:sym typeface="Symbol" panose="05050102010706020507" pitchFamily="18" charset="2"/>
            </a:endParaRPr>
          </a:p>
          <a:p>
            <a:r>
              <a:rPr lang="en-US" sz="1800" b="1" dirty="0" smtClean="0">
                <a:sym typeface="Symbol" panose="05050102010706020507" pitchFamily="18" charset="2"/>
              </a:rPr>
              <a:t>Proof (Lemma 1)</a:t>
            </a:r>
            <a:r>
              <a:rPr lang="en-US" sz="1800" dirty="0" smtClean="0">
                <a:sym typeface="Symbol" panose="05050102010706020507" pitchFamily="18" charset="2"/>
              </a:rPr>
              <a:t>: When </a:t>
            </a:r>
            <a:r>
              <a:rPr lang="en-US" sz="1800" dirty="0">
                <a:sym typeface="Symbol" panose="05050102010706020507" pitchFamily="18" charset="2"/>
              </a:rPr>
              <a:t>the algorithm </a:t>
            </a:r>
            <a:r>
              <a:rPr lang="en-US" sz="1800" dirty="0" smtClean="0">
                <a:sym typeface="Symbol" panose="05050102010706020507" pitchFamily="18" charset="2"/>
              </a:rPr>
              <a:t>begins, </a:t>
            </a:r>
            <a:r>
              <a:rPr lang="en-US" sz="1800" dirty="0">
                <a:sym typeface="Symbol" panose="05050102010706020507" pitchFamily="18" charset="2"/>
              </a:rPr>
              <a:t>the statement is vacuously true. Low is increased either in loop 1, in which case A[low]&lt;x, or in the last line of the loop, which occurs after a swap that ensures that A[low]x. High is increased in loop 2, in which A[high]&gt;x. Therefore the </a:t>
            </a:r>
            <a:r>
              <a:rPr lang="en-US" sz="1800" dirty="0" smtClean="0">
                <a:sym typeface="Symbol" panose="05050102010706020507" pitchFamily="18" charset="2"/>
              </a:rPr>
              <a:t>condition always holds.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b="1" dirty="0">
                <a:sym typeface="Wingdings" panose="05000000000000000000" pitchFamily="2" charset="2"/>
              </a:rPr>
              <a:t>Lemma 2</a:t>
            </a:r>
            <a:r>
              <a:rPr lang="en-US" sz="1800" dirty="0">
                <a:sym typeface="Wingdings" panose="05000000000000000000" pitchFamily="2" charset="2"/>
              </a:rPr>
              <a:t>: The else clause</a:t>
            </a:r>
            <a:r>
              <a:rPr lang="en-US" sz="1800" dirty="0">
                <a:sym typeface="Symbol" panose="05050102010706020507" pitchFamily="18" charset="2"/>
              </a:rPr>
              <a:t> is reached in finite time, and then either low=high, or low=high+1. </a:t>
            </a:r>
            <a:endParaRPr lang="en-US" sz="1800" dirty="0" smtClean="0">
              <a:sym typeface="Symbol" panose="05050102010706020507" pitchFamily="18" charset="2"/>
            </a:endParaRPr>
          </a:p>
          <a:p>
            <a:r>
              <a:rPr lang="en-US" sz="1800" b="1" dirty="0">
                <a:sym typeface="Symbol" panose="05050102010706020507" pitchFamily="18" charset="2"/>
              </a:rPr>
              <a:t>Proof (Lemma 2)</a:t>
            </a:r>
            <a:r>
              <a:rPr lang="en-US" sz="1800" dirty="0" smtClean="0">
                <a:sym typeface="Symbol" panose="05050102010706020507" pitchFamily="18" charset="2"/>
              </a:rPr>
              <a:t>: In </a:t>
            </a:r>
            <a:r>
              <a:rPr lang="en-US" sz="1800" dirty="0">
                <a:sym typeface="Symbol" panose="05050102010706020507" pitchFamily="18" charset="2"/>
              </a:rPr>
              <a:t>each iteration of the while(1) loop there are three options: either low increases, or high decreases or </a:t>
            </a:r>
            <a:r>
              <a:rPr lang="en-US" sz="1800" dirty="0" smtClean="0">
                <a:sym typeface="Symbol" panose="05050102010706020507" pitchFamily="18" charset="2"/>
              </a:rPr>
              <a:t>the else clause is reached. </a:t>
            </a:r>
            <a:r>
              <a:rPr lang="en-US" sz="1800" dirty="0">
                <a:sym typeface="Symbol" panose="05050102010706020507" pitchFamily="18" charset="2"/>
              </a:rPr>
              <a:t>This is the case because either loop 1 is activated increasing low, or loop 2 activated decreasing high, or low is </a:t>
            </a:r>
            <a:r>
              <a:rPr lang="en-US" sz="1800" dirty="0" smtClean="0">
                <a:sym typeface="Symbol" panose="05050102010706020507" pitchFamily="18" charset="2"/>
              </a:rPr>
              <a:t>increased </a:t>
            </a:r>
            <a:r>
              <a:rPr lang="en-US" sz="1800" dirty="0">
                <a:sym typeface="Symbol" panose="05050102010706020507" pitchFamily="18" charset="2"/>
              </a:rPr>
              <a:t>in the if </a:t>
            </a:r>
            <a:r>
              <a:rPr lang="en-US" sz="1800" dirty="0" smtClean="0">
                <a:sym typeface="Symbol" panose="05050102010706020507" pitchFamily="18" charset="2"/>
              </a:rPr>
              <a:t>clause. </a:t>
            </a:r>
            <a:r>
              <a:rPr lang="en-US" sz="1800" dirty="0">
                <a:sym typeface="Symbol" panose="05050102010706020507" pitchFamily="18" charset="2"/>
              </a:rPr>
              <a:t>Therefore, after at most n iterations of the while(1) loop </a:t>
            </a:r>
            <a:r>
              <a:rPr lang="en-US" sz="1800" dirty="0" err="1">
                <a:sym typeface="Symbol" panose="05050102010706020507" pitchFamily="18" charset="2"/>
              </a:rPr>
              <a:t>lowhigh</a:t>
            </a:r>
            <a:r>
              <a:rPr lang="en-US" sz="1800" dirty="0" smtClean="0">
                <a:sym typeface="Symbol" panose="05050102010706020507" pitchFamily="18" charset="2"/>
              </a:rPr>
              <a:t>. There can’t be an index high&lt;</a:t>
            </a:r>
            <a:r>
              <a:rPr lang="en-US" sz="1800" dirty="0" err="1" smtClean="0">
                <a:sym typeface="Symbol" panose="05050102010706020507" pitchFamily="18" charset="2"/>
              </a:rPr>
              <a:t>i</a:t>
            </a:r>
            <a:r>
              <a:rPr lang="en-US" sz="1800" dirty="0" smtClean="0">
                <a:sym typeface="Symbol" panose="05050102010706020507" pitchFamily="18" charset="2"/>
              </a:rPr>
              <a:t>&lt;low, because by Lemma 1, A[</a:t>
            </a:r>
            <a:r>
              <a:rPr lang="en-US" sz="1800" dirty="0" err="1" smtClean="0">
                <a:sym typeface="Symbol" panose="05050102010706020507" pitchFamily="18" charset="2"/>
              </a:rPr>
              <a:t>i</a:t>
            </a:r>
            <a:r>
              <a:rPr lang="en-US" sz="1800" dirty="0" smtClean="0">
                <a:sym typeface="Symbol" panose="05050102010706020507" pitchFamily="18" charset="2"/>
              </a:rPr>
              <a:t>]&lt;x and A[</a:t>
            </a:r>
            <a:r>
              <a:rPr lang="en-US" sz="1800" dirty="0" err="1" smtClean="0">
                <a:sym typeface="Symbol" panose="05050102010706020507" pitchFamily="18" charset="2"/>
              </a:rPr>
              <a:t>i</a:t>
            </a:r>
            <a:r>
              <a:rPr lang="en-US" sz="1800" dirty="0" smtClean="0">
                <a:sym typeface="Symbol" panose="05050102010706020507" pitchFamily="18" charset="2"/>
              </a:rPr>
              <a:t>]&gt;x. Therefore, at most n+1 iterations of the while(1) loop, both loop 1 and loop 2 stop, the else clause is reached and either low=high or low=high+1.</a:t>
            </a:r>
            <a:endParaRPr lang="en-US" sz="1800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Claims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 panose="05000000000000000000" pitchFamily="2" charset="2"/>
              </a:rPr>
              <a:t>Proof (claim)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When reaching the else clause </a:t>
            </a:r>
            <a:r>
              <a:rPr lang="en-US" sz="1800" dirty="0">
                <a:sym typeface="Wingdings" panose="05000000000000000000" pitchFamily="2" charset="2"/>
              </a:rPr>
              <a:t>A[low]</a:t>
            </a:r>
            <a:r>
              <a:rPr lang="en-US" sz="1800" dirty="0">
                <a:sym typeface="Symbol" panose="05050102010706020507" pitchFamily="18" charset="2"/>
              </a:rPr>
              <a:t></a:t>
            </a:r>
            <a:r>
              <a:rPr lang="en-US" sz="1800" dirty="0" smtClean="0">
                <a:sym typeface="Symbol" panose="05050102010706020507" pitchFamily="18" charset="2"/>
              </a:rPr>
              <a:t>x and A[high]x since both loop1 and loop 2 stop. Consider the values of low and high when reaching the else clause.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If low=0 then </a:t>
            </a:r>
            <a:r>
              <a:rPr lang="en-US" sz="1800" dirty="0" smtClean="0">
                <a:sym typeface="Symbol" panose="05050102010706020507" pitchFamily="18" charset="2"/>
              </a:rPr>
              <a:t>low was never increased. But, </a:t>
            </a:r>
            <a:r>
              <a:rPr lang="en-US" sz="1800" dirty="0" err="1" smtClean="0">
                <a:sym typeface="Symbol" panose="05050102010706020507" pitchFamily="18" charset="2"/>
              </a:rPr>
              <a:t>low</a:t>
            </a:r>
            <a:r>
              <a:rPr lang="en-US" sz="1800" dirty="0" err="1">
                <a:sym typeface="Symbol" panose="05050102010706020507" pitchFamily="18" charset="2"/>
              </a:rPr>
              <a:t></a:t>
            </a:r>
            <a:r>
              <a:rPr lang="en-US" sz="1800" dirty="0" err="1" smtClean="0">
                <a:sym typeface="Symbol" panose="05050102010706020507" pitchFamily="18" charset="2"/>
              </a:rPr>
              <a:t>high</a:t>
            </a:r>
            <a:r>
              <a:rPr lang="en-US" sz="1800" dirty="0" smtClean="0">
                <a:sym typeface="Symbol" panose="05050102010706020507" pitchFamily="18" charset="2"/>
              </a:rPr>
              <a:t>, we deduce that loop 2 decreased high and therefore  A[</a:t>
            </a:r>
            <a:r>
              <a:rPr lang="en-US" sz="1800" dirty="0" err="1" smtClean="0">
                <a:sym typeface="Symbol" panose="05050102010706020507" pitchFamily="18" charset="2"/>
              </a:rPr>
              <a:t>i</a:t>
            </a:r>
            <a:r>
              <a:rPr lang="en-US" sz="1800" dirty="0" smtClean="0">
                <a:sym typeface="Symbol" panose="05050102010706020507" pitchFamily="18" charset="2"/>
              </a:rPr>
              <a:t>]&gt;x for every 1in-1. But, by assumption x is an element of the array, and therefore A[0]=x. In this case, loop 2 stops when high=0. Therefore, the output is p=0 and </a:t>
            </a:r>
            <a:r>
              <a:rPr lang="en-US" sz="1800" dirty="0">
                <a:sym typeface="Wingdings" panose="05000000000000000000" pitchFamily="2" charset="2"/>
              </a:rPr>
              <a:t>A[j]</a:t>
            </a:r>
            <a:r>
              <a:rPr lang="en-US" sz="1800" dirty="0">
                <a:sym typeface="Symbol" panose="05050102010706020507" pitchFamily="18" charset="2"/>
              </a:rPr>
              <a:t>x for all </a:t>
            </a:r>
            <a:r>
              <a:rPr lang="en-US" sz="1800" dirty="0" err="1">
                <a:sym typeface="Symbol" panose="05050102010706020507" pitchFamily="18" charset="2"/>
              </a:rPr>
              <a:t>jp</a:t>
            </a:r>
            <a:r>
              <a:rPr lang="en-US" sz="1800" dirty="0">
                <a:sym typeface="Symbol" panose="05050102010706020507" pitchFamily="18" charset="2"/>
              </a:rPr>
              <a:t> and A[k]x for all </a:t>
            </a:r>
            <a:r>
              <a:rPr lang="en-US" sz="1800" dirty="0" smtClean="0">
                <a:sym typeface="Symbol" panose="05050102010706020507" pitchFamily="18" charset="2"/>
              </a:rPr>
              <a:t>k&gt;p.</a:t>
            </a:r>
          </a:p>
          <a:p>
            <a:pPr lvl="1"/>
            <a:r>
              <a:rPr lang="en-US" sz="1800" dirty="0" smtClean="0">
                <a:sym typeface="Symbol" panose="05050102010706020507" pitchFamily="18" charset="2"/>
              </a:rPr>
              <a:t>If </a:t>
            </a:r>
            <a:r>
              <a:rPr lang="en-US" sz="1800" dirty="0">
                <a:sym typeface="Symbol" panose="05050102010706020507" pitchFamily="18" charset="2"/>
              </a:rPr>
              <a:t>1</a:t>
            </a:r>
            <a:r>
              <a:rPr lang="en-US" sz="1800" dirty="0" smtClean="0">
                <a:sym typeface="Symbol" panose="05050102010706020507" pitchFamily="18" charset="2"/>
              </a:rPr>
              <a:t>lown-2 then</a:t>
            </a:r>
          </a:p>
          <a:p>
            <a:pPr lvl="2"/>
            <a:r>
              <a:rPr lang="en-US" sz="1800" dirty="0" smtClean="0">
                <a:sym typeface="Symbol" panose="05050102010706020507" pitchFamily="18" charset="2"/>
              </a:rPr>
              <a:t>If A[low]=x then loop 2 stops at high=low. In this case, p=high, and </a:t>
            </a:r>
            <a:r>
              <a:rPr lang="en-US" sz="1800" dirty="0">
                <a:sym typeface="Wingdings" panose="05000000000000000000" pitchFamily="2" charset="2"/>
              </a:rPr>
              <a:t>A[j]</a:t>
            </a:r>
            <a:r>
              <a:rPr lang="en-US" sz="1800" dirty="0">
                <a:sym typeface="Symbol" panose="05050102010706020507" pitchFamily="18" charset="2"/>
              </a:rPr>
              <a:t>x for all </a:t>
            </a:r>
            <a:r>
              <a:rPr lang="en-US" sz="1800" dirty="0" err="1">
                <a:sym typeface="Symbol" panose="05050102010706020507" pitchFamily="18" charset="2"/>
              </a:rPr>
              <a:t>jp</a:t>
            </a:r>
            <a:r>
              <a:rPr lang="en-US" sz="1800" dirty="0">
                <a:sym typeface="Symbol" panose="05050102010706020507" pitchFamily="18" charset="2"/>
              </a:rPr>
              <a:t> and A[k]x for all </a:t>
            </a:r>
            <a:r>
              <a:rPr lang="en-US" sz="1800" dirty="0" smtClean="0">
                <a:sym typeface="Symbol" panose="05050102010706020507" pitchFamily="18" charset="2"/>
              </a:rPr>
              <a:t>k&gt;p because of Lemma 1.</a:t>
            </a:r>
          </a:p>
          <a:p>
            <a:pPr lvl="2"/>
            <a:r>
              <a:rPr lang="en-US" sz="1800" dirty="0" smtClean="0">
                <a:sym typeface="Symbol" panose="05050102010706020507" pitchFamily="18" charset="2"/>
              </a:rPr>
              <a:t>If A[low]&gt;x then loop 2 stops when high=low-1 because of Lemma 2, </a:t>
            </a:r>
            <a:r>
              <a:rPr lang="en-US" sz="1800" dirty="0">
                <a:sym typeface="Symbol" panose="05050102010706020507" pitchFamily="18" charset="2"/>
              </a:rPr>
              <a:t>p=high, and </a:t>
            </a:r>
            <a:r>
              <a:rPr lang="en-US" sz="1800" dirty="0">
                <a:sym typeface="Wingdings" panose="05000000000000000000" pitchFamily="2" charset="2"/>
              </a:rPr>
              <a:t>A[j]</a:t>
            </a:r>
            <a:r>
              <a:rPr lang="en-US" sz="1800" dirty="0">
                <a:sym typeface="Symbol" panose="05050102010706020507" pitchFamily="18" charset="2"/>
              </a:rPr>
              <a:t>x for all </a:t>
            </a:r>
            <a:r>
              <a:rPr lang="en-US" sz="1800" dirty="0" err="1">
                <a:sym typeface="Symbol" panose="05050102010706020507" pitchFamily="18" charset="2"/>
              </a:rPr>
              <a:t>jp</a:t>
            </a:r>
            <a:r>
              <a:rPr lang="en-US" sz="1800" dirty="0">
                <a:sym typeface="Symbol" panose="05050102010706020507" pitchFamily="18" charset="2"/>
              </a:rPr>
              <a:t> and A[k]x for all </a:t>
            </a:r>
            <a:r>
              <a:rPr lang="en-US" sz="1800" dirty="0" smtClean="0">
                <a:sym typeface="Symbol" panose="05050102010706020507" pitchFamily="18" charset="2"/>
              </a:rPr>
              <a:t>k&gt;p.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Claims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/>
              <a:t>If  low</a:t>
            </a:r>
            <a:r>
              <a:rPr lang="en-US" sz="1800" dirty="0">
                <a:sym typeface="Symbol" panose="05050102010706020507" pitchFamily="18" charset="2"/>
              </a:rPr>
              <a:t></a:t>
            </a:r>
            <a:r>
              <a:rPr lang="en-US" sz="1800" dirty="0" smtClean="0"/>
              <a:t>n-1 then by Lemma 2, either high=low, or high=low-1, but since high</a:t>
            </a:r>
            <a:r>
              <a:rPr lang="en-US" sz="1800" dirty="0" smtClean="0">
                <a:sym typeface="Symbol" panose="05050102010706020507" pitchFamily="18" charset="2"/>
              </a:rPr>
              <a:t>n-1, </a:t>
            </a:r>
            <a:r>
              <a:rPr lang="en-US" sz="1800" dirty="0" smtClean="0"/>
              <a:t>there are two  options:</a:t>
            </a:r>
          </a:p>
          <a:p>
            <a:pPr lvl="2"/>
            <a:r>
              <a:rPr lang="en-US" sz="1800" dirty="0" smtClean="0"/>
              <a:t>High</a:t>
            </a:r>
            <a:r>
              <a:rPr lang="en-US" sz="1800" dirty="0" smtClean="0">
                <a:sym typeface="Symbol" panose="05050102010706020507" pitchFamily="18" charset="2"/>
              </a:rPr>
              <a:t>=n-1. In this case, loop 2 did not move high, so A[high]=x. Therefore, low=n-1, since loop 1 would stop at n-1. In this case, p=n-2, and by Lemma 1 </a:t>
            </a:r>
            <a:r>
              <a:rPr lang="en-US" sz="1800" dirty="0">
                <a:sym typeface="Symbol" panose="05050102010706020507" pitchFamily="18" charset="2"/>
              </a:rPr>
              <a:t>and </a:t>
            </a:r>
            <a:r>
              <a:rPr lang="en-US" sz="1800" dirty="0">
                <a:sym typeface="Wingdings" panose="05000000000000000000" pitchFamily="2" charset="2"/>
              </a:rPr>
              <a:t>A[j]</a:t>
            </a:r>
            <a:r>
              <a:rPr lang="en-US" sz="1800" dirty="0">
                <a:sym typeface="Symbol" panose="05050102010706020507" pitchFamily="18" charset="2"/>
              </a:rPr>
              <a:t>x for all </a:t>
            </a:r>
            <a:r>
              <a:rPr lang="en-US" sz="1800" dirty="0" err="1">
                <a:sym typeface="Symbol" panose="05050102010706020507" pitchFamily="18" charset="2"/>
              </a:rPr>
              <a:t>jp</a:t>
            </a:r>
            <a:r>
              <a:rPr lang="en-US" sz="1800" dirty="0">
                <a:sym typeface="Symbol" panose="05050102010706020507" pitchFamily="18" charset="2"/>
              </a:rPr>
              <a:t> and A[k]x for all k&gt;p.</a:t>
            </a:r>
            <a:endParaRPr lang="en-US" sz="1800" dirty="0"/>
          </a:p>
          <a:p>
            <a:pPr lvl="2"/>
            <a:r>
              <a:rPr lang="en-US" sz="1800" dirty="0" smtClean="0"/>
              <a:t>High=n-2. In this case, by Lemma 1, A[n-1]</a:t>
            </a:r>
            <a:r>
              <a:rPr lang="en-US" sz="1800" dirty="0" smtClean="0">
                <a:sym typeface="Symbol" panose="05050102010706020507" pitchFamily="18" charset="2"/>
              </a:rPr>
              <a:t>x, and therefore low =n-1, p=high and </a:t>
            </a:r>
            <a:r>
              <a:rPr lang="en-US" sz="1800" dirty="0">
                <a:sym typeface="Wingdings" panose="05000000000000000000" pitchFamily="2" charset="2"/>
              </a:rPr>
              <a:t>A[j]</a:t>
            </a:r>
            <a:r>
              <a:rPr lang="en-US" sz="1800" dirty="0">
                <a:sym typeface="Symbol" panose="05050102010706020507" pitchFamily="18" charset="2"/>
              </a:rPr>
              <a:t>x for all </a:t>
            </a:r>
            <a:r>
              <a:rPr lang="en-US" sz="1800" dirty="0" err="1">
                <a:sym typeface="Symbol" panose="05050102010706020507" pitchFamily="18" charset="2"/>
              </a:rPr>
              <a:t>jp</a:t>
            </a:r>
            <a:r>
              <a:rPr lang="en-US" sz="1800" dirty="0">
                <a:sym typeface="Symbol" panose="05050102010706020507" pitchFamily="18" charset="2"/>
              </a:rPr>
              <a:t> and A[k]x for all </a:t>
            </a:r>
            <a:r>
              <a:rPr lang="en-US" sz="1800" dirty="0" smtClean="0">
                <a:sym typeface="Symbol" panose="05050102010706020507" pitchFamily="18" charset="2"/>
              </a:rPr>
              <a:t>k&gt;p, which completes the proof.</a:t>
            </a:r>
            <a:endParaRPr lang="en-US" sz="2200" dirty="0"/>
          </a:p>
          <a:p>
            <a:r>
              <a:rPr lang="en-US" sz="2400" dirty="0" smtClean="0"/>
              <a:t>Claim: Partition </a:t>
            </a:r>
            <a:r>
              <a:rPr lang="en-US" sz="2400" dirty="0"/>
              <a:t>runs in time O(n) and requires O(1) </a:t>
            </a:r>
            <a:r>
              <a:rPr lang="en-US" sz="2400" i="1" dirty="0"/>
              <a:t>additional</a:t>
            </a:r>
            <a:r>
              <a:rPr lang="en-US" sz="2400" dirty="0"/>
              <a:t> memory.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Claims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runs in time O(n) and requires O(1) </a:t>
            </a:r>
            <a:r>
              <a:rPr lang="en-US" i="1" dirty="0"/>
              <a:t>additional</a:t>
            </a:r>
            <a:r>
              <a:rPr lang="en-US" dirty="0"/>
              <a:t>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Quick-Sort (A=[x</a:t>
            </a:r>
            <a:r>
              <a:rPr lang="en-US" baseline="-25000" dirty="0" smtClean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n-1</a:t>
            </a:r>
            <a:r>
              <a:rPr lang="en-US" dirty="0" smtClean="0"/>
              <a:t>],low=0, high=n-1)</a:t>
            </a:r>
          </a:p>
          <a:p>
            <a:pPr lvl="1"/>
            <a:r>
              <a:rPr lang="en-US" dirty="0" smtClean="0"/>
              <a:t>If low=high</a:t>
            </a:r>
          </a:p>
          <a:p>
            <a:pPr lvl="2"/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Choose pivot</a:t>
            </a:r>
            <a:r>
              <a:rPr lang="en-US" dirty="0" smtClean="0">
                <a:sym typeface="Symbol" panose="05050102010706020507" pitchFamily="18" charset="2"/>
              </a:rPr>
              <a:t>{x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,…,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</a:t>
            </a:r>
            <a:r>
              <a:rPr lang="en-US" dirty="0" err="1" smtClean="0">
                <a:sym typeface="Symbol" panose="05050102010706020507" pitchFamily="18" charset="2"/>
              </a:rPr>
              <a:t>Partition</a:t>
            </a:r>
            <a:r>
              <a:rPr lang="en-US" dirty="0" smtClean="0">
                <a:sym typeface="Symbol" panose="05050102010706020507" pitchFamily="18" charset="2"/>
              </a:rPr>
              <a:t> (A,0,n-1,pivot)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Quick-Sort (A,0,p)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Quick-Sort (A,p+1,n-1)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Claim: after running quick-sort, A is sorted</a:t>
            </a: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39507</TotalTime>
  <Words>1048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ZapfDingbats</vt:lpstr>
      <vt:lpstr>Default Design</vt:lpstr>
      <vt:lpstr>Partition and Quick Sort</vt:lpstr>
      <vt:lpstr>Sorting</vt:lpstr>
      <vt:lpstr>Partition - Definition</vt:lpstr>
      <vt:lpstr>Partition</vt:lpstr>
      <vt:lpstr>Partition Claims I</vt:lpstr>
      <vt:lpstr>Partition Claims II</vt:lpstr>
      <vt:lpstr>Partition Claims III</vt:lpstr>
      <vt:lpstr>Partition Claims III</vt:lpstr>
      <vt:lpstr>Quick Sort</vt:lpstr>
      <vt:lpstr>Quick Sort Time I</vt:lpstr>
      <vt:lpstr>Quick Sort Time II</vt:lpstr>
      <vt:lpstr>Quick Sort Stack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503</cp:revision>
  <dcterms:created xsi:type="dcterms:W3CDTF">1999-10-08T19:08:27Z</dcterms:created>
  <dcterms:modified xsi:type="dcterms:W3CDTF">2019-12-07T10:25:01Z</dcterms:modified>
</cp:coreProperties>
</file>