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(x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) such that x</a:t>
            </a:r>
            <a:r>
              <a:rPr lang="en-US" baseline="-25000" dirty="0" smtClean="0"/>
              <a:t>i</a:t>
            </a:r>
            <a:r>
              <a:rPr lang="en-US" dirty="0" smtClean="0"/>
              <a:t>&lt;m for all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Bucket-Sort (x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Let A be an array of size m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=0 to m-1</a:t>
            </a:r>
          </a:p>
          <a:p>
            <a:pPr lvl="2"/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 smtClean="0">
                <a:sym typeface="Wingdings" panose="05000000000000000000" pitchFamily="2" charset="2"/>
              </a:rPr>
              <a:t>0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j=0 to n-1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A[</a:t>
            </a:r>
            <a:r>
              <a:rPr lang="en-US" dirty="0" err="1" smtClean="0">
                <a:sym typeface="Wingdings" panose="05000000000000000000" pitchFamily="2" charset="2"/>
              </a:rPr>
              <a:t>x</a:t>
            </a:r>
            <a:r>
              <a:rPr lang="en-US" baseline="-25000" dirty="0" err="1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]1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=0 to m-1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If (A[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]=1)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Print A[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6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Bucket Sort is a sorting algorithm time complexity </a:t>
            </a:r>
            <a:r>
              <a:rPr lang="en-US" dirty="0" smtClean="0">
                <a:sym typeface="Symbol" panose="05050102010706020507" pitchFamily="18" charset="2"/>
              </a:rPr>
              <a:t>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Corollaries:</a:t>
            </a:r>
          </a:p>
          <a:p>
            <a:pPr lvl="1"/>
            <a:r>
              <a:rPr lang="en-US" dirty="0" smtClean="0"/>
              <a:t>If m=o(n log n) then bucket sort outperforms comparison-based sorts.</a:t>
            </a:r>
          </a:p>
          <a:p>
            <a:pPr lvl="1"/>
            <a:r>
              <a:rPr lang="en-US" dirty="0" smtClean="0"/>
              <a:t>If m=O(n) then the algorithm runs in linear time</a:t>
            </a:r>
          </a:p>
          <a:p>
            <a:pPr lvl="1"/>
            <a:r>
              <a:rPr lang="en-US" dirty="0" smtClean="0"/>
              <a:t>If m=</a:t>
            </a:r>
            <a:r>
              <a:rPr lang="en-US" dirty="0" smtClean="0">
                <a:sym typeface="Symbol" panose="05050102010706020507" pitchFamily="18" charset="2"/>
              </a:rPr>
              <a:t>(n log n) then bucket sort underperforms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Entries &amp; Stable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 panose="05050102010706020507" pitchFamily="18" charset="2"/>
              </a:rPr>
              <a:t>j</a:t>
            </a:r>
            <a:r>
              <a:rPr lang="en-US" dirty="0" smtClean="0">
                <a:sym typeface="Symbol" panose="05050102010706020507" pitchFamily="18" charset="2"/>
              </a:rPr>
              <a:t>, but x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=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Motivating example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Database entries with multiple keys, which are not all unique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 sorting algorithm is </a:t>
            </a:r>
            <a:r>
              <a:rPr lang="en-US" b="1" dirty="0" smtClean="0">
                <a:sym typeface="Symbol" panose="05050102010706020507" pitchFamily="18" charset="2"/>
              </a:rPr>
              <a:t>stable</a:t>
            </a:r>
            <a:r>
              <a:rPr lang="en-US" dirty="0" smtClean="0">
                <a:sym typeface="Symbol" panose="05050102010706020507" pitchFamily="18" charset="2"/>
              </a:rPr>
              <a:t> if for every x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=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, if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&lt;j then x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appears before 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 in the output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Is heap sort stable?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Is quick sort stable?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Bucket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entry in A is a queue</a:t>
            </a:r>
          </a:p>
          <a:p>
            <a:r>
              <a:rPr lang="en-US" dirty="0" smtClean="0"/>
              <a:t>Initialize all queues to be empty</a:t>
            </a:r>
          </a:p>
          <a:p>
            <a:r>
              <a:rPr lang="en-US" dirty="0" smtClean="0"/>
              <a:t>Insert each xi to the queue at A[x</a:t>
            </a:r>
            <a:r>
              <a:rPr lang="en-US" baseline="-25000" dirty="0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Print out A[x</a:t>
            </a:r>
            <a:r>
              <a:rPr lang="en-US" baseline="-25000" dirty="0" smtClean="0"/>
              <a:t>i</a:t>
            </a:r>
            <a:r>
              <a:rPr lang="en-US" dirty="0" smtClean="0"/>
              <a:t>] by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 until queue is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(x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), such that x</a:t>
            </a:r>
            <a:r>
              <a:rPr lang="en-US" baseline="-25000" dirty="0" smtClean="0"/>
              <a:t>i</a:t>
            </a:r>
            <a:r>
              <a:rPr lang="en-US" dirty="0" smtClean="0"/>
              <a:t>&lt;m=</a:t>
            </a:r>
            <a:r>
              <a:rPr lang="en-US" dirty="0" err="1" smtClean="0"/>
              <a:t>r</a:t>
            </a:r>
            <a:r>
              <a:rPr lang="en-US" baseline="30000" dirty="0" err="1" smtClean="0"/>
              <a:t>d</a:t>
            </a:r>
            <a:r>
              <a:rPr lang="en-US" dirty="0" smtClean="0"/>
              <a:t> for parameters r, d</a:t>
            </a:r>
          </a:p>
          <a:p>
            <a:pPr lvl="1"/>
            <a:r>
              <a:rPr lang="en-US" dirty="0" smtClean="0"/>
              <a:t>Representation in radix r (i.e. basis r), no. of digits d</a:t>
            </a:r>
          </a:p>
          <a:p>
            <a:r>
              <a:rPr lang="en-US" dirty="0" smtClean="0"/>
              <a:t>M/LSD – Most/Least Significant Digit</a:t>
            </a:r>
          </a:p>
          <a:p>
            <a:r>
              <a:rPr lang="en-US" dirty="0" smtClean="0"/>
              <a:t>Radix-Sort (x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j=LSD to  MSD</a:t>
            </a:r>
          </a:p>
          <a:p>
            <a:pPr lvl="2"/>
            <a:r>
              <a:rPr lang="en-US" dirty="0" smtClean="0"/>
              <a:t>Let x</a:t>
            </a:r>
            <a:r>
              <a:rPr lang="en-US" baseline="-25000" dirty="0" smtClean="0"/>
              <a:t>i</a:t>
            </a:r>
            <a:r>
              <a:rPr lang="en-US" dirty="0" smtClean="0"/>
              <a:t>[j] denote the j-</a:t>
            </a:r>
            <a:r>
              <a:rPr lang="en-US" dirty="0" err="1" smtClean="0"/>
              <a:t>th</a:t>
            </a:r>
            <a:r>
              <a:rPr lang="en-US" dirty="0" smtClean="0"/>
              <a:t>  digit of x</a:t>
            </a:r>
            <a:r>
              <a:rPr lang="en-US" baseline="-25000" dirty="0" smtClean="0"/>
              <a:t>i</a:t>
            </a:r>
          </a:p>
          <a:p>
            <a:pPr lvl="2"/>
            <a:r>
              <a:rPr lang="en-US" dirty="0" smtClean="0"/>
              <a:t>Stable-Bucket-Sort(x</a:t>
            </a:r>
            <a:r>
              <a:rPr lang="en-US" baseline="-25000" dirty="0" smtClean="0"/>
              <a:t>0</a:t>
            </a:r>
            <a:r>
              <a:rPr lang="en-US" dirty="0" smtClean="0"/>
              <a:t>[</a:t>
            </a:r>
            <a:r>
              <a:rPr lang="en-US" dirty="0"/>
              <a:t>j</a:t>
            </a:r>
            <a:r>
              <a:rPr lang="en-US" dirty="0" smtClean="0"/>
              <a:t>],…,x</a:t>
            </a:r>
            <a:r>
              <a:rPr lang="en-US" baseline="-25000" dirty="0" smtClean="0"/>
              <a:t>n-1</a:t>
            </a:r>
            <a:r>
              <a:rPr lang="en-US" dirty="0" smtClean="0"/>
              <a:t>[j])</a:t>
            </a:r>
          </a:p>
          <a:p>
            <a:r>
              <a:rPr lang="en-US" dirty="0" smtClean="0"/>
              <a:t>Example – with decimal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Radix-Sort is a sorting algorithm with time complexity O(d(</a:t>
            </a:r>
            <a:r>
              <a:rPr lang="en-US" dirty="0" err="1"/>
              <a:t>n+r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d=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r</a:t>
            </a:r>
            <a:r>
              <a:rPr lang="en-US" dirty="0" err="1" smtClean="0"/>
              <a:t>m</a:t>
            </a:r>
            <a:r>
              <a:rPr lang="en-US" dirty="0" smtClean="0"/>
              <a:t> and r can be freely chosen</a:t>
            </a:r>
          </a:p>
          <a:p>
            <a:r>
              <a:rPr lang="en-US" dirty="0" smtClean="0"/>
              <a:t>Example: radix sort with m=O(n), binary r</a:t>
            </a:r>
          </a:p>
          <a:p>
            <a:r>
              <a:rPr lang="en-US" dirty="0" smtClean="0"/>
              <a:t>Example: radix sort with m=n</a:t>
            </a:r>
            <a:r>
              <a:rPr lang="en-US" baseline="30000" dirty="0" smtClean="0"/>
              <a:t>2</a:t>
            </a:r>
            <a:r>
              <a:rPr lang="en-US" dirty="0" smtClean="0"/>
              <a:t>, r=n</a:t>
            </a:r>
          </a:p>
          <a:p>
            <a:r>
              <a:rPr lang="en-US" dirty="0" smtClean="0"/>
              <a:t>Best choice: r=n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Order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order statistic in {x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element in order</a:t>
            </a:r>
          </a:p>
          <a:p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Middle element </a:t>
            </a:r>
          </a:p>
          <a:p>
            <a:pPr lvl="1"/>
            <a:r>
              <a:rPr lang="en-US" dirty="0" smtClean="0"/>
              <a:t>Half are larger</a:t>
            </a:r>
          </a:p>
          <a:p>
            <a:pPr lvl="1"/>
            <a:r>
              <a:rPr lang="en-US" dirty="0" smtClean="0"/>
              <a:t>Half are smaller</a:t>
            </a:r>
          </a:p>
          <a:p>
            <a:r>
              <a:rPr lang="en-US" dirty="0" smtClean="0"/>
              <a:t>Median – excellent pivot</a:t>
            </a:r>
          </a:p>
          <a:p>
            <a:r>
              <a:rPr lang="en-US" dirty="0" smtClean="0"/>
              <a:t>After partition</a:t>
            </a:r>
          </a:p>
          <a:p>
            <a:pPr lvl="1"/>
            <a:r>
              <a:rPr lang="en-US" dirty="0" smtClean="0"/>
              <a:t>Need to compute order statistic only on one side of partition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Random-Select </a:t>
                </a:r>
                <a:r>
                  <a:rPr lang="en-US" dirty="0"/>
                  <a:t>(A=[x</a:t>
                </a:r>
                <a:r>
                  <a:rPr lang="en-US" baseline="-25000" dirty="0"/>
                  <a:t>0</a:t>
                </a:r>
                <a:r>
                  <a:rPr lang="en-US" dirty="0"/>
                  <a:t>,…,x</a:t>
                </a:r>
                <a:r>
                  <a:rPr lang="en-US" baseline="-25000" dirty="0"/>
                  <a:t>n-1</a:t>
                </a:r>
                <a:r>
                  <a:rPr lang="en-US" dirty="0" smtClean="0"/>
                  <a:t>],0,n-1,k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Choose random pivot</a:t>
                </a:r>
                <a:r>
                  <a:rPr lang="en-US" dirty="0">
                    <a:sym typeface="Symbol" panose="05050102010706020507" pitchFamily="18" charset="2"/>
                  </a:rPr>
                  <a:t>{x</a:t>
                </a:r>
                <a:r>
                  <a:rPr lang="en-US" baseline="-25000" dirty="0">
                    <a:sym typeface="Symbol" panose="05050102010706020507" pitchFamily="18" charset="2"/>
                  </a:rPr>
                  <a:t>0</a:t>
                </a:r>
                <a:r>
                  <a:rPr lang="en-US" dirty="0">
                    <a:sym typeface="Symbol" panose="05050102010706020507" pitchFamily="18" charset="2"/>
                  </a:rPr>
                  <a:t>,…,x</a:t>
                </a:r>
                <a:r>
                  <a:rPr lang="en-US" baseline="-25000" dirty="0">
                    <a:sym typeface="Symbol" panose="05050102010706020507" pitchFamily="18" charset="2"/>
                  </a:rPr>
                  <a:t>n-1</a:t>
                </a:r>
                <a:r>
                  <a:rPr lang="en-US" dirty="0">
                    <a:sym typeface="Symbol" panose="05050102010706020507" pitchFamily="18" charset="2"/>
                  </a:rPr>
                  <a:t>}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p=partition(A,0,n-1,pivot)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If (</a:t>
                </a:r>
                <a:r>
                  <a:rPr lang="en-US" dirty="0" err="1" smtClean="0">
                    <a:sym typeface="Symbol" panose="05050102010706020507" pitchFamily="18" charset="2"/>
                  </a:rPr>
                  <a:t>kp</a:t>
                </a:r>
                <a:r>
                  <a:rPr lang="en-US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dirty="0" smtClean="0"/>
                  <a:t>Random-Select (A,0,p,k)</a:t>
                </a:r>
              </a:p>
              <a:p>
                <a:pPr lvl="1"/>
                <a:r>
                  <a:rPr lang="en-US" dirty="0" smtClean="0"/>
                  <a:t>Else</a:t>
                </a:r>
              </a:p>
              <a:p>
                <a:pPr lvl="2"/>
                <a:r>
                  <a:rPr lang="en-US" dirty="0" smtClean="0"/>
                  <a:t>Random-Select (A,p,n-1,k-p)</a:t>
                </a:r>
              </a:p>
              <a:p>
                <a:r>
                  <a:rPr lang="en-US" dirty="0" smtClean="0"/>
                  <a:t>For a random pivot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Select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(2)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nT</a:t>
                </a:r>
                <a:r>
                  <a:rPr lang="en-US" dirty="0"/>
                  <a:t>(n</a:t>
                </a:r>
                <a:r>
                  <a:rPr lang="en-US" dirty="0" smtClean="0"/>
                  <a:t>)-</a:t>
                </a:r>
                <a:r>
                  <a:rPr lang="en-US" dirty="0" err="1" smtClean="0"/>
                  <a:t>nT</a:t>
                </a:r>
                <a:r>
                  <a:rPr lang="en-US" dirty="0" smtClean="0"/>
                  <a:t>(n-1</a:t>
                </a:r>
                <a:r>
                  <a:rPr lang="en-US" dirty="0"/>
                  <a:t>) = </a:t>
                </a:r>
                <a:r>
                  <a:rPr lang="en-US" dirty="0" smtClean="0"/>
                  <a:t>a(2n-1)</a:t>
                </a:r>
              </a:p>
              <a:p>
                <a:r>
                  <a:rPr lang="en-US" dirty="0" smtClean="0"/>
                  <a:t>T(n)-T(n-1)</a:t>
                </a:r>
                <a:r>
                  <a:rPr lang="en-US" dirty="0" smtClean="0">
                    <a:sym typeface="Symbol" panose="05050102010706020507" pitchFamily="18" charset="2"/>
                  </a:rPr>
                  <a:t>2a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T(n)-T(1)=</a:t>
                </a:r>
                <a:r>
                  <a:rPr lang="en-US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dirty="0" smtClean="0">
                    <a:sym typeface="Symbol" panose="05050102010706020507" pitchFamily="18" charset="2"/>
                  </a:rPr>
                  <a:t> (T(</a:t>
                </a:r>
                <a:r>
                  <a:rPr 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dirty="0" smtClean="0">
                    <a:sym typeface="Symbol" panose="05050102010706020507" pitchFamily="18" charset="2"/>
                  </a:rPr>
                  <a:t>)-T(i-1))2an=O(n)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Median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Order-Stat (A=[x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],low=0,high=n-1,k)</a:t>
            </a:r>
          </a:p>
          <a:p>
            <a:pPr lvl="1"/>
            <a:r>
              <a:rPr lang="en-US" dirty="0" smtClean="0"/>
              <a:t>If (low=high)</a:t>
            </a:r>
          </a:p>
          <a:p>
            <a:pPr lvl="2"/>
            <a:r>
              <a:rPr lang="en-US" dirty="0" smtClean="0"/>
              <a:t>Return low</a:t>
            </a:r>
          </a:p>
          <a:p>
            <a:pPr lvl="1"/>
            <a:r>
              <a:rPr lang="en-US" dirty="0" smtClean="0"/>
              <a:t>Divide 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 into sets of five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i</a:t>
            </a:r>
            <a:r>
              <a:rPr lang="en-US" dirty="0" smtClean="0"/>
              <a:t>=0,…,(n-1)/5</a:t>
            </a:r>
          </a:p>
          <a:p>
            <a:pPr lvl="2"/>
            <a:r>
              <a:rPr lang="en-US" dirty="0" smtClean="0"/>
              <a:t>Let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be the median of x</a:t>
            </a:r>
            <a:r>
              <a:rPr lang="en-US" baseline="-25000" dirty="0" smtClean="0"/>
              <a:t>i</a:t>
            </a:r>
            <a:r>
              <a:rPr lang="en-US" dirty="0" smtClean="0"/>
              <a:t>,x</a:t>
            </a:r>
            <a:r>
              <a:rPr lang="en-US" baseline="-25000" dirty="0" smtClean="0"/>
              <a:t>i+1</a:t>
            </a:r>
            <a:r>
              <a:rPr lang="en-US" dirty="0" smtClean="0"/>
              <a:t>,…,x</a:t>
            </a:r>
            <a:r>
              <a:rPr lang="en-US" baseline="-25000" dirty="0" smtClean="0"/>
              <a:t>i+4</a:t>
            </a:r>
          </a:p>
          <a:p>
            <a:pPr lvl="1"/>
            <a:r>
              <a:rPr lang="en-US" dirty="0" err="1" smtClean="0"/>
              <a:t>q</a:t>
            </a:r>
            <a:r>
              <a:rPr lang="en-US" dirty="0" err="1" smtClean="0">
                <a:sym typeface="Wingdings" panose="05000000000000000000" pitchFamily="2" charset="2"/>
              </a:rPr>
              <a:t>Order-Stat</a:t>
            </a:r>
            <a:r>
              <a:rPr lang="en-US" dirty="0" smtClean="0">
                <a:sym typeface="Wingdings" panose="05000000000000000000" pitchFamily="2" charset="2"/>
              </a:rPr>
              <a:t>(y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,…y</a:t>
            </a:r>
            <a:r>
              <a:rPr lang="en-US" baseline="-25000" dirty="0" smtClean="0">
                <a:sym typeface="Wingdings" panose="05000000000000000000" pitchFamily="2" charset="2"/>
              </a:rPr>
              <a:t>(n-1)/5</a:t>
            </a:r>
            <a:r>
              <a:rPr lang="en-US" dirty="0" smtClean="0">
                <a:sym typeface="Wingdings" panose="05000000000000000000" pitchFamily="2" charset="2"/>
              </a:rPr>
              <a:t>,0,n/5-1,n/10)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pPartition</a:t>
            </a:r>
            <a:r>
              <a:rPr lang="en-US" dirty="0" smtClean="0">
                <a:sym typeface="Wingdings" panose="05000000000000000000" pitchFamily="2" charset="2"/>
              </a:rPr>
              <a:t> (A,0,n-1,q)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(</a:t>
            </a:r>
            <a:r>
              <a:rPr lang="en-US" dirty="0" err="1" smtClean="0">
                <a:sym typeface="Wingdings" panose="05000000000000000000" pitchFamily="2" charset="2"/>
              </a:rPr>
              <a:t>k</a:t>
            </a:r>
            <a:r>
              <a:rPr lang="en-US" dirty="0" err="1" smtClean="0">
                <a:sym typeface="Symbol" panose="05050102010706020507" pitchFamily="18" charset="2"/>
              </a:rPr>
              <a:t>p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Return Order-Stat (A,0,p,k)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Else return Order-Stat (A,p,n-1,p-k)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Median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Work at each level – O(n)</a:t>
                </a:r>
              </a:p>
              <a:p>
                <a:r>
                  <a:rPr lang="en-US" dirty="0" smtClean="0"/>
                  <a:t>Recursive call on median of medians</a:t>
                </a:r>
              </a:p>
              <a:p>
                <a:pPr lvl="1"/>
                <a:r>
                  <a:rPr lang="en-US" dirty="0" smtClean="0"/>
                  <a:t>T(n/5)</a:t>
                </a:r>
              </a:p>
              <a:p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T(n)=O(n)+T(n/5)+T(7n/10)</a:t>
                </a:r>
              </a:p>
              <a:p>
                <a:r>
                  <a:rPr lang="en-US" dirty="0" smtClean="0"/>
                  <a:t>Claim: If T(n)=O(n)+T(</a:t>
                </a:r>
                <a:r>
                  <a:rPr 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dirty="0" smtClean="0"/>
                  <a:t>n)+T(</a:t>
                </a:r>
                <a:r>
                  <a:rPr lang="en-US" dirty="0" smtClean="0">
                    <a:sym typeface="Symbol" panose="05050102010706020507" pitchFamily="18" charset="2"/>
                  </a:rPr>
                  <a:t></a:t>
                </a:r>
                <a:r>
                  <a:rPr lang="en-US" dirty="0" smtClean="0"/>
                  <a:t>n) and </a:t>
                </a:r>
                <a:r>
                  <a:rPr lang="en-US" dirty="0" smtClean="0">
                    <a:sym typeface="Symbol" panose="05050102010706020507" pitchFamily="18" charset="2"/>
                  </a:rPr>
                  <a:t>,  are two  constants such that +&lt;1 then T(n)=O(n)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</a:p>
          <a:p>
            <a:pPr lvl="1"/>
            <a:r>
              <a:rPr lang="en-US" dirty="0" smtClean="0"/>
              <a:t>Insert-Sort –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Heap-sort, Quick-sort O(n log n)</a:t>
            </a:r>
          </a:p>
          <a:p>
            <a:r>
              <a:rPr lang="en-US" dirty="0" smtClean="0"/>
              <a:t>Can we do better?</a:t>
            </a:r>
          </a:p>
          <a:p>
            <a:r>
              <a:rPr lang="en-US" dirty="0" smtClean="0"/>
              <a:t>Comparison model</a:t>
            </a:r>
          </a:p>
          <a:p>
            <a:pPr lvl="1"/>
            <a:r>
              <a:rPr lang="en-US" dirty="0" smtClean="0"/>
              <a:t>Limited access to each input</a:t>
            </a:r>
          </a:p>
          <a:p>
            <a:pPr lvl="1"/>
            <a:r>
              <a:rPr lang="en-US" dirty="0" smtClean="0"/>
              <a:t>Store and retrieve</a:t>
            </a:r>
          </a:p>
          <a:p>
            <a:pPr lvl="1"/>
            <a:r>
              <a:rPr lang="en-US" dirty="0" smtClean="0"/>
              <a:t>Access ID</a:t>
            </a:r>
          </a:p>
          <a:p>
            <a:pPr lvl="1"/>
            <a:r>
              <a:rPr lang="en-US" dirty="0" smtClean="0"/>
              <a:t>Only access to value is via comparison to another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for 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Any sorting algorithm in the comparison model requires </a:t>
                </a:r>
                <a:r>
                  <a:rPr lang="en-US" dirty="0" smtClean="0">
                    <a:sym typeface="Symbol" panose="05050102010706020507" pitchFamily="18" charset="2"/>
                  </a:rPr>
                  <a:t>(log n!) comparisons to sort n input elements.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Corollary: any sorting algorithm in the comparison model works in time </a:t>
                </a:r>
                <a:r>
                  <a:rPr lang="en-US" dirty="0">
                    <a:sym typeface="Symbol" panose="05050102010706020507" pitchFamily="18" charset="2"/>
                  </a:rPr>
                  <a:t></a:t>
                </a:r>
                <a:r>
                  <a:rPr lang="en-US" dirty="0" smtClean="0">
                    <a:sym typeface="Symbol" panose="05050102010706020507" pitchFamily="18" charset="2"/>
                  </a:rPr>
                  <a:t>(n log n)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Simple proof that n!&gt;(n/2)</a:t>
                </a:r>
                <a:r>
                  <a:rPr lang="en-US" baseline="30000" dirty="0" smtClean="0">
                    <a:sym typeface="Symbol" panose="05050102010706020507" pitchFamily="18" charset="2"/>
                  </a:rPr>
                  <a:t>n/2</a:t>
                </a:r>
              </a:p>
              <a:p>
                <a:pPr lvl="1"/>
                <a:r>
                  <a:rPr lang="en-US" dirty="0" err="1" smtClean="0">
                    <a:sym typeface="Symbol" panose="05050102010706020507" pitchFamily="18" charset="2"/>
                  </a:rPr>
                  <a:t>Stirling</a:t>
                </a:r>
                <a:r>
                  <a:rPr lang="en-US" dirty="0" smtClean="0">
                    <a:sym typeface="Symbol" panose="05050102010706020507" pitchFamily="18" charset="2"/>
                  </a:rPr>
                  <a:t>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!&gt;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p>
                  </m:oMath>
                </a14:m>
                <a:endParaRPr lang="en-US" baseline="3000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!&gt;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𝑒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𝑛𝑙𝑜𝑔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Non-Comparison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14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39940</TotalTime>
  <Words>618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ZapfDingbats</vt:lpstr>
      <vt:lpstr>Default Design</vt:lpstr>
      <vt:lpstr>Order Statistics</vt:lpstr>
      <vt:lpstr>Computing Order Statistics</vt:lpstr>
      <vt:lpstr>Random Select</vt:lpstr>
      <vt:lpstr>Random Select Analysis</vt:lpstr>
      <vt:lpstr>Deterministic Median Algorithm</vt:lpstr>
      <vt:lpstr>Analysis of Median Algorithm</vt:lpstr>
      <vt:lpstr>Comparison Model</vt:lpstr>
      <vt:lpstr>Lower Bound for Sorting</vt:lpstr>
      <vt:lpstr>Non-Comparison Sorting Algorithms</vt:lpstr>
      <vt:lpstr>Bucket Sort I</vt:lpstr>
      <vt:lpstr>Bucket Sort II</vt:lpstr>
      <vt:lpstr>Double Entries &amp; Stable Sorting</vt:lpstr>
      <vt:lpstr>Stable Bucket Sort</vt:lpstr>
      <vt:lpstr>Radix Sort</vt:lpstr>
      <vt:lpstr>Radix Sort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487</cp:revision>
  <dcterms:created xsi:type="dcterms:W3CDTF">1999-10-08T19:08:27Z</dcterms:created>
  <dcterms:modified xsi:type="dcterms:W3CDTF">2019-12-07T10:24:55Z</dcterms:modified>
</cp:coreProperties>
</file>