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3" r:id="rId2"/>
    <p:sldId id="284" r:id="rId3"/>
    <p:sldId id="285" r:id="rId4"/>
    <p:sldId id="286" r:id="rId5"/>
    <p:sldId id="288" r:id="rId6"/>
    <p:sldId id="287" r:id="rId7"/>
    <p:sldId id="289" r:id="rId8"/>
    <p:sldId id="290" r:id="rId9"/>
    <p:sldId id="291" r:id="rId10"/>
    <p:sldId id="293" r:id="rId11"/>
    <p:sldId id="292" r:id="rId12"/>
    <p:sldId id="294" r:id="rId13"/>
    <p:sldId id="295" r:id="rId14"/>
    <p:sldId id="296" r:id="rId15"/>
    <p:sldId id="297" r:id="rId16"/>
    <p:sldId id="298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5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99"/>
    </p:cViewPr>
  </p:sorterViewPr>
  <p:notesViewPr>
    <p:cSldViewPr snapToGrid="0">
      <p:cViewPr varScale="1">
        <p:scale>
          <a:sx n="64" d="100"/>
          <a:sy n="64" d="100"/>
        </p:scale>
        <p:origin x="3101" y="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3BF7E80-B4B6-4DA6-B3D1-64BFE2198805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49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1FE9460-BA8C-48E5-9E90-854DB4403900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406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540F-4071-424D-A337-40DC32CC8B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AA0E-6102-4A37-AFF1-A3F710D80D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1D4B-A1BE-48C5-9D13-2FA885D031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7E81-F740-472F-ADB5-B0CE500133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93F-40D8-4A3B-84AE-A84A629A5E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9561-2BBF-4D96-8195-C99A504E2C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AB3C-9DB9-41CC-BCA6-EDDBEB8935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34B8-3CAA-477C-8F40-877F75B94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452B-762E-444B-9AF3-0D06CDEA2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7E59-FBF2-4E47-B3AA-39FBB7167A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B401D-6E70-4231-973F-7D0D2EAF64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B05EADE-E663-42CD-ACCD-DC52AEC7380C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implementation</a:t>
            </a:r>
          </a:p>
          <a:p>
            <a:pPr lvl="1"/>
            <a:r>
              <a:rPr lang="en-US" dirty="0"/>
              <a:t>Binary tree</a:t>
            </a:r>
          </a:p>
          <a:p>
            <a:pPr lvl="1"/>
            <a:r>
              <a:rPr lang="en-US" dirty="0"/>
              <a:t>For any node x, (x-&gt;left).key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 err="1">
                <a:sym typeface="Symbol" panose="05050102010706020507" pitchFamily="18" charset="2"/>
              </a:rPr>
              <a:t>x.key</a:t>
            </a:r>
            <a:r>
              <a:rPr lang="en-US" dirty="0">
                <a:sym typeface="Symbol" panose="05050102010706020507" pitchFamily="18" charset="2"/>
              </a:rPr>
              <a:t>&lt;(x-&gt;right).</a:t>
            </a:r>
            <a:r>
              <a:rPr lang="en-US" dirty="0" smtClean="0">
                <a:sym typeface="Symbol" panose="05050102010706020507" pitchFamily="18" charset="2"/>
              </a:rPr>
              <a:t>key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Claim: </a:t>
            </a:r>
            <a:r>
              <a:rPr lang="en-US" dirty="0" err="1" smtClean="0">
                <a:sym typeface="Symbol" panose="05050102010706020507" pitchFamily="18" charset="2"/>
              </a:rPr>
              <a:t>Inorder</a:t>
            </a:r>
            <a:r>
              <a:rPr lang="en-US" dirty="0" smtClean="0">
                <a:sym typeface="Symbol" panose="05050102010706020507" pitchFamily="18" charset="2"/>
              </a:rPr>
              <a:t> walk on binary search tree returns sorted sequence of elements.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Notation: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Height of tree denoted by 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(</a:t>
            </a:r>
            <a:r>
              <a:rPr lang="en-US" dirty="0" err="1" smtClean="0"/>
              <a:t>T,x</a:t>
            </a:r>
            <a:r>
              <a:rPr lang="en-US" dirty="0" smtClean="0"/>
              <a:t>)                //Non-recursive version</a:t>
            </a:r>
          </a:p>
          <a:p>
            <a:pPr lvl="1"/>
            <a:r>
              <a:rPr lang="en-US" dirty="0" smtClean="0"/>
              <a:t>If (T=Null) then </a:t>
            </a:r>
            <a:r>
              <a:rPr lang="en-US" dirty="0" err="1" smtClean="0"/>
              <a:t>T</a:t>
            </a:r>
            <a:r>
              <a:rPr lang="en-US" dirty="0" err="1" smtClean="0">
                <a:sym typeface="Wingdings" panose="05000000000000000000" pitchFamily="2" charset="2"/>
              </a:rPr>
              <a:t></a:t>
            </a:r>
            <a:r>
              <a:rPr lang="en-US" dirty="0" err="1" smtClean="0"/>
              <a:t>x</a:t>
            </a:r>
            <a:r>
              <a:rPr lang="en-US" dirty="0" smtClean="0"/>
              <a:t> and return</a:t>
            </a:r>
          </a:p>
          <a:p>
            <a:pPr lvl="1"/>
            <a:r>
              <a:rPr lang="en-US" dirty="0" smtClean="0"/>
              <a:t>While (1)</a:t>
            </a:r>
          </a:p>
          <a:p>
            <a:pPr lvl="2"/>
            <a:r>
              <a:rPr lang="en-US" dirty="0" smtClean="0"/>
              <a:t>If (x-&gt;key = T-&gt;key) return</a:t>
            </a:r>
          </a:p>
          <a:p>
            <a:pPr lvl="2"/>
            <a:r>
              <a:rPr lang="en-US" dirty="0" smtClean="0"/>
              <a:t>If (x-&gt;key &lt; T-&gt;key)</a:t>
            </a:r>
          </a:p>
          <a:p>
            <a:pPr lvl="3"/>
            <a:r>
              <a:rPr lang="en-US" dirty="0" smtClean="0"/>
              <a:t>If (T-&gt;left = Null)</a:t>
            </a:r>
          </a:p>
          <a:p>
            <a:pPr lvl="4"/>
            <a:r>
              <a:rPr lang="en-US" dirty="0" smtClean="0"/>
              <a:t>T-&gt;</a:t>
            </a:r>
            <a:r>
              <a:rPr lang="en-US" dirty="0" err="1" smtClean="0"/>
              <a:t>left</a:t>
            </a:r>
            <a:r>
              <a:rPr lang="en-US" dirty="0" err="1" smtClean="0">
                <a:sym typeface="Wingdings" panose="05000000000000000000" pitchFamily="2" charset="2"/>
              </a:rPr>
              <a:t>x</a:t>
            </a:r>
            <a:r>
              <a:rPr lang="en-US" dirty="0" smtClean="0">
                <a:sym typeface="Wingdings" panose="05000000000000000000" pitchFamily="2" charset="2"/>
              </a:rPr>
              <a:t> and return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TT-&gt;left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Else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If (T-&gt;right = Null)</a:t>
            </a:r>
          </a:p>
          <a:p>
            <a:pPr lvl="4"/>
            <a:r>
              <a:rPr lang="en-US" dirty="0" smtClean="0">
                <a:sym typeface="Wingdings" panose="05000000000000000000" pitchFamily="2" charset="2"/>
              </a:rPr>
              <a:t>T-&gt;</a:t>
            </a:r>
            <a:r>
              <a:rPr lang="en-US" dirty="0" err="1" smtClean="0">
                <a:sym typeface="Wingdings" panose="05000000000000000000" pitchFamily="2" charset="2"/>
              </a:rPr>
              <a:t>rightx</a:t>
            </a:r>
            <a:r>
              <a:rPr lang="en-US" dirty="0" smtClean="0">
                <a:sym typeface="Wingdings" panose="05000000000000000000" pitchFamily="2" charset="2"/>
              </a:rPr>
              <a:t> and return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TT-&gt;right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(</a:t>
            </a:r>
            <a:r>
              <a:rPr lang="en-US" dirty="0" err="1" smtClean="0"/>
              <a:t>T,key</a:t>
            </a:r>
            <a:r>
              <a:rPr lang="en-US" dirty="0" smtClean="0"/>
              <a:t>)           //Recursive version</a:t>
            </a:r>
          </a:p>
          <a:p>
            <a:pPr lvl="1"/>
            <a:r>
              <a:rPr lang="en-US" dirty="0" smtClean="0"/>
              <a:t>If (T=Null) return Null</a:t>
            </a:r>
          </a:p>
          <a:p>
            <a:pPr lvl="1"/>
            <a:r>
              <a:rPr lang="en-US" dirty="0" smtClean="0"/>
              <a:t>If (key=T-&gt;key) return T</a:t>
            </a:r>
          </a:p>
          <a:p>
            <a:pPr lvl="1"/>
            <a:r>
              <a:rPr lang="en-US" dirty="0" smtClean="0"/>
              <a:t>If (key&lt;T-&gt;key) Search (T-&gt;left)</a:t>
            </a:r>
          </a:p>
          <a:p>
            <a:pPr lvl="1"/>
            <a:r>
              <a:rPr lang="en-US" dirty="0" smtClean="0"/>
              <a:t>Search (T-&gt;right)</a:t>
            </a:r>
          </a:p>
          <a:p>
            <a:r>
              <a:rPr lang="en-US" dirty="0" smtClean="0"/>
              <a:t>Claim: both insert and search run in time O(h)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7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Min(T)</a:t>
            </a:r>
          </a:p>
          <a:p>
            <a:pPr lvl="1"/>
            <a:r>
              <a:rPr lang="en-US" dirty="0" smtClean="0"/>
              <a:t>If (T=Null) return Null</a:t>
            </a:r>
          </a:p>
          <a:p>
            <a:pPr lvl="1"/>
            <a:r>
              <a:rPr lang="en-US" dirty="0" smtClean="0"/>
              <a:t>While (T-&gt;left </a:t>
            </a:r>
            <a:r>
              <a:rPr lang="en-US" dirty="0" smtClean="0">
                <a:sym typeface="Symbol" panose="05050102010706020507" pitchFamily="18" charset="2"/>
              </a:rPr>
              <a:t> Null)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T-&gt;left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Return T</a:t>
            </a:r>
          </a:p>
          <a:p>
            <a:r>
              <a:rPr lang="en-US" dirty="0" smtClean="0"/>
              <a:t>Max(T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(T=Null) return Null</a:t>
            </a:r>
          </a:p>
          <a:p>
            <a:pPr lvl="1"/>
            <a:r>
              <a:rPr lang="en-US" dirty="0"/>
              <a:t>While (T-</a:t>
            </a:r>
            <a:r>
              <a:rPr lang="en-US" dirty="0" smtClean="0"/>
              <a:t>&gt;right </a:t>
            </a:r>
            <a:r>
              <a:rPr lang="en-US" dirty="0">
                <a:sym typeface="Symbol" panose="05050102010706020507" pitchFamily="18" charset="2"/>
              </a:rPr>
              <a:t> Null)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Wingdings" panose="05000000000000000000" pitchFamily="2" charset="2"/>
              </a:rPr>
              <a:t>T-</a:t>
            </a:r>
            <a:r>
              <a:rPr lang="en-US" dirty="0" smtClean="0">
                <a:sym typeface="Wingdings" panose="05000000000000000000" pitchFamily="2" charset="2"/>
              </a:rPr>
              <a:t>&gt;right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Return T</a:t>
            </a:r>
          </a:p>
          <a:p>
            <a:r>
              <a:rPr lang="en-US" dirty="0" smtClean="0"/>
              <a:t>Claim: Min and Max run in time O(h)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(</a:t>
            </a:r>
            <a:r>
              <a:rPr lang="en-US" dirty="0" err="1" smtClean="0"/>
              <a:t>T,x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(T = Null) return Null</a:t>
            </a:r>
          </a:p>
          <a:p>
            <a:pPr lvl="1"/>
            <a:r>
              <a:rPr lang="en-US" dirty="0" smtClean="0"/>
              <a:t>If (T-&gt;right </a:t>
            </a:r>
            <a:r>
              <a:rPr lang="en-US" dirty="0" smtClean="0">
                <a:sym typeface="Symbol" panose="05050102010706020507" pitchFamily="18" charset="2"/>
              </a:rPr>
              <a:t> Null)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Return Min (T-&gt;right)</a:t>
            </a:r>
          </a:p>
          <a:p>
            <a:pPr lvl="1"/>
            <a:r>
              <a:rPr lang="en-US" dirty="0" smtClean="0"/>
              <a:t>While (T-&gt;parent </a:t>
            </a:r>
            <a:r>
              <a:rPr lang="en-US" dirty="0" smtClean="0">
                <a:sym typeface="Symbol" panose="05050102010706020507" pitchFamily="18" charset="2"/>
              </a:rPr>
              <a:t> Null)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While (T=(T-&gt;parent)-&gt;right)</a:t>
            </a:r>
          </a:p>
          <a:p>
            <a:pPr lvl="3"/>
            <a:r>
              <a:rPr lang="en-US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T-&gt;parent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Return (T-&gt;parent)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Claim: the algorithm returns the next element after x-&gt;key in order (and in time O(h)).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0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Notation: (T-&gt;parent)-&gt;correct is T-&gt;left if T is a left child and T-&gt;right otherwise</a:t>
            </a:r>
          </a:p>
          <a:p>
            <a:r>
              <a:rPr lang="en-US" dirty="0" smtClean="0"/>
              <a:t>Delete (</a:t>
            </a:r>
            <a:r>
              <a:rPr lang="en-US" dirty="0" err="1" smtClean="0"/>
              <a:t>T,key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(T=Null) return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=search (</a:t>
            </a:r>
            <a:r>
              <a:rPr lang="en-US" dirty="0" err="1" smtClean="0"/>
              <a:t>T,key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p=Null return</a:t>
            </a:r>
          </a:p>
          <a:p>
            <a:pPr lvl="1"/>
            <a:r>
              <a:rPr lang="en-US" dirty="0" smtClean="0"/>
              <a:t>If p is a leaf</a:t>
            </a:r>
          </a:p>
          <a:p>
            <a:pPr lvl="2"/>
            <a:r>
              <a:rPr lang="en-US" dirty="0" smtClean="0"/>
              <a:t>If (p-&gt;parent = Null) set </a:t>
            </a:r>
            <a:r>
              <a:rPr lang="en-US" dirty="0" err="1" smtClean="0"/>
              <a:t>T</a:t>
            </a:r>
            <a:r>
              <a:rPr lang="en-US" dirty="0" err="1" smtClean="0">
                <a:sym typeface="Wingdings" panose="05000000000000000000" pitchFamily="2" charset="2"/>
              </a:rPr>
              <a:t>Null</a:t>
            </a:r>
            <a:r>
              <a:rPr lang="en-US" dirty="0" smtClean="0">
                <a:sym typeface="Wingdings" panose="05000000000000000000" pitchFamily="2" charset="2"/>
              </a:rPr>
              <a:t> and return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(p-&gt;parent)-&gt;</a:t>
            </a:r>
            <a:r>
              <a:rPr lang="en-US" dirty="0" err="1" smtClean="0">
                <a:sym typeface="Wingdings" panose="05000000000000000000" pitchFamily="2" charset="2"/>
              </a:rPr>
              <a:t>correctNull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If p has a single child</a:t>
            </a:r>
          </a:p>
          <a:p>
            <a:pPr lvl="2"/>
            <a:r>
              <a:rPr lang="en-US" dirty="0" smtClean="0"/>
              <a:t>(p-&gt;parent)-&gt;correct </a:t>
            </a:r>
            <a:r>
              <a:rPr lang="en-US" dirty="0" smtClean="0">
                <a:sym typeface="Wingdings" panose="05000000000000000000" pitchFamily="2" charset="2"/>
              </a:rPr>
              <a:t> p’s child and return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qnext</a:t>
            </a:r>
            <a:r>
              <a:rPr lang="en-US" dirty="0" smtClean="0">
                <a:sym typeface="Wingdings" panose="05000000000000000000" pitchFamily="2" charset="2"/>
              </a:rPr>
              <a:t>(p)        //p has two children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Swap p and q   //q is either a leaf or has a single child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q is a leaf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q-&gt;parent  Null and return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(q-&gt;parent)-&gt;correct  q’s child and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6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tree is an undirected, connected graph without cycles, i.e. a pair (V,E) of finite sets, such that </a:t>
            </a:r>
          </a:p>
          <a:p>
            <a:pPr lvl="1"/>
            <a:r>
              <a:rPr lang="en-US" dirty="0" smtClean="0"/>
              <a:t>E</a:t>
            </a:r>
            <a:r>
              <a:rPr lang="en-US" dirty="0" smtClean="0">
                <a:sym typeface="Symbol" panose="05050102010706020507" pitchFamily="18" charset="2"/>
              </a:rPr>
              <a:t>VV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For any v, </a:t>
            </a:r>
            <a:r>
              <a:rPr lang="en-US" dirty="0" err="1" smtClean="0">
                <a:sym typeface="Symbol" panose="05050102010706020507" pitchFamily="18" charset="2"/>
              </a:rPr>
              <a:t>uV</a:t>
            </a:r>
            <a:r>
              <a:rPr lang="en-US" dirty="0" smtClean="0">
                <a:sym typeface="Symbol" panose="05050102010706020507" pitchFamily="18" charset="2"/>
              </a:rPr>
              <a:t> there is a path from u to v, i.e. (u,v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), (v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,v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),…,(</a:t>
            </a:r>
            <a:r>
              <a:rPr lang="en-US" dirty="0" err="1" smtClean="0"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dirty="0" err="1" smtClean="0">
                <a:sym typeface="Symbol" panose="05050102010706020507" pitchFamily="18" charset="2"/>
              </a:rPr>
              <a:t>,v</a:t>
            </a:r>
            <a:r>
              <a:rPr lang="en-US" dirty="0" smtClean="0">
                <a:sym typeface="Symbol" panose="05050102010706020507" pitchFamily="18" charset="2"/>
              </a:rPr>
              <a:t>)E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There is no cycle in 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Trees in DS are represented with: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 single root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Internal nodes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Leaves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lowchart: Connector 4"/>
          <p:cNvSpPr/>
          <p:nvPr/>
        </p:nvSpPr>
        <p:spPr bwMode="auto">
          <a:xfrm>
            <a:off x="3183147" y="1802921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Flowchart: Connector 5"/>
          <p:cNvSpPr/>
          <p:nvPr/>
        </p:nvSpPr>
        <p:spPr bwMode="auto">
          <a:xfrm>
            <a:off x="4173747" y="2480093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</a:t>
            </a:r>
          </a:p>
        </p:txBody>
      </p:sp>
      <p:sp>
        <p:nvSpPr>
          <p:cNvPr id="7" name="Flowchart: Connector 6"/>
          <p:cNvSpPr/>
          <p:nvPr/>
        </p:nvSpPr>
        <p:spPr bwMode="auto">
          <a:xfrm>
            <a:off x="2285999" y="2480093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</a:t>
            </a:r>
          </a:p>
        </p:txBody>
      </p:sp>
      <p:sp>
        <p:nvSpPr>
          <p:cNvPr id="8" name="Flowchart: Connector 7"/>
          <p:cNvSpPr/>
          <p:nvPr/>
        </p:nvSpPr>
        <p:spPr bwMode="auto">
          <a:xfrm>
            <a:off x="3682041" y="3148642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Flowchart: Connector 8"/>
          <p:cNvSpPr/>
          <p:nvPr/>
        </p:nvSpPr>
        <p:spPr bwMode="auto">
          <a:xfrm>
            <a:off x="4652514" y="3148642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1794293" y="3148642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</a:t>
            </a:r>
          </a:p>
        </p:txBody>
      </p:sp>
      <p:sp>
        <p:nvSpPr>
          <p:cNvPr id="11" name="Flowchart: Connector 10"/>
          <p:cNvSpPr/>
          <p:nvPr/>
        </p:nvSpPr>
        <p:spPr bwMode="auto">
          <a:xfrm>
            <a:off x="2777705" y="3148642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Flowchart: Connector 11"/>
          <p:cNvSpPr/>
          <p:nvPr/>
        </p:nvSpPr>
        <p:spPr bwMode="auto">
          <a:xfrm>
            <a:off x="1302587" y="3834438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Flowchart: Connector 12"/>
          <p:cNvSpPr/>
          <p:nvPr/>
        </p:nvSpPr>
        <p:spPr bwMode="auto">
          <a:xfrm>
            <a:off x="2285999" y="3834438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5" name="Straight Connector 14"/>
          <p:cNvCxnSpPr>
            <a:stCxn id="5" idx="6"/>
            <a:endCxn id="6" idx="1"/>
          </p:cNvCxnSpPr>
          <p:nvPr/>
        </p:nvCxnSpPr>
        <p:spPr bwMode="auto">
          <a:xfrm>
            <a:off x="3674853" y="2048774"/>
            <a:ext cx="570903" cy="50332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5" idx="2"/>
            <a:endCxn id="7" idx="7"/>
          </p:cNvCxnSpPr>
          <p:nvPr/>
        </p:nvCxnSpPr>
        <p:spPr bwMode="auto">
          <a:xfrm flipH="1">
            <a:off x="2705696" y="2048774"/>
            <a:ext cx="477451" cy="50332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7" idx="3"/>
            <a:endCxn id="10" idx="0"/>
          </p:cNvCxnSpPr>
          <p:nvPr/>
        </p:nvCxnSpPr>
        <p:spPr bwMode="auto">
          <a:xfrm flipH="1">
            <a:off x="2040146" y="2899789"/>
            <a:ext cx="317862" cy="24885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3"/>
            <a:endCxn id="12" idx="0"/>
          </p:cNvCxnSpPr>
          <p:nvPr/>
        </p:nvCxnSpPr>
        <p:spPr bwMode="auto">
          <a:xfrm flipH="1">
            <a:off x="1548440" y="3568338"/>
            <a:ext cx="317862" cy="2661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7" idx="5"/>
            <a:endCxn id="11" idx="0"/>
          </p:cNvCxnSpPr>
          <p:nvPr/>
        </p:nvCxnSpPr>
        <p:spPr bwMode="auto">
          <a:xfrm>
            <a:off x="2705696" y="2899789"/>
            <a:ext cx="317862" cy="24885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10" idx="5"/>
            <a:endCxn id="13" idx="0"/>
          </p:cNvCxnSpPr>
          <p:nvPr/>
        </p:nvCxnSpPr>
        <p:spPr bwMode="auto">
          <a:xfrm>
            <a:off x="2213990" y="3568338"/>
            <a:ext cx="317862" cy="2661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7" idx="6"/>
            <a:endCxn id="8" idx="0"/>
          </p:cNvCxnSpPr>
          <p:nvPr/>
        </p:nvCxnSpPr>
        <p:spPr bwMode="auto">
          <a:xfrm>
            <a:off x="2777705" y="2725946"/>
            <a:ext cx="1150189" cy="4226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6" idx="5"/>
            <a:endCxn id="9" idx="0"/>
          </p:cNvCxnSpPr>
          <p:nvPr/>
        </p:nvCxnSpPr>
        <p:spPr bwMode="auto">
          <a:xfrm>
            <a:off x="4593444" y="2899789"/>
            <a:ext cx="304923" cy="24885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ound Single Corner Rectangle 42"/>
          <p:cNvSpPr/>
          <p:nvPr/>
        </p:nvSpPr>
        <p:spPr bwMode="auto">
          <a:xfrm>
            <a:off x="2531852" y="4589253"/>
            <a:ext cx="2061592" cy="370936"/>
          </a:xfrm>
          <a:prstGeom prst="round1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Leaf (descendant)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4" name="Round Single Corner Rectangle 43"/>
          <p:cNvSpPr/>
          <p:nvPr/>
        </p:nvSpPr>
        <p:spPr bwMode="auto">
          <a:xfrm>
            <a:off x="3738953" y="1629078"/>
            <a:ext cx="1013605" cy="370936"/>
          </a:xfrm>
          <a:prstGeom prst="round1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root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5" name="Round Single Corner Rectangle 44"/>
          <p:cNvSpPr/>
          <p:nvPr/>
        </p:nvSpPr>
        <p:spPr bwMode="auto">
          <a:xfrm>
            <a:off x="457201" y="2170199"/>
            <a:ext cx="2002642" cy="370936"/>
          </a:xfrm>
          <a:prstGeom prst="round1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Parent(ancestor)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Round Single Corner Rectangle 45"/>
          <p:cNvSpPr/>
          <p:nvPr/>
        </p:nvSpPr>
        <p:spPr bwMode="auto">
          <a:xfrm>
            <a:off x="852514" y="2891165"/>
            <a:ext cx="1013605" cy="370936"/>
          </a:xfrm>
          <a:prstGeom prst="round1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child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8" name="Straight Arrow Connector 47"/>
          <p:cNvCxnSpPr>
            <a:endCxn id="7" idx="2"/>
          </p:cNvCxnSpPr>
          <p:nvPr/>
        </p:nvCxnSpPr>
        <p:spPr bwMode="auto">
          <a:xfrm>
            <a:off x="2040146" y="2552102"/>
            <a:ext cx="245853" cy="17384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1584353" y="3214177"/>
            <a:ext cx="245853" cy="17384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stCxn id="43" idx="0"/>
            <a:endCxn id="13" idx="5"/>
          </p:cNvCxnSpPr>
          <p:nvPr/>
        </p:nvCxnSpPr>
        <p:spPr bwMode="auto">
          <a:xfrm flipH="1" flipV="1">
            <a:off x="2705696" y="4254134"/>
            <a:ext cx="856952" cy="3351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>
            <a:endCxn id="5" idx="6"/>
          </p:cNvCxnSpPr>
          <p:nvPr/>
        </p:nvCxnSpPr>
        <p:spPr bwMode="auto">
          <a:xfrm flipH="1">
            <a:off x="3674853" y="1972160"/>
            <a:ext cx="447975" cy="766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668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III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lowchart: Connector 4"/>
          <p:cNvSpPr/>
          <p:nvPr/>
        </p:nvSpPr>
        <p:spPr bwMode="auto">
          <a:xfrm>
            <a:off x="4390845" y="1915064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Flowchart: Connector 5"/>
          <p:cNvSpPr/>
          <p:nvPr/>
        </p:nvSpPr>
        <p:spPr bwMode="auto">
          <a:xfrm>
            <a:off x="5381445" y="2592236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</a:t>
            </a:r>
          </a:p>
        </p:txBody>
      </p:sp>
      <p:sp>
        <p:nvSpPr>
          <p:cNvPr id="7" name="Flowchart: Connector 6"/>
          <p:cNvSpPr/>
          <p:nvPr/>
        </p:nvSpPr>
        <p:spPr bwMode="auto">
          <a:xfrm>
            <a:off x="3493697" y="2592236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</a:t>
            </a:r>
          </a:p>
        </p:txBody>
      </p:sp>
      <p:sp>
        <p:nvSpPr>
          <p:cNvPr id="8" name="Flowchart: Connector 7"/>
          <p:cNvSpPr/>
          <p:nvPr/>
        </p:nvSpPr>
        <p:spPr bwMode="auto">
          <a:xfrm>
            <a:off x="4889739" y="3260785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Flowchart: Connector 8"/>
          <p:cNvSpPr/>
          <p:nvPr/>
        </p:nvSpPr>
        <p:spPr bwMode="auto">
          <a:xfrm>
            <a:off x="5860212" y="3260785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3001991" y="3260785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</a:t>
            </a:r>
          </a:p>
        </p:txBody>
      </p:sp>
      <p:sp>
        <p:nvSpPr>
          <p:cNvPr id="11" name="Flowchart: Connector 10"/>
          <p:cNvSpPr/>
          <p:nvPr/>
        </p:nvSpPr>
        <p:spPr bwMode="auto">
          <a:xfrm>
            <a:off x="3985403" y="3260785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Flowchart: Connector 11"/>
          <p:cNvSpPr/>
          <p:nvPr/>
        </p:nvSpPr>
        <p:spPr bwMode="auto">
          <a:xfrm>
            <a:off x="2510285" y="3946581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Flowchart: Connector 12"/>
          <p:cNvSpPr/>
          <p:nvPr/>
        </p:nvSpPr>
        <p:spPr bwMode="auto">
          <a:xfrm>
            <a:off x="3493697" y="3946581"/>
            <a:ext cx="491706" cy="491705"/>
          </a:xfrm>
          <a:prstGeom prst="flowChartConnec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6" idx="1"/>
          </p:cNvCxnSpPr>
          <p:nvPr/>
        </p:nvCxnSpPr>
        <p:spPr bwMode="auto">
          <a:xfrm>
            <a:off x="4882551" y="2160917"/>
            <a:ext cx="570903" cy="50332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5" idx="2"/>
            <a:endCxn id="7" idx="7"/>
          </p:cNvCxnSpPr>
          <p:nvPr/>
        </p:nvCxnSpPr>
        <p:spPr bwMode="auto">
          <a:xfrm flipH="1">
            <a:off x="3913394" y="2160917"/>
            <a:ext cx="477451" cy="50332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7" idx="3"/>
            <a:endCxn id="10" idx="0"/>
          </p:cNvCxnSpPr>
          <p:nvPr/>
        </p:nvCxnSpPr>
        <p:spPr bwMode="auto">
          <a:xfrm flipH="1">
            <a:off x="3247844" y="3011932"/>
            <a:ext cx="317862" cy="24885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0" idx="3"/>
            <a:endCxn id="12" idx="0"/>
          </p:cNvCxnSpPr>
          <p:nvPr/>
        </p:nvCxnSpPr>
        <p:spPr bwMode="auto">
          <a:xfrm flipH="1">
            <a:off x="2756138" y="3680481"/>
            <a:ext cx="317862" cy="2661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7" idx="5"/>
            <a:endCxn id="11" idx="0"/>
          </p:cNvCxnSpPr>
          <p:nvPr/>
        </p:nvCxnSpPr>
        <p:spPr bwMode="auto">
          <a:xfrm>
            <a:off x="3913394" y="3011932"/>
            <a:ext cx="317862" cy="24885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10" idx="5"/>
            <a:endCxn id="13" idx="0"/>
          </p:cNvCxnSpPr>
          <p:nvPr/>
        </p:nvCxnSpPr>
        <p:spPr bwMode="auto">
          <a:xfrm>
            <a:off x="3421688" y="3680481"/>
            <a:ext cx="317862" cy="2661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7" idx="6"/>
            <a:endCxn id="8" idx="0"/>
          </p:cNvCxnSpPr>
          <p:nvPr/>
        </p:nvCxnSpPr>
        <p:spPr bwMode="auto">
          <a:xfrm>
            <a:off x="3985403" y="2838089"/>
            <a:ext cx="1150189" cy="4226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6" idx="5"/>
            <a:endCxn id="9" idx="0"/>
          </p:cNvCxnSpPr>
          <p:nvPr/>
        </p:nvCxnSpPr>
        <p:spPr bwMode="auto">
          <a:xfrm>
            <a:off x="5801142" y="3011932"/>
            <a:ext cx="304923" cy="24885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Left Brace 29"/>
          <p:cNvSpPr/>
          <p:nvPr/>
        </p:nvSpPr>
        <p:spPr bwMode="auto">
          <a:xfrm>
            <a:off x="1844735" y="2592237"/>
            <a:ext cx="809568" cy="184605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ound Single Corner Rectangle 30"/>
          <p:cNvSpPr/>
          <p:nvPr/>
        </p:nvSpPr>
        <p:spPr bwMode="auto">
          <a:xfrm>
            <a:off x="629728" y="3269412"/>
            <a:ext cx="1215007" cy="871268"/>
          </a:xfrm>
          <a:prstGeom prst="round1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Height(u)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sz="2000" dirty="0" smtClean="0">
                <a:latin typeface="+mj-lt"/>
              </a:rPr>
              <a:t>In edges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Left Brace 31"/>
          <p:cNvSpPr/>
          <p:nvPr/>
        </p:nvSpPr>
        <p:spPr bwMode="auto">
          <a:xfrm rot="10800000">
            <a:off x="5873151" y="2035833"/>
            <a:ext cx="809568" cy="76043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ound Single Corner Rectangle 32"/>
          <p:cNvSpPr/>
          <p:nvPr/>
        </p:nvSpPr>
        <p:spPr bwMode="auto">
          <a:xfrm>
            <a:off x="2670533" y="4914056"/>
            <a:ext cx="1314870" cy="565688"/>
          </a:xfrm>
          <a:prstGeom prst="round1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Degree(v)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ound Single Corner Rectangle 33"/>
          <p:cNvSpPr/>
          <p:nvPr/>
        </p:nvSpPr>
        <p:spPr bwMode="auto">
          <a:xfrm>
            <a:off x="5381445" y="4849358"/>
            <a:ext cx="3004989" cy="491705"/>
          </a:xfrm>
          <a:prstGeom prst="round1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Height(tree)=height(root)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Left Brace 25"/>
          <p:cNvSpPr/>
          <p:nvPr/>
        </p:nvSpPr>
        <p:spPr bwMode="auto">
          <a:xfrm rot="16200000">
            <a:off x="3018074" y="4077806"/>
            <a:ext cx="519927" cy="127071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Round Single Corner Rectangle 27"/>
          <p:cNvSpPr/>
          <p:nvPr/>
        </p:nvSpPr>
        <p:spPr bwMode="auto">
          <a:xfrm>
            <a:off x="6835119" y="2119221"/>
            <a:ext cx="1215007" cy="871268"/>
          </a:xfrm>
          <a:prstGeom prst="round1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Depth(w)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sz="2000" dirty="0" smtClean="0">
                <a:latin typeface="+mj-lt"/>
              </a:rPr>
              <a:t>In edges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226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Tournament</a:t>
            </a:r>
            <a:endParaRPr lang="en-US" dirty="0" smtClean="0"/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Search trees</a:t>
            </a:r>
          </a:p>
          <a:p>
            <a:pPr lvl="1"/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 of every node 0-2</a:t>
            </a:r>
            <a:endParaRPr lang="en-US" dirty="0" smtClean="0"/>
          </a:p>
          <a:p>
            <a:r>
              <a:rPr lang="en-US" dirty="0" smtClean="0"/>
              <a:t>Number of nodes denoted by n</a:t>
            </a:r>
          </a:p>
          <a:p>
            <a:r>
              <a:rPr lang="en-US" dirty="0">
                <a:sym typeface="Symbol" panose="05050102010706020507" pitchFamily="18" charset="2"/>
              </a:rPr>
              <a:t>No. of nodes in level 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 2</a:t>
            </a:r>
            <a:r>
              <a:rPr lang="en-US" baseline="30000" dirty="0">
                <a:sym typeface="Symbol" panose="05050102010706020507" pitchFamily="18" charset="2"/>
              </a:rPr>
              <a:t>i</a:t>
            </a:r>
            <a:endParaRPr lang="en-US" baseline="30000" dirty="0"/>
          </a:p>
          <a:p>
            <a:r>
              <a:rPr lang="en-US" dirty="0" smtClean="0"/>
              <a:t>Log(n)</a:t>
            </a:r>
            <a:r>
              <a:rPr lang="en-US" dirty="0" smtClean="0">
                <a:sym typeface="Symbol" panose="05050102010706020507" pitchFamily="18" charset="2"/>
              </a:rPr>
              <a:t>height(tree)n-1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0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Walks on Binary Trees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Inorder</a:t>
            </a:r>
            <a:r>
              <a:rPr lang="en-US" sz="2400" dirty="0" smtClean="0"/>
              <a:t> (T)</a:t>
            </a:r>
          </a:p>
          <a:p>
            <a:pPr lvl="1"/>
            <a:r>
              <a:rPr lang="en-US" sz="2000" dirty="0" smtClean="0"/>
              <a:t>If (T=Null) return</a:t>
            </a:r>
          </a:p>
          <a:p>
            <a:pPr lvl="1"/>
            <a:r>
              <a:rPr lang="en-US" sz="2000" dirty="0" err="1" smtClean="0"/>
              <a:t>Inorder</a:t>
            </a:r>
            <a:r>
              <a:rPr lang="en-US" sz="2000" dirty="0" smtClean="0"/>
              <a:t> (T-&gt;left)</a:t>
            </a:r>
          </a:p>
          <a:p>
            <a:pPr lvl="1"/>
            <a:r>
              <a:rPr lang="en-US" sz="2000" dirty="0" smtClean="0"/>
              <a:t>Process (T)</a:t>
            </a:r>
          </a:p>
          <a:p>
            <a:pPr lvl="1"/>
            <a:r>
              <a:rPr lang="en-US" sz="2000" dirty="0" err="1" smtClean="0"/>
              <a:t>Inorder</a:t>
            </a:r>
            <a:r>
              <a:rPr lang="en-US" sz="2000" dirty="0" smtClean="0"/>
              <a:t> (T-&gt;right)</a:t>
            </a:r>
          </a:p>
          <a:p>
            <a:r>
              <a:rPr lang="en-US" sz="2400" dirty="0" smtClean="0"/>
              <a:t>Example:  Print values from left to right</a:t>
            </a:r>
          </a:p>
          <a:p>
            <a:r>
              <a:rPr lang="en-US" sz="2400" dirty="0" smtClean="0"/>
              <a:t>Preorder (T)</a:t>
            </a:r>
          </a:p>
          <a:p>
            <a:pPr lvl="1"/>
            <a:r>
              <a:rPr lang="en-US" sz="2000" dirty="0" smtClean="0"/>
              <a:t>If (T=Null) return</a:t>
            </a:r>
          </a:p>
          <a:p>
            <a:pPr lvl="1"/>
            <a:r>
              <a:rPr lang="en-US" sz="2000" dirty="0"/>
              <a:t>Process (T)</a:t>
            </a:r>
          </a:p>
          <a:p>
            <a:pPr lvl="1"/>
            <a:r>
              <a:rPr lang="en-US" sz="2000" dirty="0" smtClean="0"/>
              <a:t>Preorder </a:t>
            </a:r>
            <a:r>
              <a:rPr lang="en-US" sz="2000" dirty="0"/>
              <a:t>(T-&gt;left)</a:t>
            </a:r>
          </a:p>
          <a:p>
            <a:pPr lvl="1"/>
            <a:r>
              <a:rPr lang="en-US" sz="2000" dirty="0"/>
              <a:t>Preorder (T-</a:t>
            </a:r>
            <a:r>
              <a:rPr lang="en-US" sz="2000" dirty="0" smtClean="0"/>
              <a:t>&gt;right)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Walks on Binary Trees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(T)</a:t>
            </a:r>
          </a:p>
          <a:p>
            <a:pPr lvl="1"/>
            <a:r>
              <a:rPr lang="en-US" dirty="0"/>
              <a:t>If (T=Null) return</a:t>
            </a:r>
          </a:p>
          <a:p>
            <a:pPr lvl="1"/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(T-&gt;left)</a:t>
            </a:r>
          </a:p>
          <a:p>
            <a:pPr lvl="1"/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(T-&gt;right)</a:t>
            </a:r>
          </a:p>
          <a:p>
            <a:pPr lvl="1"/>
            <a:r>
              <a:rPr lang="en-US" dirty="0"/>
              <a:t>Process (T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Claim: all three walks run in time O(n).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</a:t>
            </a:r>
            <a:r>
              <a:rPr lang="en-US" dirty="0" smtClean="0"/>
              <a:t>Tree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</a:t>
            </a:r>
            <a:r>
              <a:rPr lang="en-US" dirty="0" smtClean="0"/>
              <a:t>structure:</a:t>
            </a:r>
          </a:p>
          <a:p>
            <a:pPr lvl="1"/>
            <a:r>
              <a:rPr lang="en-US" dirty="0" smtClean="0"/>
              <a:t>Data: (key, value) pairs with total order on keys</a:t>
            </a:r>
          </a:p>
          <a:p>
            <a:pPr lvl="1"/>
            <a:r>
              <a:rPr lang="en-US" dirty="0" smtClean="0"/>
              <a:t>Assumption: all keys are distinct</a:t>
            </a:r>
          </a:p>
          <a:p>
            <a:r>
              <a:rPr lang="en-US" dirty="0" smtClean="0"/>
              <a:t>Operations</a:t>
            </a:r>
            <a:endParaRPr lang="en-US" dirty="0" smtClean="0"/>
          </a:p>
          <a:p>
            <a:pPr lvl="1"/>
            <a:r>
              <a:rPr lang="en-US" dirty="0" smtClean="0"/>
              <a:t>Insert (x)</a:t>
            </a:r>
          </a:p>
          <a:p>
            <a:pPr lvl="1"/>
            <a:r>
              <a:rPr lang="en-US" dirty="0" smtClean="0"/>
              <a:t>Search </a:t>
            </a:r>
            <a:r>
              <a:rPr lang="en-US" dirty="0" smtClean="0"/>
              <a:t>(key)</a:t>
            </a:r>
          </a:p>
          <a:p>
            <a:pPr lvl="1"/>
            <a:r>
              <a:rPr lang="en-US" dirty="0" smtClean="0"/>
              <a:t>Min()</a:t>
            </a:r>
          </a:p>
          <a:p>
            <a:pPr lvl="1"/>
            <a:r>
              <a:rPr lang="en-US" dirty="0"/>
              <a:t>Next (x)</a:t>
            </a:r>
          </a:p>
          <a:p>
            <a:pPr lvl="1"/>
            <a:r>
              <a:rPr lang="en-US" dirty="0" err="1"/>
              <a:t>Prev</a:t>
            </a:r>
            <a:r>
              <a:rPr lang="en-US" dirty="0"/>
              <a:t> (x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Delete </a:t>
            </a:r>
            <a:r>
              <a:rPr lang="en-US" dirty="0" smtClean="0"/>
              <a:t>(key)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14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41215</TotalTime>
  <Words>778</Words>
  <Application>Microsoft Office PowerPoint</Application>
  <PresentationFormat>On-screen Show (4:3)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Comic Sans MS</vt:lpstr>
      <vt:lpstr>Symbol</vt:lpstr>
      <vt:lpstr>Times New Roman</vt:lpstr>
      <vt:lpstr>Wingdings</vt:lpstr>
      <vt:lpstr>ZapfDingbats</vt:lpstr>
      <vt:lpstr>Default Design</vt:lpstr>
      <vt:lpstr>Trees</vt:lpstr>
      <vt:lpstr>Definitions I</vt:lpstr>
      <vt:lpstr>Definitions II</vt:lpstr>
      <vt:lpstr>Definitions III</vt:lpstr>
      <vt:lpstr>Applications of Trees</vt:lpstr>
      <vt:lpstr>Binary trees</vt:lpstr>
      <vt:lpstr>Walks on Binary Trees I</vt:lpstr>
      <vt:lpstr>Walks on Binary Trees II</vt:lpstr>
      <vt:lpstr>Binary Search Tree I</vt:lpstr>
      <vt:lpstr>Binary Search Tree II</vt:lpstr>
      <vt:lpstr>Insert </vt:lpstr>
      <vt:lpstr>Search </vt:lpstr>
      <vt:lpstr>Min and Max</vt:lpstr>
      <vt:lpstr>Next</vt:lpstr>
      <vt:lpstr>Delete I</vt:lpstr>
      <vt:lpstr>Delete 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networks course</dc:title>
  <dc:creator>Niv Gilboa</dc:creator>
  <cp:lastModifiedBy>user</cp:lastModifiedBy>
  <cp:revision>506</cp:revision>
  <dcterms:created xsi:type="dcterms:W3CDTF">1999-10-08T19:08:27Z</dcterms:created>
  <dcterms:modified xsi:type="dcterms:W3CDTF">2019-12-08T07:43:16Z</dcterms:modified>
</cp:coreProperties>
</file>