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r" defTabSz="914400" rtl="1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33CCCC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2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1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07"/>
    </p:cViewPr>
  </p:sorterViewPr>
  <p:notesViewPr>
    <p:cSldViewPr snapToGrid="0">
      <p:cViewPr varScale="1">
        <p:scale>
          <a:sx n="64" d="100"/>
          <a:sy n="64" d="100"/>
        </p:scale>
        <p:origin x="3101" y="8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3BF7E80-B4B6-4DA6-B3D1-64BFE2198805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494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1FE9460-BA8C-48E5-9E90-854DB4403900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406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9540F-4071-424D-A337-40DC32CC8BE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7AA0E-6102-4A37-AFF1-A3F710D80D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71D4B-A1BE-48C5-9D13-2FA885D031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e-I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A7E81-F740-472F-ADB5-B0CE5001335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DC93F-40D8-4A3B-84AE-A84A629A5E9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9561-2BBF-4D96-8195-C99A504E2C7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8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FAB3C-9DB9-41CC-BCA6-EDDBEB89357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434B8-3CAA-477C-8F40-877F75B94D05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1452B-762E-444B-9AF3-0D06CDEA201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C7E59-FBF2-4E47-B3AA-39FBB7167AF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B401D-6E70-4231-973F-7D0D2EAF64F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DB05EADE-E663-42CD-ACCD-DC52AEC7380C}" type="slidenum">
              <a:rPr lang="he-IL"/>
              <a:pPr>
                <a:defRPr/>
              </a:pPr>
              <a:t>‹#›</a:t>
            </a:fld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2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in AVL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new node as in binary search tree</a:t>
            </a:r>
          </a:p>
          <a:p>
            <a:r>
              <a:rPr lang="en-US" dirty="0" smtClean="0"/>
              <a:t>From new leaf to root</a:t>
            </a:r>
          </a:p>
          <a:p>
            <a:pPr lvl="1"/>
            <a:r>
              <a:rPr lang="en-US" dirty="0" smtClean="0"/>
              <a:t>Update balancing factor</a:t>
            </a:r>
          </a:p>
          <a:p>
            <a:pPr lvl="1"/>
            <a:r>
              <a:rPr lang="en-US" dirty="0" smtClean="0"/>
              <a:t>Check if legal</a:t>
            </a:r>
          </a:p>
          <a:p>
            <a:pPr lvl="1"/>
            <a:r>
              <a:rPr lang="en-US" dirty="0" smtClean="0"/>
              <a:t>If not – correct by rotation</a:t>
            </a:r>
          </a:p>
          <a:p>
            <a:r>
              <a:rPr lang="en-US" dirty="0" smtClean="0"/>
              <a:t>After insertion at most single rotation</a:t>
            </a:r>
          </a:p>
          <a:p>
            <a:pPr lvl="1"/>
            <a:r>
              <a:rPr lang="en-US" dirty="0" smtClean="0"/>
              <a:t>Height of tree before insertion = height after rotation</a:t>
            </a:r>
          </a:p>
          <a:p>
            <a:r>
              <a:rPr lang="en-US" dirty="0" smtClean="0"/>
              <a:t>Complexity – O(log n)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434B8-3CAA-477C-8F40-877F75B94D05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in AVL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as in binary search tree</a:t>
            </a:r>
          </a:p>
          <a:p>
            <a:r>
              <a:rPr lang="en-US" dirty="0" smtClean="0"/>
              <a:t>On path from deleted node to root check for invalid balancing factor</a:t>
            </a:r>
          </a:p>
          <a:p>
            <a:r>
              <a:rPr lang="en-US" dirty="0" smtClean="0"/>
              <a:t>Imbalance can be fixed by one of LL, LR, RL, RR</a:t>
            </a:r>
          </a:p>
          <a:p>
            <a:r>
              <a:rPr lang="en-US" dirty="0" smtClean="0"/>
              <a:t>Height at fixed node may change </a:t>
            </a:r>
            <a:r>
              <a:rPr lang="en-US" dirty="0" smtClean="0">
                <a:sym typeface="Wingdings" panose="05000000000000000000" pitchFamily="2" charset="2"/>
              </a:rPr>
              <a:t> fix whole path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Complexity – O(log n)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 with</a:t>
            </a:r>
          </a:p>
          <a:p>
            <a:pPr lvl="1"/>
            <a:r>
              <a:rPr lang="en-US" dirty="0" smtClean="0"/>
              <a:t>Operations of search tree (insert, delete, search,…)</a:t>
            </a:r>
          </a:p>
          <a:p>
            <a:pPr lvl="1"/>
            <a:r>
              <a:rPr lang="en-US" dirty="0" smtClean="0"/>
              <a:t>Rank (x) – return rank (order statistic)  of node x</a:t>
            </a:r>
          </a:p>
          <a:p>
            <a:pPr lvl="1"/>
            <a:r>
              <a:rPr lang="en-US" dirty="0" smtClean="0"/>
              <a:t>Reverse rank (</a:t>
            </a:r>
            <a:r>
              <a:rPr lang="en-US" dirty="0" err="1" smtClean="0"/>
              <a:t>i</a:t>
            </a:r>
            <a:r>
              <a:rPr lang="en-US" dirty="0" smtClean="0"/>
              <a:t>) – return node with </a:t>
            </a:r>
            <a:r>
              <a:rPr lang="en-US" dirty="0" err="1" smtClean="0"/>
              <a:t>i-th</a:t>
            </a:r>
            <a:r>
              <a:rPr lang="en-US" dirty="0" smtClean="0"/>
              <a:t> rank</a:t>
            </a:r>
          </a:p>
          <a:p>
            <a:r>
              <a:rPr lang="en-US" dirty="0" smtClean="0"/>
              <a:t>Store N(v) in each node v</a:t>
            </a:r>
          </a:p>
          <a:p>
            <a:pPr lvl="1"/>
            <a:r>
              <a:rPr lang="en-US" dirty="0" smtClean="0"/>
              <a:t>N(v) – number of nodes in sub-tree of v</a:t>
            </a:r>
          </a:p>
          <a:p>
            <a:r>
              <a:rPr lang="en-US" dirty="0" smtClean="0"/>
              <a:t>Compute rank(x) by</a:t>
            </a:r>
          </a:p>
          <a:p>
            <a:pPr lvl="1"/>
            <a:r>
              <a:rPr lang="en-US" dirty="0" smtClean="0"/>
              <a:t>Rank</a:t>
            </a:r>
            <a:r>
              <a:rPr lang="en-US" dirty="0" smtClean="0">
                <a:sym typeface="Wingdings" panose="05000000000000000000" pitchFamily="2" charset="2"/>
              </a:rPr>
              <a:t>0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Traverse path from root to x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every right turn from v, Rank</a:t>
            </a:r>
            <a:r>
              <a:rPr lang="en-US" dirty="0" smtClean="0">
                <a:sym typeface="Wingdings" panose="05000000000000000000" pitchFamily="2" charset="2"/>
              </a:rPr>
              <a:t>Rank+1+N(v-&gt;left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Balanced trees</a:t>
            </a:r>
          </a:p>
          <a:p>
            <a:pPr lvl="1"/>
            <a:r>
              <a:rPr lang="en-US" dirty="0" smtClean="0"/>
              <a:t>Tree with n nodes has height O(log n)</a:t>
            </a:r>
          </a:p>
          <a:p>
            <a:r>
              <a:rPr lang="en-US" dirty="0" smtClean="0"/>
              <a:t>AVL tree</a:t>
            </a:r>
          </a:p>
          <a:p>
            <a:pPr lvl="1"/>
            <a:r>
              <a:rPr lang="en-US" dirty="0" smtClean="0"/>
              <a:t>|h(v-&gt;left)-h(v-&gt;right)|</a:t>
            </a:r>
            <a:r>
              <a:rPr lang="en-US" dirty="0" smtClean="0">
                <a:sym typeface="Symbol" panose="05050102010706020507" pitchFamily="18" charset="2"/>
              </a:rPr>
              <a:t>1 for all nodes v</a:t>
            </a:r>
          </a:p>
          <a:p>
            <a:r>
              <a:rPr lang="en-US" dirty="0" smtClean="0">
                <a:sym typeface="Symbol" panose="05050102010706020507" pitchFamily="18" charset="2"/>
              </a:rPr>
              <a:t>Examples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F0, F1 </a:t>
            </a: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Counter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682815" y="4235570"/>
            <a:ext cx="345057" cy="37956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47071" y="4235570"/>
            <a:ext cx="345057" cy="37956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592128" y="4817853"/>
            <a:ext cx="345057" cy="37956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cxnSp>
        <p:nvCxnSpPr>
          <p:cNvPr id="9" name="Straight Connector 8"/>
          <p:cNvCxnSpPr>
            <a:stCxn id="6" idx="5"/>
          </p:cNvCxnSpPr>
          <p:nvPr/>
        </p:nvCxnSpPr>
        <p:spPr bwMode="auto">
          <a:xfrm>
            <a:off x="4541596" y="4559546"/>
            <a:ext cx="223060" cy="25830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34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none" dirty="0" smtClean="0"/>
              <a:t>AVL Trees are Balanced I</a:t>
            </a:r>
            <a:endParaRPr lang="en-US" u="none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family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</a:t>
            </a:r>
            <a:r>
              <a:rPr lang="en-US" dirty="0" smtClean="0"/>
              <a:t> is defined inductively</a:t>
            </a:r>
          </a:p>
          <a:p>
            <a:pPr lvl="1"/>
            <a:r>
              <a:rPr lang="en-US" dirty="0" smtClean="0"/>
              <a:t>First two trees – F</a:t>
            </a:r>
            <a:r>
              <a:rPr lang="en-US" baseline="-25000" dirty="0" smtClean="0"/>
              <a:t>0</a:t>
            </a:r>
            <a:r>
              <a:rPr lang="en-US" dirty="0" smtClean="0"/>
              <a:t> and F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F</a:t>
            </a:r>
            <a:r>
              <a:rPr lang="en-US" baseline="-25000" dirty="0" smtClean="0"/>
              <a:t>i+1</a:t>
            </a:r>
            <a:r>
              <a:rPr lang="en-US" dirty="0" smtClean="0"/>
              <a:t> – root with F</a:t>
            </a:r>
            <a:r>
              <a:rPr lang="en-US" baseline="-25000" dirty="0" smtClean="0"/>
              <a:t>i-1</a:t>
            </a:r>
            <a:r>
              <a:rPr lang="en-US" dirty="0" smtClean="0"/>
              <a:t> as left sub-tree, F</a:t>
            </a:r>
            <a:r>
              <a:rPr lang="en-US" baseline="-25000" dirty="0" smtClean="0"/>
              <a:t>i</a:t>
            </a:r>
            <a:r>
              <a:rPr lang="en-US" dirty="0" smtClean="0"/>
              <a:t> right sub-tree</a:t>
            </a:r>
          </a:p>
          <a:p>
            <a:r>
              <a:rPr lang="en-US" dirty="0" smtClean="0"/>
              <a:t>Claim: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</a:t>
            </a:r>
            <a:r>
              <a:rPr lang="en-US" dirty="0" smtClean="0"/>
              <a:t> is an AVL tree and has height h</a:t>
            </a:r>
          </a:p>
          <a:p>
            <a:r>
              <a:rPr lang="en-US" dirty="0" smtClean="0"/>
              <a:t>Claim: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h</a:t>
            </a:r>
            <a:r>
              <a:rPr lang="en-US" dirty="0" smtClean="0"/>
              <a:t> has the least  number of nodes of all AVL trees of height h</a:t>
            </a:r>
          </a:p>
          <a:p>
            <a:r>
              <a:rPr lang="en-US" dirty="0" smtClean="0"/>
              <a:t>Recall: Fibonacci numbers: f</a:t>
            </a:r>
            <a:r>
              <a:rPr lang="en-US" baseline="-25000" dirty="0" smtClean="0"/>
              <a:t>0</a:t>
            </a:r>
            <a:r>
              <a:rPr lang="en-US" dirty="0" smtClean="0"/>
              <a:t>=0, f</a:t>
            </a:r>
            <a:r>
              <a:rPr lang="en-US" baseline="-25000" dirty="0" smtClean="0"/>
              <a:t>1</a:t>
            </a:r>
            <a:r>
              <a:rPr lang="en-US" dirty="0" smtClean="0"/>
              <a:t>=1, f</a:t>
            </a:r>
            <a:r>
              <a:rPr lang="en-US" baseline="-25000" dirty="0" smtClean="0"/>
              <a:t>2</a:t>
            </a:r>
            <a:r>
              <a:rPr lang="en-US" dirty="0" smtClean="0"/>
              <a:t>=1, f</a:t>
            </a:r>
            <a:r>
              <a:rPr lang="en-US" baseline="-25000" dirty="0" smtClean="0"/>
              <a:t>3</a:t>
            </a:r>
            <a:r>
              <a:rPr lang="en-US" dirty="0" smtClean="0"/>
              <a:t>=2, f</a:t>
            </a:r>
            <a:r>
              <a:rPr lang="en-US" baseline="-25000" dirty="0" smtClean="0"/>
              <a:t>4</a:t>
            </a:r>
            <a:r>
              <a:rPr lang="en-US" dirty="0" smtClean="0"/>
              <a:t>=3, f</a:t>
            </a:r>
            <a:r>
              <a:rPr lang="en-US" baseline="-25000" dirty="0" smtClean="0"/>
              <a:t>5</a:t>
            </a:r>
            <a:r>
              <a:rPr lang="en-US" dirty="0" smtClean="0"/>
              <a:t>=5, f</a:t>
            </a:r>
            <a:r>
              <a:rPr lang="en-US" baseline="-25000" dirty="0" smtClean="0"/>
              <a:t>6</a:t>
            </a:r>
            <a:r>
              <a:rPr lang="en-US" dirty="0" smtClean="0"/>
              <a:t>=8,…,f</a:t>
            </a:r>
            <a:r>
              <a:rPr lang="en-US" baseline="-25000" dirty="0" smtClean="0"/>
              <a:t>i+1</a:t>
            </a:r>
            <a:r>
              <a:rPr lang="en-US" dirty="0" smtClean="0"/>
              <a:t>=f</a:t>
            </a:r>
            <a:r>
              <a:rPr lang="en-US" baseline="-25000" dirty="0" smtClean="0"/>
              <a:t>i-1</a:t>
            </a:r>
            <a:r>
              <a:rPr lang="en-US" dirty="0" smtClean="0"/>
              <a:t>+f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Claim: The number of nodes in F</a:t>
            </a:r>
            <a:r>
              <a:rPr lang="en-US" baseline="-25000" dirty="0" smtClean="0"/>
              <a:t>i</a:t>
            </a:r>
            <a:r>
              <a:rPr lang="en-US" dirty="0" smtClean="0"/>
              <a:t> is </a:t>
            </a:r>
            <a:r>
              <a:rPr lang="en-US" dirty="0" smtClean="0">
                <a:sym typeface="Symbol" panose="05050102010706020507" pitchFamily="18" charset="2"/>
              </a:rPr>
              <a:t> </a:t>
            </a:r>
            <a:r>
              <a:rPr lang="en-US" dirty="0" smtClean="0"/>
              <a:t>f</a:t>
            </a:r>
            <a:r>
              <a:rPr lang="en-US" baseline="-25000" dirty="0" smtClean="0"/>
              <a:t>i+2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  Trees are Balanced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Recall: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Fibonacci  number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Therefore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=O(log f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Corollary – any AVL tree with n nodes has height O(log 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Challenge: maintain AVL property after insertion, deletion</a:t>
            </a:r>
          </a:p>
          <a:p>
            <a:r>
              <a:rPr lang="en-US" dirty="0" smtClean="0"/>
              <a:t>Balancing Factor stored in v</a:t>
            </a:r>
          </a:p>
          <a:p>
            <a:pPr lvl="1"/>
            <a:r>
              <a:rPr lang="en-US" dirty="0" smtClean="0"/>
              <a:t>BF=|h(v-&gt;left)-h(v-&gt;right)|, legal values {-1, 0, 1}</a:t>
            </a:r>
          </a:p>
          <a:p>
            <a:r>
              <a:rPr lang="en-US" dirty="0" smtClean="0"/>
              <a:t>Insert(v) has three options</a:t>
            </a:r>
          </a:p>
          <a:p>
            <a:pPr lvl="1"/>
            <a:r>
              <a:rPr lang="en-US" dirty="0" smtClean="0"/>
              <a:t>Does not change height of any node</a:t>
            </a:r>
          </a:p>
          <a:p>
            <a:pPr lvl="1"/>
            <a:r>
              <a:rPr lang="en-US" dirty="0" smtClean="0"/>
              <a:t>Changes height of node on path to new leaf, but AVL property holds</a:t>
            </a:r>
          </a:p>
          <a:p>
            <a:pPr lvl="1"/>
            <a:r>
              <a:rPr lang="en-US" dirty="0" smtClean="0"/>
              <a:t>For some v AVL property does not hold</a:t>
            </a:r>
          </a:p>
          <a:p>
            <a:pPr lvl="2"/>
            <a:r>
              <a:rPr lang="en-US" dirty="0" smtClean="0"/>
              <a:t>|Height(v-&gt;left)-height(v-&gt;right)|=2 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 must be on path from root to new leaf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Rotations: Correcting Insertions (LL)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4098984" y="1590493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215555" y="4883986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318297" y="2254369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4945811" y="2482969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732365" y="3103350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2188236" y="3103351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/>
          <p:cNvCxnSpPr>
            <a:stCxn id="7" idx="5"/>
            <a:endCxn id="9" idx="0"/>
          </p:cNvCxnSpPr>
          <p:nvPr/>
        </p:nvCxnSpPr>
        <p:spPr bwMode="auto">
          <a:xfrm>
            <a:off x="3671726" y="2644614"/>
            <a:ext cx="625670" cy="45873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10" idx="0"/>
          </p:cNvCxnSpPr>
          <p:nvPr/>
        </p:nvCxnSpPr>
        <p:spPr bwMode="auto">
          <a:xfrm flipH="1">
            <a:off x="2753267" y="2644614"/>
            <a:ext cx="625669" cy="45873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5" idx="3"/>
            <a:endCxn id="7" idx="7"/>
          </p:cNvCxnSpPr>
          <p:nvPr/>
        </p:nvCxnSpPr>
        <p:spPr bwMode="auto">
          <a:xfrm flipH="1">
            <a:off x="3671726" y="1980738"/>
            <a:ext cx="487897" cy="3405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5" idx="5"/>
            <a:endCxn id="8" idx="0"/>
          </p:cNvCxnSpPr>
          <p:nvPr/>
        </p:nvCxnSpPr>
        <p:spPr bwMode="auto">
          <a:xfrm>
            <a:off x="4452413" y="1980738"/>
            <a:ext cx="1058429" cy="50223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6366294" y="2482969"/>
            <a:ext cx="8627" cy="16174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 bwMode="auto">
          <a:xfrm>
            <a:off x="6547449" y="3103350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1904287" y="2254369"/>
            <a:ext cx="44107" cy="24405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1339257" y="3053748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Connector 43"/>
          <p:cNvCxnSpPr>
            <a:stCxn id="10" idx="3"/>
            <a:endCxn id="6" idx="0"/>
          </p:cNvCxnSpPr>
          <p:nvPr/>
        </p:nvCxnSpPr>
        <p:spPr bwMode="auto">
          <a:xfrm flipH="1">
            <a:off x="2422589" y="4720804"/>
            <a:ext cx="330678" cy="16318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/>
          <p:cNvSpPr/>
          <p:nvPr/>
        </p:nvSpPr>
        <p:spPr bwMode="auto">
          <a:xfrm>
            <a:off x="1578634" y="5676181"/>
            <a:ext cx="5529532" cy="87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Height(v)=h+1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before insertion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lang="en-US" sz="2000" baseline="0" dirty="0" smtClean="0">
                <a:latin typeface="+mj-lt"/>
              </a:rPr>
              <a:t>Height(v)=h+2</a:t>
            </a:r>
            <a:r>
              <a:rPr lang="en-US" sz="2000" dirty="0" smtClean="0">
                <a:latin typeface="+mj-lt"/>
              </a:rPr>
              <a:t> after insertion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63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Rotations: Correcting Insertions (LL)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5460518" y="2391212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411096" y="4317523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595006" y="1746029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6396487" y="3103349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732365" y="3103350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2599688" y="2581916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/>
          <p:cNvCxnSpPr>
            <a:stCxn id="5" idx="3"/>
            <a:endCxn id="9" idx="0"/>
          </p:cNvCxnSpPr>
          <p:nvPr/>
        </p:nvCxnSpPr>
        <p:spPr bwMode="auto">
          <a:xfrm flipH="1">
            <a:off x="4297396" y="2781457"/>
            <a:ext cx="1223761" cy="32189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10" idx="0"/>
          </p:cNvCxnSpPr>
          <p:nvPr/>
        </p:nvCxnSpPr>
        <p:spPr bwMode="auto">
          <a:xfrm flipH="1">
            <a:off x="3164719" y="2136274"/>
            <a:ext cx="1490926" cy="44564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5" idx="1"/>
            <a:endCxn id="7" idx="5"/>
          </p:cNvCxnSpPr>
          <p:nvPr/>
        </p:nvCxnSpPr>
        <p:spPr bwMode="auto">
          <a:xfrm flipH="1" flipV="1">
            <a:off x="4948435" y="2136274"/>
            <a:ext cx="572722" cy="32189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5" idx="5"/>
            <a:endCxn id="8" idx="0"/>
          </p:cNvCxnSpPr>
          <p:nvPr/>
        </p:nvCxnSpPr>
        <p:spPr bwMode="auto">
          <a:xfrm>
            <a:off x="5813947" y="2781457"/>
            <a:ext cx="1147571" cy="32189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836848" y="2458167"/>
            <a:ext cx="0" cy="230037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 bwMode="auto">
          <a:xfrm>
            <a:off x="8025441" y="3225660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5122887" y="3053748"/>
            <a:ext cx="22054" cy="22424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5106835" y="4055799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Connector 43"/>
          <p:cNvCxnSpPr>
            <a:stCxn id="10" idx="3"/>
            <a:endCxn id="6" idx="0"/>
          </p:cNvCxnSpPr>
          <p:nvPr/>
        </p:nvCxnSpPr>
        <p:spPr bwMode="auto">
          <a:xfrm flipH="1">
            <a:off x="2618130" y="4199369"/>
            <a:ext cx="546589" cy="118154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/>
          <p:cNvSpPr/>
          <p:nvPr/>
        </p:nvSpPr>
        <p:spPr bwMode="auto">
          <a:xfrm>
            <a:off x="1532629" y="5338211"/>
            <a:ext cx="5529532" cy="87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Height(v)=h+2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before rotation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lang="en-US" sz="2000" baseline="0" dirty="0" smtClean="0">
                <a:latin typeface="+mj-lt"/>
              </a:rPr>
              <a:t>Height(v)=h+1</a:t>
            </a:r>
            <a:r>
              <a:rPr lang="en-US" sz="2000" dirty="0" smtClean="0">
                <a:latin typeface="+mj-lt"/>
              </a:rPr>
              <a:t> after rotation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6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Rotations: Correcting Insertions (LR)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4098984" y="1590493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215555" y="4883986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629623" y="2250156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6228044" y="2482969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2554846" y="3368723"/>
            <a:ext cx="968571" cy="126289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1021032" y="3014162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/>
          <p:cNvCxnSpPr>
            <a:stCxn id="27" idx="2"/>
            <a:endCxn id="9" idx="0"/>
          </p:cNvCxnSpPr>
          <p:nvPr/>
        </p:nvCxnSpPr>
        <p:spPr bwMode="auto">
          <a:xfrm flipH="1">
            <a:off x="3039132" y="3155111"/>
            <a:ext cx="654194" cy="21361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10" idx="0"/>
          </p:cNvCxnSpPr>
          <p:nvPr/>
        </p:nvCxnSpPr>
        <p:spPr bwMode="auto">
          <a:xfrm flipH="1">
            <a:off x="1586063" y="2640401"/>
            <a:ext cx="1104199" cy="37376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5" idx="3"/>
            <a:endCxn id="7" idx="7"/>
          </p:cNvCxnSpPr>
          <p:nvPr/>
        </p:nvCxnSpPr>
        <p:spPr bwMode="auto">
          <a:xfrm flipH="1">
            <a:off x="2983052" y="1980738"/>
            <a:ext cx="1176571" cy="336373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5" idx="5"/>
            <a:endCxn id="8" idx="0"/>
          </p:cNvCxnSpPr>
          <p:nvPr/>
        </p:nvCxnSpPr>
        <p:spPr bwMode="auto">
          <a:xfrm>
            <a:off x="4452413" y="1980738"/>
            <a:ext cx="2340662" cy="50223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 flipH="1">
            <a:off x="7550734" y="2482969"/>
            <a:ext cx="8627" cy="161745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 bwMode="auto">
          <a:xfrm>
            <a:off x="7731889" y="3103350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h-1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573172" y="2254369"/>
            <a:ext cx="44107" cy="24405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8142" y="3053748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Connector 43"/>
          <p:cNvCxnSpPr>
            <a:stCxn id="9" idx="3"/>
            <a:endCxn id="6" idx="0"/>
          </p:cNvCxnSpPr>
          <p:nvPr/>
        </p:nvCxnSpPr>
        <p:spPr bwMode="auto">
          <a:xfrm flipH="1">
            <a:off x="2422589" y="4631615"/>
            <a:ext cx="616543" cy="25237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/>
          <p:cNvSpPr/>
          <p:nvPr/>
        </p:nvSpPr>
        <p:spPr bwMode="auto">
          <a:xfrm>
            <a:off x="1578634" y="5676181"/>
            <a:ext cx="5529532" cy="87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Height(v)=h+1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before insertion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lang="en-US" sz="2000" baseline="0" dirty="0" smtClean="0">
                <a:latin typeface="+mj-lt"/>
              </a:rPr>
              <a:t>Height(v)=h+2</a:t>
            </a:r>
            <a:r>
              <a:rPr lang="en-US" sz="2000" dirty="0" smtClean="0">
                <a:latin typeface="+mj-lt"/>
              </a:rPr>
              <a:t> after insertion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199147" y="3368723"/>
            <a:ext cx="968571" cy="126289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693326" y="2926511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</a:t>
            </a:r>
          </a:p>
        </p:txBody>
      </p:sp>
      <p:cxnSp>
        <p:nvCxnSpPr>
          <p:cNvPr id="29" name="Straight Connector 28"/>
          <p:cNvCxnSpPr>
            <a:stCxn id="27" idx="6"/>
            <a:endCxn id="25" idx="0"/>
          </p:cNvCxnSpPr>
          <p:nvPr/>
        </p:nvCxnSpPr>
        <p:spPr bwMode="auto">
          <a:xfrm>
            <a:off x="4107394" y="3155111"/>
            <a:ext cx="576039" cy="21361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7" idx="5"/>
            <a:endCxn id="27" idx="0"/>
          </p:cNvCxnSpPr>
          <p:nvPr/>
        </p:nvCxnSpPr>
        <p:spPr bwMode="auto">
          <a:xfrm>
            <a:off x="2983052" y="2640401"/>
            <a:ext cx="917308" cy="28611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5443977" y="3368723"/>
            <a:ext cx="24980" cy="12628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 bwMode="auto">
          <a:xfrm>
            <a:off x="5625131" y="3634543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h-2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7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Rotations: Correcting Insertions (LR)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9A7E81-F740-472F-ADB5-B0CE5001335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5667581" y="2252214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003414" y="4423244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2629623" y="2254369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6268812" y="3014161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3144312" y="3047504"/>
            <a:ext cx="968571" cy="126289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Isosceles Triangle 9"/>
          <p:cNvSpPr/>
          <p:nvPr/>
        </p:nvSpPr>
        <p:spPr bwMode="auto">
          <a:xfrm>
            <a:off x="1021032" y="3014162"/>
            <a:ext cx="1130061" cy="1617453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2000" b="0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kumimoji="0" lang="en-US" sz="24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/>
          <p:cNvCxnSpPr>
            <a:stCxn id="7" idx="5"/>
            <a:endCxn id="9" idx="0"/>
          </p:cNvCxnSpPr>
          <p:nvPr/>
        </p:nvCxnSpPr>
        <p:spPr bwMode="auto">
          <a:xfrm>
            <a:off x="2983052" y="2644614"/>
            <a:ext cx="645546" cy="40289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>
            <a:stCxn id="7" idx="3"/>
            <a:endCxn id="10" idx="0"/>
          </p:cNvCxnSpPr>
          <p:nvPr/>
        </p:nvCxnSpPr>
        <p:spPr bwMode="auto">
          <a:xfrm flipH="1">
            <a:off x="1586063" y="2644614"/>
            <a:ext cx="1104199" cy="36954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27" idx="2"/>
            <a:endCxn id="7" idx="7"/>
          </p:cNvCxnSpPr>
          <p:nvPr/>
        </p:nvCxnSpPr>
        <p:spPr bwMode="auto">
          <a:xfrm flipH="1">
            <a:off x="2983052" y="1844844"/>
            <a:ext cx="904331" cy="47648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5" idx="5"/>
            <a:endCxn id="8" idx="0"/>
          </p:cNvCxnSpPr>
          <p:nvPr/>
        </p:nvCxnSpPr>
        <p:spPr bwMode="auto">
          <a:xfrm>
            <a:off x="6021010" y="2642459"/>
            <a:ext cx="812833" cy="3717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7559362" y="2482969"/>
            <a:ext cx="35598" cy="21486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Rectangle 39"/>
          <p:cNvSpPr/>
          <p:nvPr/>
        </p:nvSpPr>
        <p:spPr bwMode="auto">
          <a:xfrm>
            <a:off x="7731889" y="3103350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H="1">
            <a:off x="573172" y="2254369"/>
            <a:ext cx="44107" cy="244055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8142" y="3053748"/>
            <a:ext cx="560717" cy="32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latinLnBrk="0">
              <a:lnSpc>
                <a:spcPct val="100000"/>
              </a:lnSpc>
              <a:buFont typeface="ZapfDingbats" pitchFamily="82" charset="2"/>
              <a:buNone/>
              <a:tabLst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4" name="Straight Connector 43"/>
          <p:cNvCxnSpPr>
            <a:stCxn id="9" idx="3"/>
            <a:endCxn id="6" idx="0"/>
          </p:cNvCxnSpPr>
          <p:nvPr/>
        </p:nvCxnSpPr>
        <p:spPr bwMode="auto">
          <a:xfrm flipH="1">
            <a:off x="3210448" y="4310396"/>
            <a:ext cx="418150" cy="11284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/>
          <p:cNvSpPr/>
          <p:nvPr/>
        </p:nvSpPr>
        <p:spPr bwMode="auto">
          <a:xfrm>
            <a:off x="1578634" y="5676181"/>
            <a:ext cx="5529532" cy="87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Height(v)=h+2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before rotation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</a:pPr>
            <a:r>
              <a:rPr lang="en-US" sz="2000" baseline="0" dirty="0" smtClean="0">
                <a:latin typeface="+mj-lt"/>
              </a:rPr>
              <a:t>Height(v)=h+1</a:t>
            </a:r>
            <a:r>
              <a:rPr lang="en-US" sz="2000" dirty="0" smtClean="0">
                <a:latin typeface="+mj-lt"/>
              </a:rPr>
              <a:t> after rotation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5" name="Isosceles Triangle 24"/>
          <p:cNvSpPr/>
          <p:nvPr/>
        </p:nvSpPr>
        <p:spPr bwMode="auto">
          <a:xfrm>
            <a:off x="4846191" y="3014161"/>
            <a:ext cx="968571" cy="1262892"/>
          </a:xfrm>
          <a:prstGeom prst="triangl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/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887383" y="1616244"/>
            <a:ext cx="414068" cy="457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</a:t>
            </a:r>
          </a:p>
        </p:txBody>
      </p:sp>
      <p:cxnSp>
        <p:nvCxnSpPr>
          <p:cNvPr id="29" name="Straight Connector 28"/>
          <p:cNvCxnSpPr>
            <a:stCxn id="27" idx="6"/>
            <a:endCxn id="5" idx="1"/>
          </p:cNvCxnSpPr>
          <p:nvPr/>
        </p:nvCxnSpPr>
        <p:spPr bwMode="auto">
          <a:xfrm>
            <a:off x="4301451" y="1844844"/>
            <a:ext cx="1426769" cy="474325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5" idx="3"/>
            <a:endCxn id="25" idx="0"/>
          </p:cNvCxnSpPr>
          <p:nvPr/>
        </p:nvCxnSpPr>
        <p:spPr bwMode="auto">
          <a:xfrm flipH="1">
            <a:off x="5330477" y="2642459"/>
            <a:ext cx="397743" cy="371702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0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5000"/>
          <a:buFont typeface="ZapfDingbats" pitchFamily="82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44314</TotalTime>
  <Words>527</Words>
  <Application>Microsoft Office PowerPoint</Application>
  <PresentationFormat>On-screen Show (4:3)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ZapfDingbats</vt:lpstr>
      <vt:lpstr>Default Design</vt:lpstr>
      <vt:lpstr>AVL Trees</vt:lpstr>
      <vt:lpstr>Definition</vt:lpstr>
      <vt:lpstr>AVL Trees are Balanced I</vt:lpstr>
      <vt:lpstr>AVL  Trees are Balanced II</vt:lpstr>
      <vt:lpstr>Maintaining AVL Trees</vt:lpstr>
      <vt:lpstr>Rotations: Correcting Insertions (LL)</vt:lpstr>
      <vt:lpstr>Rotations: Correcting Insertions (LL)</vt:lpstr>
      <vt:lpstr>Rotations: Correcting Insertions (LR)</vt:lpstr>
      <vt:lpstr>Rotations: Correcting Insertions (LR)</vt:lpstr>
      <vt:lpstr>Insertion in AVL Tree</vt:lpstr>
      <vt:lpstr>Deletion in AVL Tree</vt:lpstr>
      <vt:lpstr>Rank Tree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networks course</dc:title>
  <dc:creator>Niv Gilboa</dc:creator>
  <cp:lastModifiedBy>user</cp:lastModifiedBy>
  <cp:revision>538</cp:revision>
  <dcterms:created xsi:type="dcterms:W3CDTF">1999-10-08T19:08:27Z</dcterms:created>
  <dcterms:modified xsi:type="dcterms:W3CDTF">2019-12-16T14:04:40Z</dcterms:modified>
</cp:coreProperties>
</file>