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6" r:id="rId14"/>
    <p:sldId id="298" r:id="rId15"/>
    <p:sldId id="299" r:id="rId16"/>
    <p:sldId id="295" r:id="rId17"/>
    <p:sldId id="300" r:id="rId18"/>
    <p:sldId id="301" r:id="rId1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r" defTabSz="914400" rtl="1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r" defTabSz="914400" rtl="1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r" defTabSz="914400" rtl="1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r" defTabSz="914400" rtl="1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FF99CC"/>
    <a:srgbClr val="CCFFFF"/>
    <a:srgbClr val="33CCCC"/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521" autoAdjust="0"/>
    <p:restoredTop sz="94660"/>
  </p:normalViewPr>
  <p:slideViewPr>
    <p:cSldViewPr snapToGrid="0">
      <p:cViewPr varScale="1">
        <p:scale>
          <a:sx n="89" d="100"/>
          <a:sy n="89" d="100"/>
        </p:scale>
        <p:origin x="1819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01" y="8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3BF7E80-B4B6-4DA6-B3D1-64BFE2198805}" type="slidenum">
              <a:rPr lang="he-IL"/>
              <a:pPr>
                <a:defRPr/>
              </a:pPr>
              <a:t>‹#›</a:t>
            </a:fld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494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71FE9460-BA8C-48E5-9E90-854DB4403900}" type="slidenum">
              <a:rPr lang="he-IL"/>
              <a:pPr>
                <a:defRPr/>
              </a:pPr>
              <a:t>‹#›</a:t>
            </a:fld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14062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three level 2-3 tree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E9460-BA8C-48E5-9E90-854DB4403900}" type="slidenum">
              <a:rPr lang="he-IL" smtClean="0"/>
              <a:pPr>
                <a:defRPr/>
              </a:pPr>
              <a:t>2</a:t>
            </a:fld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124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9540F-4071-424D-A337-40DC32CC8BE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6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7AA0E-6102-4A37-AFF1-A3F710D80D7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4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71D4B-A1BE-48C5-9D13-2FA885D0311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8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A7E81-F740-472F-ADB5-B0CE5001335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8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DC93F-40D8-4A3B-84AE-A84A629A5E9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1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D9561-2BBF-4D96-8195-C99A504E2C7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8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FAB3C-9DB9-41CC-BCA6-EDDBEB89357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434B8-3CAA-477C-8F40-877F75B94D0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7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452B-762E-444B-9AF3-0D06CDEA201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8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C7E59-FBF2-4E47-B3AA-39FBB7167AF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9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B401D-6E70-4231-973F-7D0D2EAF64F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9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DB05EADE-E663-42CD-ACCD-DC52AEC7380C}" type="slidenum">
              <a:rPr lang="he-IL"/>
              <a:pPr>
                <a:defRPr/>
              </a:pPr>
              <a:t>‹#›</a:t>
            </a:fld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2-3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83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Delete(T</a:t>
            </a:r>
            <a:r>
              <a:rPr lang="en-US" dirty="0"/>
              <a:t>, x)</a:t>
            </a:r>
          </a:p>
          <a:p>
            <a:pPr lvl="1"/>
            <a:r>
              <a:rPr lang="en-US" dirty="0" err="1"/>
              <a:t>p</a:t>
            </a:r>
            <a:r>
              <a:rPr lang="en-US" dirty="0" err="1">
                <a:sym typeface="Wingdings" panose="05000000000000000000" pitchFamily="2" charset="2"/>
              </a:rPr>
              <a:t></a:t>
            </a:r>
            <a:r>
              <a:rPr lang="en-US" dirty="0" err="1"/>
              <a:t>search</a:t>
            </a:r>
            <a:r>
              <a:rPr lang="en-US" dirty="0"/>
              <a:t>* (T, x)</a:t>
            </a:r>
          </a:p>
          <a:p>
            <a:pPr lvl="1"/>
            <a:r>
              <a:rPr lang="en-US" dirty="0"/>
              <a:t>If (x is </a:t>
            </a:r>
            <a:r>
              <a:rPr lang="en-US" dirty="0" smtClean="0"/>
              <a:t>not a </a:t>
            </a:r>
            <a:r>
              <a:rPr lang="en-US" dirty="0"/>
              <a:t>child of p) return </a:t>
            </a:r>
            <a:r>
              <a:rPr lang="en-US" dirty="0" smtClean="0"/>
              <a:t>Null</a:t>
            </a:r>
          </a:p>
          <a:p>
            <a:pPr lvl="2"/>
            <a:r>
              <a:rPr lang="en-US" dirty="0" smtClean="0"/>
              <a:t>If necessary delete key “to the left of x” from p</a:t>
            </a:r>
          </a:p>
          <a:p>
            <a:pPr lvl="2"/>
            <a:r>
              <a:rPr lang="en-US" dirty="0"/>
              <a:t>Delete </a:t>
            </a:r>
            <a:r>
              <a:rPr lang="en-US" dirty="0" smtClean="0"/>
              <a:t>x</a:t>
            </a:r>
          </a:p>
          <a:p>
            <a:pPr lvl="1"/>
            <a:r>
              <a:rPr lang="en-US" dirty="0" smtClean="0"/>
              <a:t>While (</a:t>
            </a:r>
            <a:r>
              <a:rPr lang="en-US" dirty="0" err="1" smtClean="0"/>
              <a:t>p</a:t>
            </a:r>
            <a:r>
              <a:rPr lang="en-US" dirty="0" err="1" smtClean="0">
                <a:sym typeface="Symbol" panose="05050102010706020507" pitchFamily="18" charset="2"/>
              </a:rPr>
              <a:t>Null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  <a:endParaRPr lang="en-US" dirty="0" smtClean="0"/>
          </a:p>
          <a:p>
            <a:pPr lvl="2"/>
            <a:r>
              <a:rPr lang="en-US" dirty="0" smtClean="0"/>
              <a:t>If p has two children return</a:t>
            </a:r>
          </a:p>
          <a:p>
            <a:pPr lvl="2"/>
            <a:r>
              <a:rPr lang="en-US" dirty="0" smtClean="0"/>
              <a:t>Let q be “close” to p //Siblings, but not left and right 		</a:t>
            </a:r>
            <a:r>
              <a:rPr lang="en-US" dirty="0"/>
              <a:t>	 </a:t>
            </a:r>
            <a:r>
              <a:rPr lang="en-US" dirty="0" smtClean="0"/>
              <a:t>            children of three child parent</a:t>
            </a:r>
          </a:p>
          <a:p>
            <a:pPr lvl="3"/>
            <a:r>
              <a:rPr lang="en-US" dirty="0" smtClean="0"/>
              <a:t>If there is a close sibling q with three children</a:t>
            </a:r>
          </a:p>
          <a:p>
            <a:pPr lvl="4"/>
            <a:r>
              <a:rPr lang="en-US" dirty="0" smtClean="0"/>
              <a:t>Loan (</a:t>
            </a:r>
            <a:r>
              <a:rPr lang="en-US" dirty="0" err="1" smtClean="0"/>
              <a:t>p,q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09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r>
              <a:rPr lang="en-US" dirty="0" smtClean="0"/>
              <a:t>Else 		//p only has siblings with two children</a:t>
            </a:r>
          </a:p>
          <a:p>
            <a:pPr lvl="4"/>
            <a:r>
              <a:rPr lang="en-US" dirty="0" smtClean="0"/>
              <a:t>Join (</a:t>
            </a:r>
            <a:r>
              <a:rPr lang="en-US" dirty="0" err="1" smtClean="0"/>
              <a:t>p,q</a:t>
            </a:r>
            <a:r>
              <a:rPr lang="en-US" dirty="0" smtClean="0"/>
              <a:t>)</a:t>
            </a:r>
          </a:p>
          <a:p>
            <a:pPr lvl="3"/>
            <a:r>
              <a:rPr lang="en-US" dirty="0" err="1">
                <a:sym typeface="Wingdings" panose="05000000000000000000" pitchFamily="2" charset="2"/>
              </a:rPr>
              <a:t>p</a:t>
            </a:r>
            <a:r>
              <a:rPr lang="en-US" dirty="0" err="1" smtClean="0">
                <a:sym typeface="Wingdings" panose="05000000000000000000" pitchFamily="2" charset="2"/>
              </a:rPr>
              <a:t>p</a:t>
            </a:r>
            <a:r>
              <a:rPr lang="en-US" dirty="0" smtClean="0">
                <a:sym typeface="Wingdings" panose="05000000000000000000" pitchFamily="2" charset="2"/>
              </a:rPr>
              <a:t>-&gt;parent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7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r>
              <a:rPr lang="en-US" baseline="30000" dirty="0" smtClean="0"/>
              <a:t>+</a:t>
            </a:r>
            <a:r>
              <a:rPr lang="en-US" dirty="0" smtClean="0"/>
              <a:t>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 trees</a:t>
            </a:r>
          </a:p>
          <a:p>
            <a:pPr lvl="1"/>
            <a:r>
              <a:rPr lang="en-US" sz="2000" dirty="0" smtClean="0"/>
              <a:t>All values in leaves</a:t>
            </a:r>
          </a:p>
          <a:p>
            <a:pPr lvl="1"/>
            <a:r>
              <a:rPr lang="en-US" sz="2000" dirty="0" smtClean="0"/>
              <a:t>Root has 2</a:t>
            </a:r>
            <a:r>
              <a:rPr lang="en-US" sz="2000" dirty="0">
                <a:sym typeface="Symbol" panose="05050102010706020507" pitchFamily="18" charset="2"/>
              </a:rPr>
              <a:t>degree</a:t>
            </a:r>
            <a:r>
              <a:rPr lang="en-US" sz="2000" dirty="0" smtClean="0">
                <a:sym typeface="Symbol" panose="05050102010706020507" pitchFamily="18" charset="2"/>
              </a:rPr>
              <a:t></a:t>
            </a:r>
            <a:r>
              <a:rPr lang="en-US" sz="2000" dirty="0" smtClean="0"/>
              <a:t>2d+1</a:t>
            </a:r>
          </a:p>
          <a:p>
            <a:pPr lvl="1"/>
            <a:r>
              <a:rPr lang="en-US" sz="2000" dirty="0" smtClean="0"/>
              <a:t>Every other internal node has d+1</a:t>
            </a:r>
            <a:r>
              <a:rPr lang="en-US" sz="2000" dirty="0" smtClean="0">
                <a:sym typeface="Symbol" panose="05050102010706020507" pitchFamily="18" charset="2"/>
              </a:rPr>
              <a:t>degree</a:t>
            </a:r>
            <a:r>
              <a:rPr lang="en-US" sz="2000" dirty="0" smtClean="0"/>
              <a:t>2d+1</a:t>
            </a:r>
          </a:p>
          <a:p>
            <a:pPr lvl="1"/>
            <a:r>
              <a:rPr lang="en-US" sz="2000" dirty="0" smtClean="0"/>
              <a:t>Every internal node has degree-1 keys</a:t>
            </a:r>
          </a:p>
          <a:p>
            <a:r>
              <a:rPr lang="en-US" sz="2400" dirty="0" smtClean="0"/>
              <a:t>Height – between </a:t>
            </a:r>
            <a:r>
              <a:rPr lang="en-US" sz="2400" dirty="0" err="1" smtClean="0"/>
              <a:t>Log</a:t>
            </a:r>
            <a:r>
              <a:rPr lang="en-US" sz="2400" baseline="-25000" dirty="0" err="1" smtClean="0"/>
              <a:t>d</a:t>
            </a:r>
            <a:r>
              <a:rPr lang="en-US" sz="2400" dirty="0" err="1" smtClean="0"/>
              <a:t>n</a:t>
            </a:r>
            <a:r>
              <a:rPr lang="en-US" sz="2400" dirty="0" smtClean="0"/>
              <a:t> and log</a:t>
            </a:r>
            <a:r>
              <a:rPr lang="en-US" sz="2400" baseline="-25000" dirty="0" smtClean="0"/>
              <a:t>2d</a:t>
            </a:r>
            <a:r>
              <a:rPr lang="en-US" sz="2400" dirty="0" smtClean="0"/>
              <a:t>n</a:t>
            </a:r>
          </a:p>
          <a:p>
            <a:r>
              <a:rPr lang="en-US" sz="2400" dirty="0" smtClean="0"/>
              <a:t>Search (</a:t>
            </a:r>
            <a:r>
              <a:rPr lang="en-US" sz="2400" dirty="0" err="1" smtClean="0"/>
              <a:t>T,x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In each node, find least key </a:t>
            </a:r>
            <a:r>
              <a:rPr lang="en-US" sz="2000" dirty="0" err="1" smtClean="0"/>
              <a:t>k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, such that x-&gt;key&lt;</a:t>
            </a:r>
            <a:r>
              <a:rPr lang="en-US" sz="2000" dirty="0" err="1" smtClean="0"/>
              <a:t>k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and continue search in child i-1</a:t>
            </a:r>
          </a:p>
          <a:p>
            <a:pPr lvl="1"/>
            <a:r>
              <a:rPr lang="en-US" sz="2000" dirty="0" smtClean="0"/>
              <a:t>Time – O(</a:t>
            </a:r>
            <a:r>
              <a:rPr lang="en-US" sz="2000" dirty="0" err="1" smtClean="0"/>
              <a:t>log</a:t>
            </a:r>
            <a:r>
              <a:rPr lang="en-US" sz="2000" baseline="-25000" dirty="0" err="1" smtClean="0"/>
              <a:t>d</a:t>
            </a:r>
            <a:r>
              <a:rPr lang="en-US" sz="2000" dirty="0" err="1" smtClean="0"/>
              <a:t>n</a:t>
            </a:r>
            <a:r>
              <a:rPr lang="en-US" sz="2000" dirty="0" err="1" smtClean="0">
                <a:sym typeface="Symbol" panose="05050102010706020507" pitchFamily="18" charset="2"/>
              </a:rPr>
              <a:t>log</a:t>
            </a:r>
            <a:r>
              <a:rPr lang="en-US" sz="2000" dirty="0" smtClean="0">
                <a:sym typeface="Symbol" panose="05050102010706020507" pitchFamily="18" charset="2"/>
              </a:rPr>
              <a:t> d)=O(log n) if node is implemented in sorted (and dense) array, or in a balanced tree</a:t>
            </a:r>
          </a:p>
          <a:p>
            <a:pPr lvl="1"/>
            <a:r>
              <a:rPr lang="en-US" sz="2000" dirty="0" smtClean="0">
                <a:sym typeface="Symbol" panose="05050102010706020507" pitchFamily="18" charset="2"/>
              </a:rPr>
              <a:t>Time – O(</a:t>
            </a:r>
            <a:r>
              <a:rPr lang="en-US" sz="2000" dirty="0" err="1" smtClean="0">
                <a:sym typeface="Symbol" panose="05050102010706020507" pitchFamily="18" charset="2"/>
              </a:rPr>
              <a:t>dlog</a:t>
            </a:r>
            <a:r>
              <a:rPr lang="en-US" sz="2000" baseline="-25000" dirty="0" err="1" smtClean="0">
                <a:sym typeface="Symbol" panose="05050102010706020507" pitchFamily="18" charset="2"/>
              </a:rPr>
              <a:t>d</a:t>
            </a:r>
            <a:r>
              <a:rPr lang="en-US" sz="2000" dirty="0" err="1" smtClean="0">
                <a:sym typeface="Symbol" panose="05050102010706020507" pitchFamily="18" charset="2"/>
              </a:rPr>
              <a:t>n</a:t>
            </a:r>
            <a:r>
              <a:rPr lang="en-US" sz="2000" dirty="0" smtClean="0">
                <a:sym typeface="Symbol" panose="05050102010706020507" pitchFamily="18" charset="2"/>
              </a:rPr>
              <a:t>) if node is implemented in dynamic memory or in a sparse array (common approach)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3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B</a:t>
            </a:r>
            <a:r>
              <a:rPr lang="en-US" baseline="30000" dirty="0" smtClean="0"/>
              <a:t>+ </a:t>
            </a:r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(</a:t>
            </a:r>
            <a:r>
              <a:rPr lang="en-US" dirty="0" err="1" smtClean="0"/>
              <a:t>T,x</a:t>
            </a:r>
            <a:r>
              <a:rPr lang="en-US" dirty="0" smtClean="0"/>
              <a:t>)  is generalization of insertion in 2-3 trees</a:t>
            </a:r>
          </a:p>
          <a:p>
            <a:pPr lvl="1"/>
            <a:r>
              <a:rPr lang="en-US" dirty="0" smtClean="0"/>
              <a:t>Search for location:</a:t>
            </a:r>
          </a:p>
          <a:p>
            <a:pPr lvl="2"/>
            <a:r>
              <a:rPr lang="en-US" dirty="0" smtClean="0"/>
              <a:t>Add leaf x </a:t>
            </a:r>
          </a:p>
          <a:p>
            <a:pPr lvl="2"/>
            <a:r>
              <a:rPr lang="en-US" dirty="0" smtClean="0"/>
              <a:t>Add distinguishing key to parent</a:t>
            </a:r>
          </a:p>
          <a:p>
            <a:pPr lvl="1"/>
            <a:r>
              <a:rPr lang="en-US" dirty="0" smtClean="0"/>
              <a:t>Test and fix: if parent has  2d+1 children</a:t>
            </a:r>
          </a:p>
          <a:p>
            <a:pPr lvl="2"/>
            <a:r>
              <a:rPr lang="en-US" dirty="0" smtClean="0"/>
              <a:t>Split parent into two  nodes, each with d+1 children</a:t>
            </a:r>
          </a:p>
          <a:p>
            <a:pPr lvl="2"/>
            <a:r>
              <a:rPr lang="en-US" dirty="0" smtClean="0"/>
              <a:t>If former parent is root, create new root with the two new nodes as children and single key (no. d+1 from former parent)</a:t>
            </a:r>
          </a:p>
          <a:p>
            <a:pPr lvl="2"/>
            <a:r>
              <a:rPr lang="en-US" dirty="0" smtClean="0"/>
              <a:t>Otherwise</a:t>
            </a:r>
          </a:p>
          <a:p>
            <a:pPr lvl="3"/>
            <a:r>
              <a:rPr lang="en-US" dirty="0" smtClean="0"/>
              <a:t>Move key no. d+1 to parent of parent</a:t>
            </a:r>
          </a:p>
          <a:p>
            <a:pPr lvl="3"/>
            <a:r>
              <a:rPr lang="en-US" dirty="0" smtClean="0"/>
              <a:t>Run test and fix on parent of parent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B</a:t>
            </a:r>
            <a:r>
              <a:rPr lang="en-US" baseline="30000" dirty="0" smtClean="0"/>
              <a:t>+</a:t>
            </a:r>
            <a:r>
              <a:rPr lang="en-US" dirty="0" smtClean="0"/>
              <a:t>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(</a:t>
            </a:r>
            <a:r>
              <a:rPr lang="en-US" dirty="0" err="1" smtClean="0"/>
              <a:t>T,x</a:t>
            </a:r>
            <a:r>
              <a:rPr lang="en-US" dirty="0" smtClean="0"/>
              <a:t>)  generalizes deletion in 2-3 trees</a:t>
            </a:r>
          </a:p>
          <a:p>
            <a:pPr lvl="1"/>
            <a:r>
              <a:rPr lang="en-US" dirty="0" smtClean="0"/>
              <a:t>Search for location:</a:t>
            </a:r>
          </a:p>
          <a:p>
            <a:pPr lvl="2"/>
            <a:r>
              <a:rPr lang="en-US" dirty="0" smtClean="0"/>
              <a:t>Remove leaf x </a:t>
            </a:r>
          </a:p>
          <a:p>
            <a:pPr lvl="2"/>
            <a:r>
              <a:rPr lang="en-US" dirty="0" smtClean="0"/>
              <a:t>Remove appropriate key from parent</a:t>
            </a:r>
          </a:p>
          <a:p>
            <a:pPr lvl="1"/>
            <a:r>
              <a:rPr lang="en-US" dirty="0" smtClean="0"/>
              <a:t>Test and fix: if parent has too few children</a:t>
            </a:r>
          </a:p>
          <a:p>
            <a:pPr lvl="2"/>
            <a:r>
              <a:rPr lang="en-US" dirty="0"/>
              <a:t>If parent  is root and has single child, remove </a:t>
            </a:r>
            <a:r>
              <a:rPr lang="en-US" dirty="0" smtClean="0"/>
              <a:t>parent</a:t>
            </a:r>
          </a:p>
          <a:p>
            <a:pPr lvl="2"/>
            <a:r>
              <a:rPr lang="en-US" dirty="0" smtClean="0"/>
              <a:t>If a close sibling has at least d+2 children, loan a child and a key</a:t>
            </a:r>
          </a:p>
          <a:p>
            <a:pPr lvl="2"/>
            <a:r>
              <a:rPr lang="en-US" dirty="0" smtClean="0"/>
              <a:t>Otherwise there’s a close sibling with d+1 children</a:t>
            </a:r>
          </a:p>
          <a:p>
            <a:pPr lvl="3"/>
            <a:r>
              <a:rPr lang="en-US" dirty="0" smtClean="0"/>
              <a:t>Join parent and sibling into single node</a:t>
            </a:r>
          </a:p>
          <a:p>
            <a:pPr lvl="3"/>
            <a:r>
              <a:rPr lang="en-US" dirty="0" smtClean="0"/>
              <a:t>Remove appropriate key from parent of parent</a:t>
            </a:r>
          </a:p>
          <a:p>
            <a:pPr lvl="3"/>
            <a:r>
              <a:rPr lang="en-US" dirty="0" smtClean="0"/>
              <a:t>Test and fix parent of parent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9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and Deletion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in dense array / linked list</a:t>
            </a:r>
          </a:p>
          <a:p>
            <a:pPr lvl="1"/>
            <a:r>
              <a:rPr lang="en-US" dirty="0" smtClean="0"/>
              <a:t>Fixing a node:  O(d)  time</a:t>
            </a:r>
          </a:p>
          <a:p>
            <a:r>
              <a:rPr lang="en-US" dirty="0" smtClean="0"/>
              <a:t>Node in sparse array</a:t>
            </a:r>
          </a:p>
          <a:p>
            <a:pPr lvl="1"/>
            <a:r>
              <a:rPr lang="en-US" dirty="0" smtClean="0"/>
              <a:t>Search in node in O(d) time</a:t>
            </a:r>
          </a:p>
          <a:p>
            <a:r>
              <a:rPr lang="en-US" dirty="0" smtClean="0"/>
              <a:t>Node in balanced tree</a:t>
            </a:r>
          </a:p>
          <a:p>
            <a:pPr lvl="1"/>
            <a:r>
              <a:rPr lang="en-US" dirty="0" smtClean="0"/>
              <a:t>O(log d) time, but </a:t>
            </a:r>
          </a:p>
          <a:p>
            <a:pPr lvl="2"/>
            <a:r>
              <a:rPr lang="en-US" dirty="0" smtClean="0"/>
              <a:t>Code more complicated</a:t>
            </a:r>
          </a:p>
          <a:p>
            <a:pPr lvl="2"/>
            <a:r>
              <a:rPr lang="en-US" dirty="0" smtClean="0"/>
              <a:t>Larger constant in O()</a:t>
            </a:r>
          </a:p>
          <a:p>
            <a:pPr lvl="2"/>
            <a:r>
              <a:rPr lang="en-US" dirty="0" smtClean="0"/>
              <a:t>Difference d vs. log d is relatively small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1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Memory technology cline</a:t>
            </a:r>
          </a:p>
          <a:p>
            <a:pPr lvl="1"/>
            <a:r>
              <a:rPr lang="en-US" sz="2000" dirty="0" smtClean="0"/>
              <a:t>Large / Slow / Cheap to Small / Fast / Expensive</a:t>
            </a:r>
          </a:p>
          <a:p>
            <a:r>
              <a:rPr lang="en-US" sz="2400" dirty="0" smtClean="0"/>
              <a:t>External storage</a:t>
            </a:r>
            <a:endParaRPr lang="en-US" sz="2400" dirty="0"/>
          </a:p>
          <a:p>
            <a:pPr lvl="1"/>
            <a:r>
              <a:rPr lang="en-US" sz="2000" dirty="0" smtClean="0"/>
              <a:t>Electro-mechanical (rotating) disks</a:t>
            </a:r>
          </a:p>
          <a:p>
            <a:pPr lvl="1"/>
            <a:r>
              <a:rPr lang="en-US" sz="2000" dirty="0" smtClean="0"/>
              <a:t>Solid State Disk (SSD)</a:t>
            </a:r>
          </a:p>
          <a:p>
            <a:r>
              <a:rPr lang="en-US" sz="2400" dirty="0" smtClean="0"/>
              <a:t>Main memory</a:t>
            </a:r>
          </a:p>
          <a:p>
            <a:pPr lvl="1"/>
            <a:r>
              <a:rPr lang="en-US" sz="2000" dirty="0" smtClean="0"/>
              <a:t>Synchronous Dynamic Random Access Memory (SDRAM), usually of various double  rate (DDR) types</a:t>
            </a:r>
          </a:p>
          <a:p>
            <a:r>
              <a:rPr lang="en-US" sz="2400" dirty="0" smtClean="0"/>
              <a:t>Cache hierarchy</a:t>
            </a:r>
          </a:p>
          <a:p>
            <a:pPr lvl="1"/>
            <a:r>
              <a:rPr lang="en-US" sz="2000" dirty="0" smtClean="0"/>
              <a:t>L3, L2, L1</a:t>
            </a:r>
          </a:p>
          <a:p>
            <a:r>
              <a:rPr lang="en-US" sz="2400" dirty="0" smtClean="0"/>
              <a:t>Read bursts: data typically arranged in blocks of d bytes</a:t>
            </a:r>
          </a:p>
          <a:p>
            <a:pPr lvl="1"/>
            <a:r>
              <a:rPr lang="en-US" sz="2000" dirty="0" smtClean="0"/>
              <a:t>Access to a or d bytes (a&lt;d) takes almost the same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0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Massive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slow, cheap storage</a:t>
            </a:r>
          </a:p>
          <a:p>
            <a:r>
              <a:rPr lang="en-US" dirty="0" smtClean="0"/>
              <a:t>Efficiency goal</a:t>
            </a:r>
          </a:p>
          <a:p>
            <a:pPr lvl="1"/>
            <a:r>
              <a:rPr lang="en-US" dirty="0" smtClean="0"/>
              <a:t>Minimize access to slow storage</a:t>
            </a:r>
          </a:p>
          <a:p>
            <a:r>
              <a:rPr lang="en-US" dirty="0" smtClean="0"/>
              <a:t>Baseline (static data): sorted array</a:t>
            </a:r>
          </a:p>
          <a:p>
            <a:pPr lvl="1"/>
            <a:r>
              <a:rPr lang="en-US" dirty="0" smtClean="0"/>
              <a:t>O(log n) access to slow storage</a:t>
            </a:r>
          </a:p>
          <a:p>
            <a:r>
              <a:rPr lang="en-US" dirty="0" smtClean="0"/>
              <a:t>Alternative</a:t>
            </a:r>
          </a:p>
          <a:p>
            <a:pPr lvl="1"/>
            <a:r>
              <a:rPr lang="en-US" dirty="0" smtClean="0"/>
              <a:t>Store index with n/d values</a:t>
            </a:r>
          </a:p>
          <a:p>
            <a:pPr lvl="2"/>
            <a:r>
              <a:rPr lang="en-US" dirty="0" smtClean="0"/>
              <a:t>First location in each block</a:t>
            </a:r>
          </a:p>
          <a:p>
            <a:pPr lvl="1"/>
            <a:r>
              <a:rPr lang="en-US" dirty="0" smtClean="0"/>
              <a:t>Number of database accesses: log n/d + 1</a:t>
            </a:r>
          </a:p>
          <a:p>
            <a:r>
              <a:rPr lang="en-US" dirty="0" smtClean="0"/>
              <a:t>Improvement: Index of index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7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Rationale  for B</a:t>
            </a:r>
            <a:r>
              <a:rPr lang="en-US" baseline="30000" dirty="0" smtClean="0"/>
              <a:t>+</a:t>
            </a:r>
            <a:r>
              <a:rPr lang="en-US" dirty="0" smtClean="0"/>
              <a:t>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solution is static</a:t>
            </a:r>
          </a:p>
          <a:p>
            <a:r>
              <a:rPr lang="en-US" dirty="0" smtClean="0"/>
              <a:t>B+ Trees</a:t>
            </a:r>
          </a:p>
          <a:p>
            <a:pPr lvl="1"/>
            <a:r>
              <a:rPr lang="en-US" dirty="0" smtClean="0"/>
              <a:t>Dynamic</a:t>
            </a:r>
          </a:p>
          <a:p>
            <a:pPr lvl="1"/>
            <a:r>
              <a:rPr lang="en-US" dirty="0" err="1" smtClean="0"/>
              <a:t>Log</a:t>
            </a:r>
            <a:r>
              <a:rPr lang="en-US" baseline="-25000" dirty="0" err="1" smtClean="0"/>
              <a:t>d</a:t>
            </a:r>
            <a:r>
              <a:rPr lang="en-US" dirty="0" err="1" smtClean="0"/>
              <a:t>n</a:t>
            </a:r>
            <a:r>
              <a:rPr lang="en-US" dirty="0" smtClean="0"/>
              <a:t> accesses to database</a:t>
            </a:r>
          </a:p>
          <a:p>
            <a:pPr lvl="1"/>
            <a:r>
              <a:rPr lang="en-US" dirty="0" smtClean="0"/>
              <a:t>Time to process nodes (O(d </a:t>
            </a:r>
            <a:r>
              <a:rPr lang="en-US" dirty="0" err="1" smtClean="0"/>
              <a:t>log</a:t>
            </a:r>
            <a:r>
              <a:rPr lang="en-US" baseline="-25000" dirty="0" err="1" smtClean="0"/>
              <a:t>d</a:t>
            </a:r>
            <a:r>
              <a:rPr lang="en-US" dirty="0" err="1" smtClean="0"/>
              <a:t>n</a:t>
            </a:r>
            <a:r>
              <a:rPr lang="en-US" dirty="0" smtClean="0"/>
              <a:t>)) relatively short</a:t>
            </a:r>
          </a:p>
          <a:p>
            <a:r>
              <a:rPr lang="en-US" dirty="0" smtClean="0"/>
              <a:t>B tree</a:t>
            </a:r>
          </a:p>
          <a:p>
            <a:pPr lvl="1"/>
            <a:r>
              <a:rPr lang="en-US" dirty="0" smtClean="0"/>
              <a:t>Alternative variant</a:t>
            </a:r>
          </a:p>
          <a:p>
            <a:pPr lvl="1"/>
            <a:r>
              <a:rPr lang="en-US" dirty="0" smtClean="0"/>
              <a:t>Internal nodes hold values</a:t>
            </a:r>
          </a:p>
          <a:p>
            <a:pPr lvl="1"/>
            <a:r>
              <a:rPr lang="en-US" dirty="0" smtClean="0"/>
              <a:t>Keys separate children</a:t>
            </a:r>
          </a:p>
          <a:p>
            <a:pPr lvl="1"/>
            <a:r>
              <a:rPr lang="en-US" dirty="0" smtClean="0"/>
              <a:t>The rest is pretty much </a:t>
            </a:r>
            <a:r>
              <a:rPr lang="en-US" smtClean="0"/>
              <a:t>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3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approach to balanced search trees</a:t>
            </a:r>
          </a:p>
          <a:p>
            <a:pPr lvl="1"/>
            <a:r>
              <a:rPr lang="en-US" dirty="0" smtClean="0"/>
              <a:t>All values are in leaves</a:t>
            </a:r>
          </a:p>
          <a:p>
            <a:pPr lvl="1"/>
            <a:r>
              <a:rPr lang="en-US" dirty="0" smtClean="0"/>
              <a:t>Values are sorted</a:t>
            </a:r>
          </a:p>
          <a:p>
            <a:pPr lvl="1"/>
            <a:r>
              <a:rPr lang="en-US" dirty="0" smtClean="0"/>
              <a:t>2</a:t>
            </a:r>
            <a:r>
              <a:rPr lang="en-US" dirty="0" smtClean="0">
                <a:sym typeface="Symbol" panose="05050102010706020507" pitchFamily="18" charset="2"/>
              </a:rPr>
              <a:t> d</a:t>
            </a:r>
            <a:r>
              <a:rPr lang="en-US" dirty="0" smtClean="0"/>
              <a:t>egree of node </a:t>
            </a:r>
            <a:r>
              <a:rPr lang="en-US" dirty="0" smtClean="0">
                <a:sym typeface="Symbol" panose="05050102010706020507" pitchFamily="18" charset="2"/>
              </a:rPr>
              <a:t> 3</a:t>
            </a:r>
            <a:endParaRPr lang="en-US" dirty="0" smtClean="0"/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Node holds two keys: k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r>
              <a:rPr lang="en-US" dirty="0" smtClean="0">
                <a:sym typeface="Symbol" panose="05050102010706020507" pitchFamily="18" charset="2"/>
              </a:rPr>
              <a:t>, k</a:t>
            </a:r>
            <a:r>
              <a:rPr lang="en-US" baseline="-25000" dirty="0" smtClean="0">
                <a:sym typeface="Symbol" panose="05050102010706020507" pitchFamily="18" charset="2"/>
              </a:rPr>
              <a:t>2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Key is minimum value of sub-tree to the right</a:t>
            </a:r>
          </a:p>
          <a:p>
            <a:pPr lvl="2"/>
            <a:r>
              <a:rPr lang="en-US" dirty="0" smtClean="0">
                <a:sym typeface="Symbol" panose="05050102010706020507" pitchFamily="18" charset="2"/>
              </a:rPr>
              <a:t>k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r>
              <a:rPr lang="en-US" dirty="0" smtClean="0">
                <a:sym typeface="Symbol" panose="05050102010706020507" pitchFamily="18" charset="2"/>
              </a:rPr>
              <a:t> is minimum of middle sub-tree</a:t>
            </a:r>
          </a:p>
          <a:p>
            <a:pPr lvl="2"/>
            <a:r>
              <a:rPr lang="en-US" dirty="0" smtClean="0">
                <a:sym typeface="Symbol" panose="05050102010706020507" pitchFamily="18" charset="2"/>
              </a:rPr>
              <a:t>If degree=3: k</a:t>
            </a:r>
            <a:r>
              <a:rPr lang="en-US" baseline="-25000" dirty="0" smtClean="0">
                <a:sym typeface="Symbol" panose="05050102010706020507" pitchFamily="18" charset="2"/>
              </a:rPr>
              <a:t>2</a:t>
            </a:r>
            <a:r>
              <a:rPr lang="en-US" dirty="0" smtClean="0">
                <a:sym typeface="Symbol" panose="05050102010706020507" pitchFamily="18" charset="2"/>
              </a:rPr>
              <a:t> is minimum of right sub-tree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Number of leaves 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h</a:t>
            </a:r>
            <a:r>
              <a:rPr lang="en-US" dirty="0" smtClean="0">
                <a:sym typeface="Symbol" panose="05050102010706020507" pitchFamily="18" charset="2"/>
              </a:rPr>
              <a:t>n3</a:t>
            </a:r>
            <a:r>
              <a:rPr lang="en-US" baseline="30000" dirty="0" smtClean="0">
                <a:sym typeface="Symbol" panose="05050102010706020507" pitchFamily="18" charset="2"/>
              </a:rPr>
              <a:t>h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 log</a:t>
            </a:r>
            <a:r>
              <a:rPr lang="en-US" baseline="-25000" dirty="0" smtClean="0">
                <a:sym typeface="Wingdings" panose="05000000000000000000" pitchFamily="2" charset="2"/>
              </a:rPr>
              <a:t>3</a:t>
            </a:r>
            <a:r>
              <a:rPr lang="en-US" dirty="0" smtClean="0">
                <a:sym typeface="Wingdings" panose="05000000000000000000" pitchFamily="2" charset="2"/>
              </a:rPr>
              <a:t>n</a:t>
            </a:r>
            <a:r>
              <a:rPr lang="en-US" dirty="0" smtClean="0">
                <a:sym typeface="Symbol" panose="05050102010706020507" pitchFamily="18" charset="2"/>
              </a:rPr>
              <a:t>hlog</a:t>
            </a:r>
            <a:r>
              <a:rPr lang="en-US" baseline="-25000" dirty="0" smtClean="0">
                <a:sym typeface="Symbol" panose="05050102010706020507" pitchFamily="18" charset="2"/>
              </a:rPr>
              <a:t>2</a:t>
            </a:r>
            <a:r>
              <a:rPr lang="en-US" dirty="0" smtClean="0">
                <a:sym typeface="Symbol" panose="05050102010706020507" pitchFamily="18" charset="2"/>
              </a:rPr>
              <a:t>n </a:t>
            </a:r>
            <a:r>
              <a:rPr lang="en-US" dirty="0" smtClean="0">
                <a:sym typeface="Wingdings" panose="05000000000000000000" pitchFamily="2" charset="2"/>
              </a:rPr>
              <a:t> h=</a:t>
            </a:r>
            <a:r>
              <a:rPr lang="en-US" dirty="0" smtClean="0">
                <a:sym typeface="Symbol" panose="05050102010706020507" pitchFamily="18" charset="2"/>
              </a:rPr>
              <a:t>(log n)</a:t>
            </a:r>
          </a:p>
          <a:p>
            <a:pPr marL="457200" lvl="1" indent="0">
              <a:buNone/>
            </a:pPr>
            <a:endParaRPr lang="en-US" dirty="0" smtClean="0">
              <a:sym typeface="Symbol" panose="05050102010706020507" pitchFamily="18" charset="2"/>
            </a:endParaRPr>
          </a:p>
          <a:p>
            <a:pPr marL="457200" lvl="1" indent="0">
              <a:buNone/>
            </a:pPr>
            <a:endParaRPr lang="en-US" dirty="0" smtClean="0">
              <a:sym typeface="Symbol" panose="05050102010706020507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4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(</a:t>
            </a:r>
            <a:r>
              <a:rPr lang="en-US" dirty="0" err="1" smtClean="0"/>
              <a:t>T,key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If (T=Null) return Null</a:t>
            </a:r>
          </a:p>
          <a:p>
            <a:pPr lvl="1"/>
            <a:r>
              <a:rPr lang="en-US" dirty="0" smtClean="0"/>
              <a:t>If (T is Leaf)</a:t>
            </a:r>
          </a:p>
          <a:p>
            <a:pPr lvl="2"/>
            <a:r>
              <a:rPr lang="en-US" dirty="0" smtClean="0"/>
              <a:t>If (T-&gt;key=key) return T</a:t>
            </a:r>
          </a:p>
          <a:p>
            <a:pPr lvl="2"/>
            <a:r>
              <a:rPr lang="en-US" dirty="0" smtClean="0"/>
              <a:t>Else return Null</a:t>
            </a:r>
          </a:p>
          <a:p>
            <a:pPr lvl="1"/>
            <a:r>
              <a:rPr lang="en-US" dirty="0" smtClean="0"/>
              <a:t>If (key&lt;T-&gt;k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Return search (T-&gt;left, key)</a:t>
            </a:r>
          </a:p>
          <a:p>
            <a:pPr lvl="1"/>
            <a:r>
              <a:rPr lang="en-US" dirty="0" smtClean="0"/>
              <a:t>If (degree=2 or (degree=3 and key&lt;T-&gt;k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Return search (T-&gt;middle, key)</a:t>
            </a:r>
          </a:p>
          <a:p>
            <a:pPr lvl="1"/>
            <a:r>
              <a:rPr lang="en-US" dirty="0" smtClean="0"/>
              <a:t>Return search (T-&gt;right, key)</a:t>
            </a:r>
          </a:p>
          <a:p>
            <a:r>
              <a:rPr lang="en-US" dirty="0" smtClean="0"/>
              <a:t>Search* - returns parent of key leaf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6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Maintaining 2-3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 – maintaining 2-3 property</a:t>
            </a:r>
          </a:p>
          <a:p>
            <a:pPr lvl="1"/>
            <a:r>
              <a:rPr lang="en-US" dirty="0" smtClean="0"/>
              <a:t>Insertion and deletion</a:t>
            </a:r>
          </a:p>
          <a:p>
            <a:r>
              <a:rPr lang="en-US" dirty="0" smtClean="0"/>
              <a:t>Potential problems</a:t>
            </a:r>
          </a:p>
          <a:p>
            <a:pPr lvl="1"/>
            <a:r>
              <a:rPr lang="en-US" dirty="0" smtClean="0"/>
              <a:t>Leaf parent</a:t>
            </a:r>
          </a:p>
          <a:p>
            <a:r>
              <a:rPr lang="en-US" dirty="0" smtClean="0"/>
              <a:t>Potential insertion problem</a:t>
            </a:r>
          </a:p>
          <a:p>
            <a:pPr lvl="1"/>
            <a:r>
              <a:rPr lang="en-US" dirty="0" smtClean="0"/>
              <a:t>Parent has four children</a:t>
            </a:r>
          </a:p>
          <a:p>
            <a:r>
              <a:rPr lang="en-US" dirty="0" smtClean="0"/>
              <a:t>Potential deletion problem</a:t>
            </a:r>
          </a:p>
          <a:p>
            <a:pPr lvl="1"/>
            <a:r>
              <a:rPr lang="en-US" dirty="0" smtClean="0"/>
              <a:t>Parent has single child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63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810882" y="2165230"/>
            <a:ext cx="1708031" cy="69011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lang="en-US" sz="2000" dirty="0">
                <a:latin typeface="+mj-lt"/>
              </a:rPr>
              <a:t>k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k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k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88187" y="3226278"/>
            <a:ext cx="422695" cy="43994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</a:t>
            </a:r>
            <a:endParaRPr kumimoji="0" lang="en-US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117120" y="3226278"/>
            <a:ext cx="422695" cy="43994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</a:t>
            </a:r>
            <a:endParaRPr kumimoji="0" lang="en-US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792826" y="3226278"/>
            <a:ext cx="422695" cy="43994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</a:t>
            </a:r>
            <a:endParaRPr kumimoji="0" lang="en-US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518913" y="3226278"/>
            <a:ext cx="422695" cy="43994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</a:t>
            </a:r>
            <a:endParaRPr kumimoji="0" lang="en-US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2" name="Straight Connector 11"/>
          <p:cNvCxnSpPr>
            <a:stCxn id="6" idx="3"/>
            <a:endCxn id="7" idx="0"/>
          </p:cNvCxnSpPr>
          <p:nvPr/>
        </p:nvCxnSpPr>
        <p:spPr bwMode="auto">
          <a:xfrm flipH="1">
            <a:off x="599535" y="2754278"/>
            <a:ext cx="461482" cy="4720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>
            <a:stCxn id="6" idx="5"/>
            <a:endCxn id="10" idx="0"/>
          </p:cNvCxnSpPr>
          <p:nvPr/>
        </p:nvCxnSpPr>
        <p:spPr bwMode="auto">
          <a:xfrm>
            <a:off x="2268778" y="2754278"/>
            <a:ext cx="461483" cy="4720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>
            <a:endCxn id="8" idx="0"/>
          </p:cNvCxnSpPr>
          <p:nvPr/>
        </p:nvCxnSpPr>
        <p:spPr bwMode="auto">
          <a:xfrm flipH="1">
            <a:off x="1328468" y="2856568"/>
            <a:ext cx="326365" cy="36971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>
            <a:stCxn id="6" idx="4"/>
            <a:endCxn id="9" idx="0"/>
          </p:cNvCxnSpPr>
          <p:nvPr/>
        </p:nvCxnSpPr>
        <p:spPr bwMode="auto">
          <a:xfrm>
            <a:off x="1664898" y="2855343"/>
            <a:ext cx="339276" cy="37093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Oval 22"/>
          <p:cNvSpPr/>
          <p:nvPr/>
        </p:nvSpPr>
        <p:spPr bwMode="auto">
          <a:xfrm>
            <a:off x="6176513" y="1475117"/>
            <a:ext cx="764877" cy="69011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k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7152737" y="2447236"/>
            <a:ext cx="764877" cy="69011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k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5177155" y="2447236"/>
            <a:ext cx="764877" cy="69011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k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8" name="Straight Connector 27"/>
          <p:cNvCxnSpPr>
            <a:stCxn id="23" idx="5"/>
            <a:endCxn id="26" idx="0"/>
          </p:cNvCxnSpPr>
          <p:nvPr/>
        </p:nvCxnSpPr>
        <p:spPr bwMode="auto">
          <a:xfrm>
            <a:off x="6829376" y="2064165"/>
            <a:ext cx="705800" cy="38307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>
            <a:stCxn id="23" idx="3"/>
            <a:endCxn id="27" idx="0"/>
          </p:cNvCxnSpPr>
          <p:nvPr/>
        </p:nvCxnSpPr>
        <p:spPr bwMode="auto">
          <a:xfrm flipH="1">
            <a:off x="5559594" y="2064165"/>
            <a:ext cx="728933" cy="38307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Rectangle 33"/>
          <p:cNvSpPr/>
          <p:nvPr/>
        </p:nvSpPr>
        <p:spPr bwMode="auto">
          <a:xfrm>
            <a:off x="4981755" y="3520420"/>
            <a:ext cx="422695" cy="43994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</a:t>
            </a:r>
            <a:endParaRPr kumimoji="0" lang="en-US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710688" y="3520420"/>
            <a:ext cx="422695" cy="43994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</a:t>
            </a:r>
            <a:endParaRPr kumimoji="0" lang="en-US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901133" y="3520420"/>
            <a:ext cx="422695" cy="43994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</a:t>
            </a:r>
            <a:endParaRPr kumimoji="0" lang="en-US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747989" y="3520420"/>
            <a:ext cx="422695" cy="43994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</a:t>
            </a:r>
            <a:endParaRPr kumimoji="0" lang="en-US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40" name="Straight Connector 39"/>
          <p:cNvCxnSpPr>
            <a:stCxn id="26" idx="5"/>
            <a:endCxn id="37" idx="0"/>
          </p:cNvCxnSpPr>
          <p:nvPr/>
        </p:nvCxnSpPr>
        <p:spPr bwMode="auto">
          <a:xfrm>
            <a:off x="7805600" y="3036284"/>
            <a:ext cx="153737" cy="48413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/>
          <p:cNvCxnSpPr>
            <a:stCxn id="26" idx="3"/>
            <a:endCxn id="36" idx="0"/>
          </p:cNvCxnSpPr>
          <p:nvPr/>
        </p:nvCxnSpPr>
        <p:spPr bwMode="auto">
          <a:xfrm flipH="1">
            <a:off x="7112481" y="3036284"/>
            <a:ext cx="152270" cy="48413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stCxn id="27" idx="3"/>
            <a:endCxn id="34" idx="0"/>
          </p:cNvCxnSpPr>
          <p:nvPr/>
        </p:nvCxnSpPr>
        <p:spPr bwMode="auto">
          <a:xfrm flipH="1">
            <a:off x="5193103" y="3036284"/>
            <a:ext cx="96066" cy="48413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27" idx="5"/>
            <a:endCxn id="35" idx="0"/>
          </p:cNvCxnSpPr>
          <p:nvPr/>
        </p:nvCxnSpPr>
        <p:spPr bwMode="auto">
          <a:xfrm>
            <a:off x="5830018" y="3036284"/>
            <a:ext cx="92018" cy="48413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Right Arrow 64"/>
          <p:cNvSpPr/>
          <p:nvPr/>
        </p:nvSpPr>
        <p:spPr bwMode="auto">
          <a:xfrm>
            <a:off x="3459192" y="2596551"/>
            <a:ext cx="1164566" cy="540798"/>
          </a:xfrm>
          <a:prstGeom prst="rightArrow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09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C434B8-3CAA-477C-8F40-877F75B94D05}" type="slidenum">
              <a:rPr lang="he-IL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28158" y="1690778"/>
            <a:ext cx="764877" cy="69011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k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704382" y="2662897"/>
            <a:ext cx="764877" cy="69011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k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28800" y="2662897"/>
            <a:ext cx="764877" cy="69011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k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7" name="Straight Connector 6"/>
          <p:cNvCxnSpPr>
            <a:stCxn id="4" idx="5"/>
            <a:endCxn id="5" idx="0"/>
          </p:cNvCxnSpPr>
          <p:nvPr/>
        </p:nvCxnSpPr>
        <p:spPr bwMode="auto">
          <a:xfrm>
            <a:off x="2381021" y="2279826"/>
            <a:ext cx="705800" cy="38307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>
            <a:stCxn id="4" idx="3"/>
            <a:endCxn id="6" idx="0"/>
          </p:cNvCxnSpPr>
          <p:nvPr/>
        </p:nvCxnSpPr>
        <p:spPr bwMode="auto">
          <a:xfrm flipH="1">
            <a:off x="1111239" y="2279826"/>
            <a:ext cx="728933" cy="38307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1262333" y="3736081"/>
            <a:ext cx="422695" cy="43994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</a:t>
            </a:r>
            <a:endParaRPr kumimoji="0" lang="en-US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452778" y="3736081"/>
            <a:ext cx="422695" cy="43994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</a:t>
            </a:r>
            <a:endParaRPr kumimoji="0" lang="en-US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299634" y="3736081"/>
            <a:ext cx="422695" cy="43994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</a:t>
            </a:r>
            <a:endParaRPr kumimoji="0" lang="en-US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3" name="Straight Connector 12"/>
          <p:cNvCxnSpPr>
            <a:stCxn id="5" idx="5"/>
            <a:endCxn id="12" idx="0"/>
          </p:cNvCxnSpPr>
          <p:nvPr/>
        </p:nvCxnSpPr>
        <p:spPr bwMode="auto">
          <a:xfrm>
            <a:off x="3357245" y="3251945"/>
            <a:ext cx="153737" cy="48413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>
            <a:stCxn id="5" idx="3"/>
            <a:endCxn id="11" idx="0"/>
          </p:cNvCxnSpPr>
          <p:nvPr/>
        </p:nvCxnSpPr>
        <p:spPr bwMode="auto">
          <a:xfrm flipH="1">
            <a:off x="2664126" y="3251945"/>
            <a:ext cx="152270" cy="48413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>
            <a:stCxn id="6" idx="5"/>
            <a:endCxn id="10" idx="0"/>
          </p:cNvCxnSpPr>
          <p:nvPr/>
        </p:nvCxnSpPr>
        <p:spPr bwMode="auto">
          <a:xfrm>
            <a:off x="1381663" y="3251945"/>
            <a:ext cx="92018" cy="48413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ight Arrow 16"/>
          <p:cNvSpPr/>
          <p:nvPr/>
        </p:nvSpPr>
        <p:spPr bwMode="auto">
          <a:xfrm>
            <a:off x="4333469" y="2711147"/>
            <a:ext cx="1164566" cy="540798"/>
          </a:xfrm>
          <a:prstGeom prst="rightArrow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6523008" y="2675033"/>
            <a:ext cx="1401793" cy="69011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k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239414" y="3736081"/>
            <a:ext cx="422695" cy="43994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</a:t>
            </a:r>
            <a:endParaRPr kumimoji="0" lang="en-US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7012557" y="3736924"/>
            <a:ext cx="422695" cy="43994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</a:t>
            </a:r>
            <a:endParaRPr kumimoji="0" lang="en-US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924801" y="3736081"/>
            <a:ext cx="422695" cy="43994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</a:t>
            </a:r>
            <a:endParaRPr kumimoji="0" lang="en-US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4" name="Straight Connector 23"/>
          <p:cNvCxnSpPr>
            <a:stCxn id="18" idx="5"/>
            <a:endCxn id="22" idx="0"/>
          </p:cNvCxnSpPr>
          <p:nvPr/>
        </p:nvCxnSpPr>
        <p:spPr bwMode="auto">
          <a:xfrm>
            <a:off x="7719513" y="3264081"/>
            <a:ext cx="416636" cy="4720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>
            <a:stCxn id="18" idx="3"/>
            <a:endCxn id="20" idx="0"/>
          </p:cNvCxnSpPr>
          <p:nvPr/>
        </p:nvCxnSpPr>
        <p:spPr bwMode="auto">
          <a:xfrm flipH="1">
            <a:off x="6450762" y="3264081"/>
            <a:ext cx="277534" cy="4720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>
            <a:stCxn id="18" idx="4"/>
            <a:endCxn id="21" idx="0"/>
          </p:cNvCxnSpPr>
          <p:nvPr/>
        </p:nvCxnSpPr>
        <p:spPr bwMode="auto">
          <a:xfrm>
            <a:off x="7223905" y="3365146"/>
            <a:ext cx="0" cy="37177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Oval 32"/>
          <p:cNvSpPr/>
          <p:nvPr/>
        </p:nvSpPr>
        <p:spPr bwMode="auto">
          <a:xfrm>
            <a:off x="6140569" y="1551318"/>
            <a:ext cx="764877" cy="69011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k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34" name="Straight Connector 33"/>
          <p:cNvCxnSpPr>
            <a:stCxn id="33" idx="4"/>
            <a:endCxn id="18" idx="0"/>
          </p:cNvCxnSpPr>
          <p:nvPr/>
        </p:nvCxnSpPr>
        <p:spPr bwMode="auto">
          <a:xfrm>
            <a:off x="6523008" y="2241431"/>
            <a:ext cx="700897" cy="43360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8858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C434B8-3CAA-477C-8F40-877F75B94D05}" type="slidenum">
              <a:rPr lang="he-IL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28158" y="1690778"/>
            <a:ext cx="764877" cy="69011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k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28800" y="2662897"/>
            <a:ext cx="764877" cy="69011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k  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7" name="Straight Connector 6"/>
          <p:cNvCxnSpPr>
            <a:stCxn id="4" idx="5"/>
          </p:cNvCxnSpPr>
          <p:nvPr/>
        </p:nvCxnSpPr>
        <p:spPr bwMode="auto">
          <a:xfrm>
            <a:off x="2381021" y="2279826"/>
            <a:ext cx="705800" cy="38307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>
            <a:stCxn id="4" idx="3"/>
            <a:endCxn id="6" idx="0"/>
          </p:cNvCxnSpPr>
          <p:nvPr/>
        </p:nvCxnSpPr>
        <p:spPr bwMode="auto">
          <a:xfrm flipH="1">
            <a:off x="1111239" y="2279826"/>
            <a:ext cx="728933" cy="38307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1245031" y="3728298"/>
            <a:ext cx="422695" cy="43994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</a:t>
            </a:r>
            <a:endParaRPr kumimoji="0" lang="en-US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6" name="Straight Connector 15"/>
          <p:cNvCxnSpPr>
            <a:stCxn id="6" idx="5"/>
            <a:endCxn id="10" idx="0"/>
          </p:cNvCxnSpPr>
          <p:nvPr/>
        </p:nvCxnSpPr>
        <p:spPr bwMode="auto">
          <a:xfrm>
            <a:off x="1381663" y="3251945"/>
            <a:ext cx="74716" cy="47635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ight Arrow 16"/>
          <p:cNvSpPr/>
          <p:nvPr/>
        </p:nvSpPr>
        <p:spPr bwMode="auto">
          <a:xfrm>
            <a:off x="4333469" y="2711147"/>
            <a:ext cx="1164566" cy="540798"/>
          </a:xfrm>
          <a:prstGeom prst="rightArrow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2337891" y="2661841"/>
            <a:ext cx="1401793" cy="69011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k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054297" y="3722889"/>
            <a:ext cx="422695" cy="43994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</a:t>
            </a:r>
            <a:endParaRPr kumimoji="0" lang="en-US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827440" y="3723732"/>
            <a:ext cx="422695" cy="43994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</a:t>
            </a:r>
            <a:endParaRPr kumimoji="0" lang="en-US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739684" y="3722889"/>
            <a:ext cx="422695" cy="43994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</a:t>
            </a:r>
            <a:endParaRPr kumimoji="0" lang="en-US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4" name="Straight Connector 23"/>
          <p:cNvCxnSpPr>
            <a:stCxn id="18" idx="5"/>
            <a:endCxn id="22" idx="0"/>
          </p:cNvCxnSpPr>
          <p:nvPr/>
        </p:nvCxnSpPr>
        <p:spPr bwMode="auto">
          <a:xfrm>
            <a:off x="3534396" y="3250889"/>
            <a:ext cx="416636" cy="4720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>
            <a:stCxn id="18" idx="3"/>
            <a:endCxn id="20" idx="0"/>
          </p:cNvCxnSpPr>
          <p:nvPr/>
        </p:nvCxnSpPr>
        <p:spPr bwMode="auto">
          <a:xfrm flipH="1">
            <a:off x="2265645" y="3250889"/>
            <a:ext cx="277534" cy="4720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>
            <a:stCxn id="18" idx="4"/>
            <a:endCxn id="21" idx="0"/>
          </p:cNvCxnSpPr>
          <p:nvPr/>
        </p:nvCxnSpPr>
        <p:spPr bwMode="auto">
          <a:xfrm>
            <a:off x="3038788" y="3351954"/>
            <a:ext cx="0" cy="37177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Oval 26"/>
          <p:cNvSpPr/>
          <p:nvPr/>
        </p:nvSpPr>
        <p:spPr bwMode="auto">
          <a:xfrm>
            <a:off x="6768829" y="1690778"/>
            <a:ext cx="764877" cy="69011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k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7745053" y="2662897"/>
            <a:ext cx="764877" cy="69011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k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5769471" y="2662897"/>
            <a:ext cx="764877" cy="69011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k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30" name="Straight Connector 29"/>
          <p:cNvCxnSpPr>
            <a:stCxn id="27" idx="5"/>
            <a:endCxn id="28" idx="0"/>
          </p:cNvCxnSpPr>
          <p:nvPr/>
        </p:nvCxnSpPr>
        <p:spPr bwMode="auto">
          <a:xfrm>
            <a:off x="7421692" y="2279826"/>
            <a:ext cx="705800" cy="38307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>
            <a:stCxn id="27" idx="3"/>
            <a:endCxn id="29" idx="0"/>
          </p:cNvCxnSpPr>
          <p:nvPr/>
        </p:nvCxnSpPr>
        <p:spPr bwMode="auto">
          <a:xfrm flipH="1">
            <a:off x="6151910" y="2279826"/>
            <a:ext cx="728933" cy="38307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ectangle 31"/>
          <p:cNvSpPr/>
          <p:nvPr/>
        </p:nvSpPr>
        <p:spPr bwMode="auto">
          <a:xfrm>
            <a:off x="5574071" y="3736081"/>
            <a:ext cx="422695" cy="43994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</a:t>
            </a:r>
            <a:endParaRPr kumimoji="0" lang="en-US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303004" y="3736081"/>
            <a:ext cx="422695" cy="43994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</a:t>
            </a:r>
            <a:endParaRPr kumimoji="0" lang="en-US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7493449" y="3736081"/>
            <a:ext cx="422695" cy="43994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</a:t>
            </a:r>
            <a:endParaRPr kumimoji="0" lang="en-US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8340305" y="3736081"/>
            <a:ext cx="422695" cy="43994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</a:t>
            </a:r>
            <a:endParaRPr kumimoji="0" lang="en-US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36" name="Straight Connector 35"/>
          <p:cNvCxnSpPr>
            <a:stCxn id="28" idx="5"/>
            <a:endCxn id="35" idx="0"/>
          </p:cNvCxnSpPr>
          <p:nvPr/>
        </p:nvCxnSpPr>
        <p:spPr bwMode="auto">
          <a:xfrm>
            <a:off x="8397916" y="3251945"/>
            <a:ext cx="153737" cy="48413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>
            <a:stCxn id="28" idx="3"/>
            <a:endCxn id="34" idx="0"/>
          </p:cNvCxnSpPr>
          <p:nvPr/>
        </p:nvCxnSpPr>
        <p:spPr bwMode="auto">
          <a:xfrm flipH="1">
            <a:off x="7704797" y="3251945"/>
            <a:ext cx="152270" cy="48413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>
            <a:stCxn id="29" idx="3"/>
            <a:endCxn id="32" idx="0"/>
          </p:cNvCxnSpPr>
          <p:nvPr/>
        </p:nvCxnSpPr>
        <p:spPr bwMode="auto">
          <a:xfrm flipH="1">
            <a:off x="5785419" y="3251945"/>
            <a:ext cx="96066" cy="48413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>
            <a:stCxn id="29" idx="5"/>
            <a:endCxn id="33" idx="0"/>
          </p:cNvCxnSpPr>
          <p:nvPr/>
        </p:nvCxnSpPr>
        <p:spPr bwMode="auto">
          <a:xfrm>
            <a:off x="6422334" y="3251945"/>
            <a:ext cx="92018" cy="48413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3822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(T, x)</a:t>
            </a:r>
          </a:p>
          <a:p>
            <a:pPr lvl="1"/>
            <a:r>
              <a:rPr lang="en-US" dirty="0" err="1" smtClean="0"/>
              <a:t>p</a:t>
            </a:r>
            <a:r>
              <a:rPr lang="en-US" dirty="0" err="1" smtClean="0">
                <a:sym typeface="Wingdings" panose="05000000000000000000" pitchFamily="2" charset="2"/>
              </a:rPr>
              <a:t></a:t>
            </a:r>
            <a:r>
              <a:rPr lang="en-US" dirty="0" err="1" smtClean="0"/>
              <a:t>search</a:t>
            </a:r>
            <a:r>
              <a:rPr lang="en-US" dirty="0" smtClean="0"/>
              <a:t>* (T, x)</a:t>
            </a:r>
          </a:p>
          <a:p>
            <a:pPr lvl="1"/>
            <a:r>
              <a:rPr lang="en-US" dirty="0" smtClean="0"/>
              <a:t>If (x is a child of p) return Null</a:t>
            </a:r>
          </a:p>
          <a:p>
            <a:pPr lvl="1"/>
            <a:r>
              <a:rPr lang="en-US" dirty="0" smtClean="0"/>
              <a:t>Add to p</a:t>
            </a:r>
          </a:p>
          <a:p>
            <a:pPr lvl="2"/>
            <a:r>
              <a:rPr lang="en-US" dirty="0" smtClean="0"/>
              <a:t>A child x</a:t>
            </a:r>
          </a:p>
          <a:p>
            <a:pPr lvl="2"/>
            <a:r>
              <a:rPr lang="en-US" dirty="0" smtClean="0"/>
              <a:t>A key x-&gt;key and sort with other keys</a:t>
            </a:r>
          </a:p>
          <a:p>
            <a:pPr lvl="1"/>
            <a:r>
              <a:rPr lang="en-US" dirty="0" smtClean="0"/>
              <a:t>While (</a:t>
            </a:r>
            <a:r>
              <a:rPr lang="en-US" dirty="0" err="1" smtClean="0"/>
              <a:t>p</a:t>
            </a:r>
            <a:r>
              <a:rPr lang="en-US" dirty="0" err="1" smtClean="0">
                <a:sym typeface="Symbol" panose="05050102010706020507" pitchFamily="18" charset="2"/>
              </a:rPr>
              <a:t>Null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  <a:endParaRPr lang="en-US" dirty="0" smtClean="0"/>
          </a:p>
          <a:p>
            <a:pPr lvl="2"/>
            <a:r>
              <a:rPr lang="en-US" dirty="0" smtClean="0"/>
              <a:t>If p has one or two keys return</a:t>
            </a:r>
          </a:p>
          <a:p>
            <a:pPr lvl="2"/>
            <a:r>
              <a:rPr lang="en-US" dirty="0" smtClean="0"/>
              <a:t>If (p-&gt;parent = Null)  	//p has three keys k</a:t>
            </a:r>
            <a:r>
              <a:rPr lang="en-US" baseline="-25000" dirty="0" smtClean="0"/>
              <a:t>1</a:t>
            </a:r>
            <a:r>
              <a:rPr lang="en-US" dirty="0" smtClean="0"/>
              <a:t>, k</a:t>
            </a:r>
            <a:r>
              <a:rPr lang="en-US" baseline="-25000" dirty="0" smtClean="0"/>
              <a:t>2</a:t>
            </a:r>
            <a:r>
              <a:rPr lang="en-US" dirty="0" smtClean="0"/>
              <a:t>, k</a:t>
            </a:r>
            <a:r>
              <a:rPr lang="en-US" baseline="-25000" dirty="0" smtClean="0"/>
              <a:t>3</a:t>
            </a:r>
          </a:p>
          <a:p>
            <a:pPr lvl="3"/>
            <a:r>
              <a:rPr lang="en-US" dirty="0" smtClean="0"/>
              <a:t>Split (p) and create new root with key k</a:t>
            </a:r>
            <a:r>
              <a:rPr lang="en-US" baseline="-25000" dirty="0" smtClean="0"/>
              <a:t>2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C434B8-3CAA-477C-8F40-877F75B94D05}" type="slidenum">
              <a:rPr lang="he-IL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18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err="1" smtClean="0"/>
              <a:t>q</a:t>
            </a:r>
            <a:r>
              <a:rPr lang="en-US" dirty="0" err="1" smtClean="0">
                <a:sym typeface="Wingdings" panose="05000000000000000000" pitchFamily="2" charset="2"/>
              </a:rPr>
              <a:t>p</a:t>
            </a:r>
            <a:r>
              <a:rPr lang="en-US" dirty="0" smtClean="0">
                <a:sym typeface="Wingdings" panose="05000000000000000000" pitchFamily="2" charset="2"/>
              </a:rPr>
              <a:t>-&gt;parent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Split(p) and  add key k</a:t>
            </a:r>
            <a:r>
              <a:rPr lang="en-US" baseline="-25000" dirty="0" smtClean="0">
                <a:sym typeface="Wingdings" panose="05000000000000000000" pitchFamily="2" charset="2"/>
              </a:rPr>
              <a:t>2</a:t>
            </a:r>
            <a:r>
              <a:rPr lang="en-US" dirty="0" smtClean="0">
                <a:sym typeface="Wingdings" panose="05000000000000000000" pitchFamily="2" charset="2"/>
              </a:rPr>
              <a:t> to q</a:t>
            </a:r>
          </a:p>
          <a:p>
            <a:pPr lvl="3"/>
            <a:r>
              <a:rPr lang="en-US" dirty="0" err="1">
                <a:sym typeface="Wingdings" panose="05000000000000000000" pitchFamily="2" charset="2"/>
              </a:rPr>
              <a:t>p</a:t>
            </a:r>
            <a:r>
              <a:rPr lang="en-US" dirty="0" err="1" smtClean="0">
                <a:sym typeface="Wingdings" panose="05000000000000000000" pitchFamily="2" charset="2"/>
              </a:rPr>
              <a:t>q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2188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55105</TotalTime>
  <Words>953</Words>
  <Application>Microsoft Office PowerPoint</Application>
  <PresentationFormat>On-screen Show (4:3)</PresentationFormat>
  <Paragraphs>201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Comic Sans MS</vt:lpstr>
      <vt:lpstr>Symbol</vt:lpstr>
      <vt:lpstr>Times New Roman</vt:lpstr>
      <vt:lpstr>Wingdings</vt:lpstr>
      <vt:lpstr>ZapfDingbats</vt:lpstr>
      <vt:lpstr>Default Design</vt:lpstr>
      <vt:lpstr>2-3 Trees</vt:lpstr>
      <vt:lpstr>Definition</vt:lpstr>
      <vt:lpstr>Search</vt:lpstr>
      <vt:lpstr>Maintaining 2-3 Property</vt:lpstr>
      <vt:lpstr>Split</vt:lpstr>
      <vt:lpstr>Join</vt:lpstr>
      <vt:lpstr>Loan</vt:lpstr>
      <vt:lpstr>Insert I</vt:lpstr>
      <vt:lpstr>Insert II</vt:lpstr>
      <vt:lpstr>Delete I</vt:lpstr>
      <vt:lpstr>Delete II</vt:lpstr>
      <vt:lpstr>B+ Trees</vt:lpstr>
      <vt:lpstr>Insertion B+ Trees</vt:lpstr>
      <vt:lpstr>Deletion B+ trees</vt:lpstr>
      <vt:lpstr>Insertion and Deletion Time</vt:lpstr>
      <vt:lpstr>Memory Hierarchy</vt:lpstr>
      <vt:lpstr>Storing Massive Databases</vt:lpstr>
      <vt:lpstr>Rationale  for B+ Trees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 networks course</dc:title>
  <dc:creator>Niv Gilboa</dc:creator>
  <cp:lastModifiedBy>user</cp:lastModifiedBy>
  <cp:revision>573</cp:revision>
  <dcterms:created xsi:type="dcterms:W3CDTF">1999-10-08T19:08:27Z</dcterms:created>
  <dcterms:modified xsi:type="dcterms:W3CDTF">2019-12-24T09:04:57Z</dcterms:modified>
</cp:coreProperties>
</file>