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9" r:id="rId16"/>
    <p:sldId id="302" r:id="rId17"/>
    <p:sldId id="303" r:id="rId18"/>
    <p:sldId id="297" r:id="rId19"/>
    <p:sldId id="298" r:id="rId20"/>
    <p:sldId id="300" r:id="rId21"/>
    <p:sldId id="301" r:id="rId22"/>
    <p:sldId id="304" r:id="rId23"/>
    <p:sldId id="305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33CCCC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2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3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01" y="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3BF7E80-B4B6-4DA6-B3D1-64BFE2198805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494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1FE9460-BA8C-48E5-9E90-854DB4403900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406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9540F-4071-424D-A337-40DC32CC8BE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7AA0E-6102-4A37-AFF1-A3F710D80D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1D4B-A1BE-48C5-9D13-2FA885D031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A7E81-F740-472F-ADB5-B0CE5001335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DC93F-40D8-4A3B-84AE-A84A629A5E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D9561-2BBF-4D96-8195-C99A504E2C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FAB3C-9DB9-41CC-BCA6-EDDBEB89357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434B8-3CAA-477C-8F40-877F75B94D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452B-762E-444B-9AF3-0D06CDEA201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C7E59-FBF2-4E47-B3AA-39FBB7167A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B401D-6E70-4231-973F-7D0D2EAF64F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9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B05EADE-E663-42CD-ACCD-DC52AEC7380C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Skip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Stack as Array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implemented as array</a:t>
            </a:r>
          </a:p>
          <a:p>
            <a:r>
              <a:rPr lang="en-US" dirty="0" smtClean="0"/>
              <a:t>Index top initialized to 0</a:t>
            </a:r>
          </a:p>
          <a:p>
            <a:r>
              <a:rPr lang="en-US" dirty="0" smtClean="0"/>
              <a:t>Push (x)</a:t>
            </a:r>
          </a:p>
          <a:p>
            <a:pPr lvl="1"/>
            <a:r>
              <a:rPr lang="en-US" dirty="0" smtClean="0"/>
              <a:t>If (top&lt;n-1)</a:t>
            </a:r>
          </a:p>
          <a:p>
            <a:pPr lvl="2"/>
            <a:r>
              <a:rPr lang="en-US" dirty="0" smtClean="0"/>
              <a:t>Array[top]</a:t>
            </a:r>
            <a:r>
              <a:rPr lang="en-US" dirty="0" smtClean="0">
                <a:sym typeface="Wingdings" panose="05000000000000000000" pitchFamily="2" charset="2"/>
              </a:rPr>
              <a:t>x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optop+1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What happens if top=n-1, i.e. array overflows?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Options: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Return error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Allocate new, bigger array and move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Stack as Array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New array – twice size of old array</a:t>
                </a:r>
              </a:p>
              <a:p>
                <a:r>
                  <a:rPr lang="en-US" dirty="0" smtClean="0"/>
                  <a:t>Operations</a:t>
                </a:r>
              </a:p>
              <a:p>
                <a:pPr lvl="1"/>
                <a:r>
                  <a:rPr lang="en-US" dirty="0" smtClean="0"/>
                  <a:t>Push, pop – O(1)</a:t>
                </a:r>
              </a:p>
              <a:p>
                <a:pPr lvl="1"/>
                <a:r>
                  <a:rPr lang="en-US" dirty="0" smtClean="0"/>
                  <a:t>Resize – O(size of old array)</a:t>
                </a:r>
              </a:p>
              <a:p>
                <a:r>
                  <a:rPr lang="en-US" dirty="0" smtClean="0"/>
                  <a:t>Aggregate analysis of n operations</a:t>
                </a:r>
              </a:p>
              <a:p>
                <a:pPr lvl="1"/>
                <a:r>
                  <a:rPr lang="en-US" dirty="0" smtClean="0"/>
                  <a:t>Cost of push and pop operations </a:t>
                </a:r>
                <a:r>
                  <a:rPr lang="en-US" dirty="0" smtClean="0">
                    <a:sym typeface="Symbol" panose="05050102010706020507" pitchFamily="18" charset="2"/>
                  </a:rPr>
                  <a:t> </a:t>
                </a:r>
                <a:r>
                  <a:rPr lang="en-US" dirty="0" err="1" smtClean="0">
                    <a:sym typeface="Symbol" panose="05050102010706020507" pitchFamily="18" charset="2"/>
                  </a:rPr>
                  <a:t>cn</a:t>
                </a:r>
                <a:r>
                  <a:rPr lang="en-US" dirty="0" smtClean="0">
                    <a:sym typeface="Symbol" panose="05050102010706020507" pitchFamily="18" charset="2"/>
                  </a:rPr>
                  <a:t> for constant c</a:t>
                </a:r>
              </a:p>
              <a:p>
                <a:pPr lvl="1"/>
                <a:r>
                  <a:rPr lang="en-US" dirty="0" smtClean="0">
                    <a:sym typeface="Symbol" panose="05050102010706020507" pitchFamily="18" charset="2"/>
                  </a:rPr>
                  <a:t>Current array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sym typeface="Symbol" panose="05050102010706020507" pitchFamily="18" charset="2"/>
                  </a:rPr>
                  <a:t> 2n</a:t>
                </a:r>
              </a:p>
              <a:p>
                <a:pPr lvl="1"/>
                <a:r>
                  <a:rPr lang="en-US" dirty="0" smtClean="0">
                    <a:sym typeface="Symbol" panose="05050102010706020507" pitchFamily="18" charset="2"/>
                  </a:rPr>
                  <a:t>Resize cost 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𝑐𝑛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Amortized cost per operation – 3c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0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Stack as an Array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Accounting analysis:</a:t>
            </a:r>
          </a:p>
          <a:p>
            <a:pPr lvl="1"/>
            <a:r>
              <a:rPr lang="en-US" dirty="0" smtClean="0"/>
              <a:t>For each push operation – pay 3c coins</a:t>
            </a:r>
          </a:p>
          <a:p>
            <a:pPr lvl="2"/>
            <a:r>
              <a:rPr lang="en-US" dirty="0" smtClean="0"/>
              <a:t>Current cost – c</a:t>
            </a:r>
          </a:p>
          <a:p>
            <a:pPr lvl="2"/>
            <a:r>
              <a:rPr lang="en-US" dirty="0" smtClean="0"/>
              <a:t>Bank balance increases by 2c coins</a:t>
            </a:r>
          </a:p>
          <a:p>
            <a:pPr lvl="1"/>
            <a:r>
              <a:rPr lang="en-US" dirty="0" smtClean="0"/>
              <a:t>Pop operations – pay c coins</a:t>
            </a:r>
          </a:p>
          <a:p>
            <a:pPr lvl="1"/>
            <a:r>
              <a:rPr lang="en-US" dirty="0" smtClean="0"/>
              <a:t>Resize operations – at least n/2 push operations in current array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>
                <a:sym typeface="Symbol" panose="05050102010706020507" pitchFamily="18" charset="2"/>
              </a:rPr>
              <a:t>n coins in bank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6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Inorder</a:t>
            </a:r>
            <a:r>
              <a:rPr lang="en-US" dirty="0" smtClean="0"/>
              <a:t> Walk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 is a search tree</a:t>
            </a:r>
          </a:p>
          <a:p>
            <a:pPr lvl="1"/>
            <a:r>
              <a:rPr lang="en-US" sz="2000" dirty="0" smtClean="0"/>
              <a:t>Number of children at most d for each node</a:t>
            </a:r>
          </a:p>
          <a:p>
            <a:r>
              <a:rPr lang="en-US" sz="2400" dirty="0" err="1" smtClean="0"/>
              <a:t>Inorder</a:t>
            </a:r>
            <a:r>
              <a:rPr lang="en-US" sz="2400" dirty="0" smtClean="0"/>
              <a:t> is equivalent to n times next operation</a:t>
            </a:r>
          </a:p>
          <a:p>
            <a:r>
              <a:rPr lang="en-US" sz="2400" dirty="0" smtClean="0"/>
              <a:t>Next </a:t>
            </a:r>
          </a:p>
          <a:p>
            <a:pPr lvl="1"/>
            <a:r>
              <a:rPr lang="en-US" sz="2000" dirty="0" smtClean="0"/>
              <a:t>Worst case complexity – O(log n)</a:t>
            </a:r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 times next = O(n log n)</a:t>
            </a:r>
          </a:p>
          <a:p>
            <a:r>
              <a:rPr lang="en-US" sz="2400" dirty="0" smtClean="0"/>
              <a:t>Potential function analysis</a:t>
            </a:r>
          </a:p>
          <a:p>
            <a:pPr lvl="1"/>
            <a:r>
              <a:rPr lang="en-US" sz="2000" dirty="0" smtClean="0"/>
              <a:t>Payment for next – 2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number of edges from node to next node</a:t>
            </a:r>
          </a:p>
          <a:p>
            <a:pPr lvl="1"/>
            <a:r>
              <a:rPr lang="en-US" sz="2000" dirty="0" smtClean="0"/>
              <a:t>Balance never negative – each edge traversed twice</a:t>
            </a:r>
          </a:p>
          <a:p>
            <a:pPr lvl="1"/>
            <a:r>
              <a:rPr lang="en-US" sz="2000" dirty="0"/>
              <a:t>Number </a:t>
            </a:r>
            <a:r>
              <a:rPr lang="en-US" sz="2000" dirty="0" smtClean="0"/>
              <a:t>of edges is n-1</a:t>
            </a:r>
          </a:p>
          <a:p>
            <a:pPr lvl="1"/>
            <a:r>
              <a:rPr lang="en-US" sz="2000" dirty="0" smtClean="0"/>
              <a:t>Amortized cost for next O(1)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2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Data Structure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 algorithms toss coins</a:t>
            </a:r>
          </a:p>
          <a:p>
            <a:pPr lvl="1"/>
            <a:r>
              <a:rPr lang="en-US" dirty="0" smtClean="0"/>
              <a:t>Algorithm operation is “random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Complexity depends on coin tosses</a:t>
            </a:r>
          </a:p>
          <a:p>
            <a:r>
              <a:rPr lang="en-US" dirty="0" smtClean="0"/>
              <a:t>This is not average case analysis!</a:t>
            </a:r>
          </a:p>
          <a:p>
            <a:pPr lvl="1"/>
            <a:r>
              <a:rPr lang="en-US" dirty="0" smtClean="0"/>
              <a:t>Coin tosses do not depend on input!</a:t>
            </a:r>
          </a:p>
          <a:p>
            <a:r>
              <a:rPr lang="en-US" dirty="0" smtClean="0"/>
              <a:t>Useful types of measures</a:t>
            </a:r>
          </a:p>
          <a:p>
            <a:pPr lvl="1"/>
            <a:r>
              <a:rPr lang="en-US" dirty="0" smtClean="0"/>
              <a:t>Expected complexity</a:t>
            </a:r>
          </a:p>
          <a:p>
            <a:pPr lvl="1"/>
            <a:r>
              <a:rPr lang="en-US" dirty="0" smtClean="0"/>
              <a:t>Low probability for “bad” complexity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DS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this course</a:t>
                </a:r>
              </a:p>
              <a:p>
                <a:pPr lvl="1"/>
                <a:r>
                  <a:rPr lang="en-US" dirty="0" smtClean="0"/>
                  <a:t>We </a:t>
                </a:r>
                <a:r>
                  <a:rPr lang="en-US" dirty="0"/>
                  <a:t>only do expected complexity</a:t>
                </a:r>
              </a:p>
              <a:p>
                <a:r>
                  <a:rPr lang="en-US" dirty="0" smtClean="0"/>
                  <a:t>Notation</a:t>
                </a:r>
              </a:p>
              <a:p>
                <a:pPr lvl="1"/>
                <a:r>
                  <a:rPr lang="en-US" dirty="0" smtClean="0"/>
                  <a:t>r</a:t>
                </a:r>
                <a:r>
                  <a:rPr lang="en-US" dirty="0" smtClean="0">
                    <a:sym typeface="Symbol" panose="05050102010706020507" pitchFamily="18" charset="2"/>
                  </a:rPr>
                  <a:t>{0,1}</a:t>
                </a:r>
                <a:r>
                  <a:rPr lang="en-US" baseline="30000" dirty="0" smtClean="0">
                    <a:sym typeface="Symbol" panose="05050102010706020507" pitchFamily="18" charset="2"/>
                  </a:rPr>
                  <a:t>k</a:t>
                </a:r>
                <a:r>
                  <a:rPr lang="en-US" dirty="0" smtClean="0"/>
                  <a:t> is sequence of coin tosses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an algorithm and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T(A(</a:t>
                </a:r>
                <a:r>
                  <a:rPr lang="en-US" dirty="0" err="1" smtClean="0"/>
                  <a:t>x,r</a:t>
                </a:r>
                <a:r>
                  <a:rPr lang="en-US" dirty="0" smtClean="0"/>
                  <a:t>)) </a:t>
                </a:r>
                <a:r>
                  <a:rPr lang="en-US" dirty="0"/>
                  <a:t>the running time  of A on input </a:t>
                </a:r>
                <a:r>
                  <a:rPr lang="en-US" dirty="0" err="1"/>
                  <a:t>x</a:t>
                </a:r>
                <a:r>
                  <a:rPr lang="en-US" dirty="0" err="1">
                    <a:sym typeface="Symbol" panose="05050102010706020507" pitchFamily="18" charset="2"/>
                  </a:rPr>
                  <a:t></a:t>
                </a:r>
                <a:r>
                  <a:rPr lang="en-US" dirty="0" err="1" smtClean="0">
                    <a:sym typeface="Symbol" panose="05050102010706020507" pitchFamily="18" charset="2"/>
                  </a:rPr>
                  <a:t>X</a:t>
                </a:r>
                <a:r>
                  <a:rPr lang="en-US" dirty="0" smtClean="0">
                    <a:sym typeface="Symbol" panose="05050102010706020507" pitchFamily="18" charset="2"/>
                  </a:rPr>
                  <a:t> with coin tosses 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Expected complexity for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5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Considerations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Adversary – attempts to reduce DS efficiency by providing bad input</a:t>
            </a:r>
          </a:p>
          <a:p>
            <a:pPr lvl="1"/>
            <a:r>
              <a:rPr lang="en-US" dirty="0" smtClean="0"/>
              <a:t>Way to analyze worst-case inputs</a:t>
            </a:r>
          </a:p>
          <a:p>
            <a:pPr lvl="1"/>
            <a:r>
              <a:rPr lang="en-US" dirty="0" smtClean="0"/>
              <a:t>Adversaries actually exist in certain situations: e.g. public Internet</a:t>
            </a:r>
          </a:p>
          <a:p>
            <a:r>
              <a:rPr lang="en-US" dirty="0" smtClean="0"/>
              <a:t>Deterministic DS</a:t>
            </a:r>
          </a:p>
          <a:p>
            <a:pPr lvl="1"/>
            <a:r>
              <a:rPr lang="en-US" dirty="0" smtClean="0"/>
              <a:t>DS already anticipates worst-case inputs</a:t>
            </a:r>
          </a:p>
          <a:p>
            <a:r>
              <a:rPr lang="en-US" dirty="0" smtClean="0"/>
              <a:t>Random DS</a:t>
            </a:r>
          </a:p>
          <a:p>
            <a:pPr lvl="1"/>
            <a:r>
              <a:rPr lang="en-US" dirty="0" smtClean="0"/>
              <a:t>Coin tosses independent of input at </a:t>
            </a:r>
            <a:r>
              <a:rPr lang="en-US" b="1" dirty="0" smtClean="0"/>
              <a:t>DS generation </a:t>
            </a:r>
            <a:r>
              <a:rPr lang="en-US" dirty="0" smtClean="0">
                <a:sym typeface="Wingdings" panose="05000000000000000000" pitchFamily="2" charset="2"/>
              </a:rPr>
              <a:t>small probability of bad DS regardless of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DS creation</a:t>
            </a:r>
          </a:p>
          <a:p>
            <a:pPr lvl="1"/>
            <a:r>
              <a:rPr lang="en-US" dirty="0" smtClean="0"/>
              <a:t>Majority of DS is “static”</a:t>
            </a:r>
          </a:p>
          <a:p>
            <a:pPr lvl="1"/>
            <a:r>
              <a:rPr lang="en-US" dirty="0" smtClean="0"/>
              <a:t>DS changing input (e.g. insert/delete) may lead to bad performance</a:t>
            </a:r>
          </a:p>
          <a:p>
            <a:pPr lvl="2"/>
            <a:r>
              <a:rPr lang="en-US" dirty="0" smtClean="0"/>
              <a:t>If random coins depend only on  insertion / deletion operation and not on existing structure</a:t>
            </a:r>
          </a:p>
          <a:p>
            <a:r>
              <a:rPr lang="en-US" dirty="0" smtClean="0"/>
              <a:t>Adversary can take advantage of this phenomenon</a:t>
            </a:r>
          </a:p>
          <a:p>
            <a:pPr lvl="1"/>
            <a:r>
              <a:rPr lang="en-US" dirty="0" smtClean="0"/>
              <a:t>However, outside the scope of our course</a:t>
            </a:r>
          </a:p>
          <a:p>
            <a:pPr lvl="1"/>
            <a:r>
              <a:rPr lang="en-US" dirty="0" smtClean="0"/>
              <a:t>We will assume that all input is independent of coin tosses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62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 Skip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4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Bottom linked list contains all items</a:t>
            </a:r>
          </a:p>
          <a:p>
            <a:r>
              <a:rPr lang="en-US" dirty="0" smtClean="0"/>
              <a:t>Key appearance in upper layers based on coin tossing</a:t>
            </a:r>
          </a:p>
          <a:p>
            <a:r>
              <a:rPr lang="en-US" dirty="0" smtClean="0"/>
              <a:t>Less structure than deterministic skip list</a:t>
            </a:r>
          </a:p>
          <a:p>
            <a:pPr lvl="1"/>
            <a:r>
              <a:rPr lang="en-US" dirty="0" smtClean="0"/>
              <a:t>Easier implementation</a:t>
            </a:r>
          </a:p>
          <a:p>
            <a:r>
              <a:rPr lang="en-US" dirty="0" smtClean="0"/>
              <a:t>Search </a:t>
            </a:r>
          </a:p>
          <a:p>
            <a:pPr lvl="1"/>
            <a:r>
              <a:rPr lang="en-US" dirty="0" smtClean="0"/>
              <a:t>As in any skip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0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 based alternative to search trees</a:t>
            </a:r>
          </a:p>
          <a:p>
            <a:r>
              <a:rPr lang="en-US" dirty="0" smtClean="0"/>
              <a:t>A hierarchy of h linked lists</a:t>
            </a:r>
          </a:p>
          <a:p>
            <a:pPr lvl="1"/>
            <a:r>
              <a:rPr lang="en-US" dirty="0" smtClean="0"/>
              <a:t>First (bottom list_ – original linked list – n </a:t>
            </a:r>
            <a:r>
              <a:rPr lang="en-US" b="1" dirty="0" smtClean="0"/>
              <a:t>sorted</a:t>
            </a:r>
            <a:r>
              <a:rPr lang="en-US" dirty="0" smtClean="0"/>
              <a:t> items</a:t>
            </a:r>
          </a:p>
          <a:p>
            <a:pPr lvl="1"/>
            <a:r>
              <a:rPr lang="en-US" dirty="0" err="1" smtClean="0"/>
              <a:t>i-th</a:t>
            </a:r>
            <a:r>
              <a:rPr lang="en-US" dirty="0" smtClean="0"/>
              <a:t> list – part of  list at level i-1</a:t>
            </a:r>
          </a:p>
          <a:p>
            <a:pPr lvl="2"/>
            <a:r>
              <a:rPr lang="en-US" dirty="0" smtClean="0"/>
              <a:t>Optimally, every second element in level i-1 is in level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Top list</a:t>
            </a:r>
          </a:p>
          <a:p>
            <a:pPr lvl="2"/>
            <a:r>
              <a:rPr lang="en-US" dirty="0" smtClean="0"/>
              <a:t>Constant number of elements</a:t>
            </a:r>
          </a:p>
          <a:p>
            <a:pPr lvl="3"/>
            <a:r>
              <a:rPr lang="en-US" dirty="0" smtClean="0"/>
              <a:t>Optimally – two elements</a:t>
            </a:r>
          </a:p>
          <a:p>
            <a:r>
              <a:rPr lang="en-US" dirty="0" smtClean="0"/>
              <a:t>Extra headers for each list (single top header is often sufficient)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and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(L, x)</a:t>
            </a:r>
          </a:p>
          <a:p>
            <a:pPr lvl="1"/>
            <a:r>
              <a:rPr lang="en-US" dirty="0" smtClean="0"/>
              <a:t>Insert x in bottom level at appropriate location</a:t>
            </a:r>
          </a:p>
          <a:p>
            <a:pPr lvl="1"/>
            <a:r>
              <a:rPr lang="en-US" dirty="0" smtClean="0"/>
              <a:t>For every level from second level to top level</a:t>
            </a:r>
          </a:p>
          <a:p>
            <a:pPr lvl="2"/>
            <a:r>
              <a:rPr lang="en-US" dirty="0" smtClean="0"/>
              <a:t>If x exists in lower level, allocate a node for x in current level with probability p</a:t>
            </a:r>
          </a:p>
          <a:p>
            <a:r>
              <a:rPr lang="en-US" dirty="0" smtClean="0"/>
              <a:t>The probability p is constant</a:t>
            </a:r>
          </a:p>
          <a:p>
            <a:pPr lvl="1"/>
            <a:r>
              <a:rPr lang="en-US" dirty="0" smtClean="0"/>
              <a:t>Typically ½</a:t>
            </a:r>
          </a:p>
          <a:p>
            <a:r>
              <a:rPr lang="en-US" dirty="0" smtClean="0"/>
              <a:t>Variant</a:t>
            </a:r>
          </a:p>
          <a:p>
            <a:pPr lvl="1"/>
            <a:r>
              <a:rPr lang="en-US" dirty="0" smtClean="0"/>
              <a:t>Top level must be log n</a:t>
            </a:r>
          </a:p>
          <a:p>
            <a:r>
              <a:rPr lang="en-US" dirty="0" smtClean="0"/>
              <a:t>Delete – remove x from all levels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35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Complexity of </a:t>
            </a:r>
            <a:r>
              <a:rPr lang="en-US" dirty="0" smtClean="0"/>
              <a:t>Search 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Claim: the expected complexity of a search operation in a skip list with probability parameter p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Proof</a:t>
                </a:r>
              </a:p>
              <a:p>
                <a:pPr lvl="1"/>
                <a:r>
                  <a:rPr lang="en-US" dirty="0" smtClean="0"/>
                  <a:t>Expected number of elements in level k – np</a:t>
                </a:r>
                <a:r>
                  <a:rPr lang="en-US" baseline="30000" dirty="0" smtClean="0"/>
                  <a:t>k-1</a:t>
                </a:r>
              </a:p>
              <a:p>
                <a:pPr lvl="1"/>
                <a:r>
                  <a:rPr lang="en-US" dirty="0" smtClean="0"/>
                  <a:t>Expected number of elements in level log</a:t>
                </a:r>
                <a:r>
                  <a:rPr lang="en-US" baseline="-25000" dirty="0" smtClean="0"/>
                  <a:t>1/p</a:t>
                </a:r>
                <a:r>
                  <a:rPr lang="en-US" dirty="0" smtClean="0"/>
                  <a:t> n – 1/p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Trace back from location of x in first level</a:t>
                </a:r>
              </a:p>
              <a:p>
                <a:pPr lvl="1"/>
                <a:r>
                  <a:rPr lang="en-US" dirty="0" smtClean="0"/>
                  <a:t>T(k) – the cost of searching an element that appears in at least k levels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31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Complexity of Search </a:t>
            </a:r>
            <a:r>
              <a:rPr lang="en-US" dirty="0" smtClean="0"/>
              <a:t>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point: </a:t>
            </a:r>
            <a:endParaRPr lang="en-US" dirty="0" smtClean="0"/>
          </a:p>
          <a:p>
            <a:pPr lvl="1"/>
            <a:r>
              <a:rPr lang="en-US" dirty="0" smtClean="0"/>
              <a:t>If point in not level header then with probability </a:t>
            </a:r>
            <a:r>
              <a:rPr lang="en-US" dirty="0"/>
              <a:t>p there is an element above the current </a:t>
            </a:r>
            <a:r>
              <a:rPr lang="en-US" dirty="0" smtClean="0"/>
              <a:t>point</a:t>
            </a:r>
          </a:p>
          <a:p>
            <a:pPr lvl="1"/>
            <a:r>
              <a:rPr lang="en-US" dirty="0" smtClean="0"/>
              <a:t>If point is level header then there is an element above it with probability 1</a:t>
            </a:r>
            <a:endParaRPr lang="en-US" dirty="0"/>
          </a:p>
          <a:p>
            <a:r>
              <a:rPr lang="en-US" dirty="0" smtClean="0"/>
              <a:t>(*) T(k)</a:t>
            </a:r>
            <a:r>
              <a:rPr lang="en-US" dirty="0" smtClean="0">
                <a:sym typeface="Symbol" panose="05050102010706020507" pitchFamily="18" charset="2"/>
              </a:rPr>
              <a:t></a:t>
            </a:r>
            <a:r>
              <a:rPr lang="en-US" dirty="0" smtClean="0"/>
              <a:t>(</a:t>
            </a:r>
            <a:r>
              <a:rPr lang="en-US" dirty="0"/>
              <a:t>1-p)(1+T(k))+p(1+T(k-1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T(k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r>
              <a:rPr lang="en-US" dirty="0" smtClean="0">
                <a:sym typeface="Symbol" panose="05050102010706020507" pitchFamily="18" charset="2"/>
              </a:rPr>
              <a:t></a:t>
            </a:r>
            <a:r>
              <a:rPr lang="en-US" dirty="0" smtClean="0">
                <a:sym typeface="Wingdings" panose="05000000000000000000" pitchFamily="2" charset="2"/>
              </a:rPr>
              <a:t>1/</a:t>
            </a:r>
            <a:r>
              <a:rPr lang="en-US" dirty="0" err="1" smtClean="0">
                <a:sym typeface="Wingdings" panose="05000000000000000000" pitchFamily="2" charset="2"/>
              </a:rPr>
              <a:t>p+T</a:t>
            </a:r>
            <a:r>
              <a:rPr lang="en-US" dirty="0" smtClean="0">
                <a:sym typeface="Wingdings" panose="05000000000000000000" pitchFamily="2" charset="2"/>
              </a:rPr>
              <a:t>(k-1)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T(k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r>
              <a:rPr lang="en-US" dirty="0" smtClean="0">
                <a:sym typeface="Symbol" panose="05050102010706020507" pitchFamily="18" charset="2"/>
              </a:rPr>
              <a:t></a:t>
            </a:r>
            <a:r>
              <a:rPr lang="en-US" dirty="0" smtClean="0">
                <a:sym typeface="Wingdings" panose="05000000000000000000" pitchFamily="2" charset="2"/>
              </a:rPr>
              <a:t>k/p T(log</a:t>
            </a:r>
            <a:r>
              <a:rPr lang="en-US" baseline="-25000" dirty="0" smtClean="0">
                <a:sym typeface="Wingdings" panose="05000000000000000000" pitchFamily="2" charset="2"/>
              </a:rPr>
              <a:t>1/</a:t>
            </a:r>
            <a:r>
              <a:rPr lang="en-US" baseline="-25000" dirty="0" err="1" smtClean="0">
                <a:sym typeface="Wingdings" panose="05000000000000000000" pitchFamily="2" charset="2"/>
              </a:rPr>
              <a:t>p</a:t>
            </a:r>
            <a:r>
              <a:rPr lang="en-US" dirty="0" err="1" smtClean="0">
                <a:sym typeface="Wingdings" panose="05000000000000000000" pitchFamily="2" charset="2"/>
              </a:rPr>
              <a:t>n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r>
              <a:rPr lang="en-US" dirty="0" smtClean="0">
                <a:sym typeface="Symbol" panose="05050102010706020507" pitchFamily="18" charset="2"/>
              </a:rPr>
              <a:t>(log</a:t>
            </a:r>
            <a:r>
              <a:rPr lang="en-US" baseline="-25000" dirty="0" smtClean="0">
                <a:sym typeface="Symbol" panose="05050102010706020507" pitchFamily="18" charset="2"/>
              </a:rPr>
              <a:t>1/</a:t>
            </a:r>
            <a:r>
              <a:rPr lang="en-US" baseline="-25000" dirty="0" err="1" smtClean="0">
                <a:sym typeface="Symbol" panose="05050102010706020507" pitchFamily="18" charset="2"/>
              </a:rPr>
              <a:t>p</a:t>
            </a:r>
            <a:r>
              <a:rPr lang="en-US" dirty="0" err="1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)/p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Once the search reaches level log</a:t>
            </a:r>
            <a:r>
              <a:rPr lang="en-US" baseline="-25000" dirty="0" smtClean="0">
                <a:sym typeface="Wingdings" panose="05000000000000000000" pitchFamily="2" charset="2"/>
              </a:rPr>
              <a:t>1/</a:t>
            </a:r>
            <a:r>
              <a:rPr lang="en-US" baseline="-25000" dirty="0" err="1" smtClean="0">
                <a:sym typeface="Wingdings" panose="05000000000000000000" pitchFamily="2" charset="2"/>
              </a:rPr>
              <a:t>p</a:t>
            </a:r>
            <a:r>
              <a:rPr lang="en-US" dirty="0" err="1" smtClean="0">
                <a:sym typeface="Wingdings" panose="05000000000000000000" pitchFamily="2" charset="2"/>
              </a:rPr>
              <a:t>n</a:t>
            </a:r>
            <a:r>
              <a:rPr lang="en-US" dirty="0" smtClean="0">
                <a:sym typeface="Wingdings" panose="05000000000000000000" pitchFamily="2" charset="2"/>
              </a:rPr>
              <a:t> the expected number of elements in the level is 1/p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10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Complexity of Search </a:t>
            </a:r>
            <a:r>
              <a:rPr lang="en-US" dirty="0" smtClean="0"/>
              <a:t>III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Number of nodes in levels log</a:t>
                </a:r>
                <a:r>
                  <a:rPr lang="en-US" baseline="-25000" dirty="0" smtClean="0"/>
                  <a:t>1/</a:t>
                </a:r>
                <a:r>
                  <a:rPr lang="en-US" baseline="-25000" dirty="0" err="1" smtClean="0"/>
                  <a:t>p</a:t>
                </a:r>
                <a:r>
                  <a:rPr lang="en-US" dirty="0" err="1" smtClean="0"/>
                  <a:t>n+l</a:t>
                </a:r>
                <a:r>
                  <a:rPr lang="en-US" dirty="0" smtClean="0"/>
                  <a:t>=(1/p)</a:t>
                </a:r>
                <a:r>
                  <a:rPr lang="en-US" dirty="0" err="1" smtClean="0"/>
                  <a:t>p</a:t>
                </a:r>
                <a:r>
                  <a:rPr lang="en-US" baseline="30000" dirty="0" err="1" smtClean="0"/>
                  <a:t>l</a:t>
                </a:r>
                <a:r>
                  <a:rPr lang="en-US" dirty="0" smtClean="0"/>
                  <a:t>=p</a:t>
                </a:r>
                <a:r>
                  <a:rPr lang="en-US" baseline="30000" dirty="0" smtClean="0"/>
                  <a:t>l-1</a:t>
                </a:r>
              </a:p>
              <a:p>
                <a:r>
                  <a:rPr lang="en-US" dirty="0" smtClean="0"/>
                  <a:t>(**)Even if path traverses all these nodes total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(*)+(**)=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2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(L, key)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node be head of list (left upper level)</a:t>
            </a:r>
          </a:p>
          <a:p>
            <a:r>
              <a:rPr lang="en-US" dirty="0" smtClean="0"/>
              <a:t>While (true)</a:t>
            </a:r>
          </a:p>
          <a:p>
            <a:pPr lvl="1"/>
            <a:r>
              <a:rPr lang="en-US" dirty="0" smtClean="0"/>
              <a:t>If (node=Null) return failure</a:t>
            </a:r>
          </a:p>
          <a:p>
            <a:pPr lvl="1"/>
            <a:r>
              <a:rPr lang="en-US" dirty="0" smtClean="0"/>
              <a:t>If (node-&gt;key=key) return node</a:t>
            </a:r>
          </a:p>
          <a:p>
            <a:pPr lvl="1"/>
            <a:r>
              <a:rPr lang="en-US" dirty="0" smtClean="0"/>
              <a:t>If (node-&gt;next </a:t>
            </a:r>
            <a:r>
              <a:rPr lang="en-US" dirty="0" smtClean="0">
                <a:sym typeface="Symbol" panose="05050102010706020507" pitchFamily="18" charset="2"/>
              </a:rPr>
              <a:t> Null)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If ((node-&gt;next)-&gt;key  key)</a:t>
            </a:r>
          </a:p>
          <a:p>
            <a:pPr lvl="3"/>
            <a:r>
              <a:rPr lang="en-US" dirty="0" err="1">
                <a:sym typeface="Symbol" panose="05050102010706020507" pitchFamily="18" charset="2"/>
              </a:rPr>
              <a:t>n</a:t>
            </a:r>
            <a:r>
              <a:rPr lang="en-US" dirty="0" err="1" smtClean="0">
                <a:sym typeface="Symbol" panose="05050102010706020507" pitchFamily="18" charset="2"/>
              </a:rPr>
              <a:t>ode</a:t>
            </a:r>
            <a:r>
              <a:rPr lang="en-US" dirty="0" err="1" smtClean="0">
                <a:sym typeface="Wingdings" panose="05000000000000000000" pitchFamily="2" charset="2"/>
              </a:rPr>
              <a:t>node</a:t>
            </a:r>
            <a:r>
              <a:rPr lang="en-US" dirty="0" smtClean="0">
                <a:sym typeface="Wingdings" panose="05000000000000000000" pitchFamily="2" charset="2"/>
              </a:rPr>
              <a:t>-&gt;next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Else</a:t>
            </a:r>
          </a:p>
          <a:p>
            <a:pPr lvl="3"/>
            <a:r>
              <a:rPr lang="en-US" dirty="0" err="1" smtClean="0">
                <a:sym typeface="Wingdings" panose="05000000000000000000" pitchFamily="2" charset="2"/>
              </a:rPr>
              <a:t>nodenode</a:t>
            </a:r>
            <a:r>
              <a:rPr lang="en-US" dirty="0" smtClean="0">
                <a:sym typeface="Wingdings" panose="05000000000000000000" pitchFamily="2" charset="2"/>
              </a:rPr>
              <a:t>-&gt;down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Time complexity – sum of steps at each level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Optimal – O(log n)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a Skip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“Good” distribution</a:t>
            </a:r>
          </a:p>
          <a:p>
            <a:pPr lvl="1"/>
            <a:r>
              <a:rPr lang="en-US" dirty="0" smtClean="0"/>
              <a:t>For every ~d elements in level i-1 there is one level in level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Parameter d can be tuned to system</a:t>
            </a:r>
          </a:p>
          <a:p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Maintaining good distribution after insertion &amp; deletion</a:t>
            </a:r>
          </a:p>
          <a:p>
            <a:r>
              <a:rPr lang="en-US" dirty="0" smtClean="0"/>
              <a:t>Two approaches</a:t>
            </a:r>
          </a:p>
          <a:p>
            <a:pPr lvl="1"/>
            <a:r>
              <a:rPr lang="en-US" dirty="0" smtClean="0"/>
              <a:t>Deterministic</a:t>
            </a:r>
          </a:p>
          <a:p>
            <a:pPr lvl="1"/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Skip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2-3 tree</a:t>
            </a:r>
          </a:p>
          <a:p>
            <a:r>
              <a:rPr lang="en-US" dirty="0" smtClean="0"/>
              <a:t>Connect every level in linked list</a:t>
            </a:r>
          </a:p>
          <a:p>
            <a:r>
              <a:rPr lang="en-US" dirty="0" smtClean="0"/>
              <a:t>In every internal node store minimum of sub-tree</a:t>
            </a:r>
          </a:p>
          <a:p>
            <a:r>
              <a:rPr lang="en-US" dirty="0" smtClean="0"/>
              <a:t>Add Headers to each level</a:t>
            </a:r>
          </a:p>
          <a:p>
            <a:r>
              <a:rPr lang="en-US" dirty="0" smtClean="0"/>
              <a:t>Add Null to end of each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Det. Skip List -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insertion in 2-3 tree</a:t>
            </a:r>
          </a:p>
          <a:p>
            <a:r>
              <a:rPr lang="en-US" dirty="0" smtClean="0"/>
              <a:t>Insert (L, x) proceeds by</a:t>
            </a:r>
          </a:p>
          <a:p>
            <a:pPr lvl="1"/>
            <a:r>
              <a:rPr lang="en-US" dirty="0" smtClean="0"/>
              <a:t>Find location of x at bottom level (level 1)</a:t>
            </a:r>
          </a:p>
          <a:p>
            <a:pPr lvl="1"/>
            <a:r>
              <a:rPr lang="en-US" dirty="0" smtClean="0"/>
              <a:t>Add x to bottom linked list</a:t>
            </a:r>
          </a:p>
          <a:p>
            <a:pPr lvl="1"/>
            <a:r>
              <a:rPr lang="en-US" dirty="0" smtClean="0"/>
              <a:t>If gap in second level  is at most 2 – terminate</a:t>
            </a:r>
          </a:p>
          <a:p>
            <a:pPr lvl="1"/>
            <a:r>
              <a:rPr lang="en-US" dirty="0" smtClean="0"/>
              <a:t>If gap is 3, add middle element in gap from level 1 to level 2</a:t>
            </a:r>
          </a:p>
          <a:p>
            <a:pPr lvl="1"/>
            <a:r>
              <a:rPr lang="en-US" dirty="0" smtClean="0"/>
              <a:t>Continue upwards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Det. Skip List -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deletion in 2-3 tree</a:t>
            </a:r>
          </a:p>
          <a:p>
            <a:r>
              <a:rPr lang="en-US" dirty="0" smtClean="0"/>
              <a:t>Delete (L, key) proceeds by</a:t>
            </a:r>
          </a:p>
          <a:p>
            <a:pPr lvl="1"/>
            <a:r>
              <a:rPr lang="en-US" dirty="0" smtClean="0"/>
              <a:t>Search for x at bottom  level and remove it</a:t>
            </a:r>
          </a:p>
          <a:p>
            <a:pPr lvl="1"/>
            <a:r>
              <a:rPr lang="en-US" dirty="0" smtClean="0"/>
              <a:t>If gap in second level is at least 1 – terminate</a:t>
            </a:r>
          </a:p>
          <a:p>
            <a:pPr lvl="1"/>
            <a:r>
              <a:rPr lang="en-US" dirty="0" smtClean="0"/>
              <a:t>If gap is zero  and a neighbor gap is 2</a:t>
            </a:r>
          </a:p>
          <a:p>
            <a:pPr lvl="2"/>
            <a:r>
              <a:rPr lang="en-US" dirty="0" smtClean="0"/>
              <a:t>Move key at second level to middle of the two gaps</a:t>
            </a:r>
          </a:p>
          <a:p>
            <a:pPr lvl="2"/>
            <a:r>
              <a:rPr lang="en-US" dirty="0" smtClean="0"/>
              <a:t>Propagate key change to upper levels</a:t>
            </a:r>
          </a:p>
          <a:p>
            <a:pPr lvl="1"/>
            <a:r>
              <a:rPr lang="en-US" dirty="0" smtClean="0"/>
              <a:t>If gap is zero and neighbor gap is 1</a:t>
            </a:r>
          </a:p>
          <a:p>
            <a:pPr lvl="2"/>
            <a:r>
              <a:rPr lang="en-US" dirty="0" smtClean="0"/>
              <a:t>Remove key from second level</a:t>
            </a:r>
          </a:p>
          <a:p>
            <a:pPr lvl="2"/>
            <a:r>
              <a:rPr lang="en-US" dirty="0" smtClean="0"/>
              <a:t>Continue to upper 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Short Aside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Amortized analysis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Probabilistic analysis for random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Amortized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Goal:</a:t>
            </a:r>
          </a:p>
          <a:p>
            <a:pPr lvl="1"/>
            <a:r>
              <a:rPr lang="en-US" sz="2000" dirty="0" smtClean="0"/>
              <a:t>Tighter analysis of n operations</a:t>
            </a:r>
          </a:p>
          <a:p>
            <a:r>
              <a:rPr lang="en-US" sz="2400" dirty="0" smtClean="0"/>
              <a:t>Definition: amortized time of an operation is (time for n operations)/n</a:t>
            </a:r>
          </a:p>
          <a:p>
            <a:r>
              <a:rPr lang="en-US" sz="2400" dirty="0" smtClean="0"/>
              <a:t>Intuition: useful if many cheap operations and a few expensive operations</a:t>
            </a:r>
          </a:p>
          <a:p>
            <a:r>
              <a:rPr lang="en-US" sz="2400" dirty="0" smtClean="0"/>
              <a:t>Methods of analysis</a:t>
            </a:r>
          </a:p>
          <a:p>
            <a:pPr lvl="1"/>
            <a:r>
              <a:rPr lang="en-US" sz="2000" dirty="0" smtClean="0"/>
              <a:t>Aggregation – analyze n operations together</a:t>
            </a:r>
          </a:p>
          <a:p>
            <a:pPr lvl="1"/>
            <a:r>
              <a:rPr lang="en-US" sz="2000" dirty="0" smtClean="0"/>
              <a:t>Accounting (piggy bank) – pay constant extra for each cheap operation, balance pays for expensive operation, balance never negative</a:t>
            </a:r>
          </a:p>
          <a:p>
            <a:pPr lvl="1"/>
            <a:r>
              <a:rPr lang="en-US" sz="2000" dirty="0" smtClean="0"/>
              <a:t>Potential function – Generalization of accounting, payment is function of system state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57537</TotalTime>
  <Words>1169</Words>
  <Application>Microsoft Office PowerPoint</Application>
  <PresentationFormat>On-screen Show (4:3)</PresentationFormat>
  <Paragraphs>202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Comic Sans MS</vt:lpstr>
      <vt:lpstr>Symbol</vt:lpstr>
      <vt:lpstr>Times New Roman</vt:lpstr>
      <vt:lpstr>Wingdings</vt:lpstr>
      <vt:lpstr>ZapfDingbats</vt:lpstr>
      <vt:lpstr>Default Design</vt:lpstr>
      <vt:lpstr>Skip Lists</vt:lpstr>
      <vt:lpstr>Overview</vt:lpstr>
      <vt:lpstr>Search (L, key)</vt:lpstr>
      <vt:lpstr>Maintaining a Skip List</vt:lpstr>
      <vt:lpstr>Deterministic Skip List</vt:lpstr>
      <vt:lpstr>Det. Skip List - Insertion</vt:lpstr>
      <vt:lpstr>Det. Skip List - Deletion</vt:lpstr>
      <vt:lpstr>Short Aside</vt:lpstr>
      <vt:lpstr>Amortized Analysis</vt:lpstr>
      <vt:lpstr>Example – Stack as Array I</vt:lpstr>
      <vt:lpstr>Example – Stack as Array II</vt:lpstr>
      <vt:lpstr>Example – Stack as an Array III</vt:lpstr>
      <vt:lpstr>Example – Inorder Walk </vt:lpstr>
      <vt:lpstr>Random Data Structure I</vt:lpstr>
      <vt:lpstr>Random DS II</vt:lpstr>
      <vt:lpstr>Adversarial Considerations I</vt:lpstr>
      <vt:lpstr>Adversarial Considerations</vt:lpstr>
      <vt:lpstr>Random Skip Lists</vt:lpstr>
      <vt:lpstr>Overview</vt:lpstr>
      <vt:lpstr>Insert and Delete</vt:lpstr>
      <vt:lpstr>Expected Complexity of Search I</vt:lpstr>
      <vt:lpstr>Expected Complexity of Search II</vt:lpstr>
      <vt:lpstr>Expected Complexity of Search III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networks course</dc:title>
  <dc:creator>Niv Gilboa</dc:creator>
  <cp:lastModifiedBy>user</cp:lastModifiedBy>
  <cp:revision>619</cp:revision>
  <dcterms:created xsi:type="dcterms:W3CDTF">1999-10-08T19:08:27Z</dcterms:created>
  <dcterms:modified xsi:type="dcterms:W3CDTF">2019-12-25T21:26:22Z</dcterms:modified>
</cp:coreProperties>
</file>