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33CCCC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2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81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01" y="8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3BF7E80-B4B6-4DA6-B3D1-64BFE2198805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494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71FE9460-BA8C-48E5-9E90-854DB4403900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406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9540F-4071-424D-A337-40DC32CC8BE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6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7AA0E-6102-4A37-AFF1-A3F710D80D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71D4B-A1BE-48C5-9D13-2FA885D031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A7E81-F740-472F-ADB5-B0CE5001335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DC93F-40D8-4A3B-84AE-A84A629A5E9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1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D9561-2BBF-4D96-8195-C99A504E2C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8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FAB3C-9DB9-41CC-BCA6-EDDBEB89357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434B8-3CAA-477C-8F40-877F75B94D0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452B-762E-444B-9AF3-0D06CDEA201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8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C7E59-FBF2-4E47-B3AA-39FBB7167AF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B401D-6E70-4231-973F-7D0D2EAF64F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9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DB05EADE-E663-42CD-ACCD-DC52AEC7380C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8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Compact </a:t>
            </a:r>
            <a:r>
              <a:rPr lang="en-US" dirty="0" err="1" smtClean="0"/>
              <a:t>Trie</a:t>
            </a:r>
            <a:r>
              <a:rPr lang="en-US" dirty="0" smtClean="0"/>
              <a:t>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Number of internal nodes x satisfies 2x  </a:t>
            </a:r>
            <a:r>
              <a:rPr lang="en-US" dirty="0" smtClean="0">
                <a:sym typeface="Symbol" panose="05050102010706020507" pitchFamily="18" charset="2"/>
              </a:rPr>
              <a:t>x-1+n 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Number of internal nodes  n-1</a:t>
            </a:r>
          </a:p>
          <a:p>
            <a:r>
              <a:rPr lang="en-US" dirty="0" smtClean="0">
                <a:sym typeface="Symbol" panose="05050102010706020507" pitchFamily="18" charset="2"/>
              </a:rPr>
              <a:t>Total  number of nodes  2n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Space </a:t>
            </a:r>
            <a:r>
              <a:rPr lang="en-US" dirty="0" smtClean="0">
                <a:sym typeface="Symbol" panose="05050102010706020507" pitchFamily="18" charset="2"/>
              </a:rPr>
              <a:t>O(n(m+|S|))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n strings a</a:t>
            </a:r>
            <a:r>
              <a:rPr lang="en-US" baseline="-25000" dirty="0" smtClean="0"/>
              <a:t>1</a:t>
            </a:r>
            <a:r>
              <a:rPr lang="en-US" dirty="0" smtClean="0"/>
              <a:t>,…,a</a:t>
            </a:r>
            <a:r>
              <a:rPr lang="en-US" baseline="-25000" dirty="0" smtClean="0"/>
              <a:t>m</a:t>
            </a:r>
            <a:r>
              <a:rPr lang="en-US" dirty="0" smtClean="0"/>
              <a:t> of length m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Insert input into </a:t>
            </a:r>
            <a:r>
              <a:rPr lang="en-US" dirty="0" err="1" smtClean="0"/>
              <a:t>trie</a:t>
            </a:r>
            <a:endParaRPr lang="en-US" dirty="0" smtClean="0"/>
          </a:p>
          <a:p>
            <a:pPr lvl="1"/>
            <a:r>
              <a:rPr lang="en-US" dirty="0" smtClean="0"/>
              <a:t>Traverse the tree in preorder</a:t>
            </a:r>
          </a:p>
          <a:p>
            <a:pPr lvl="2"/>
            <a:r>
              <a:rPr lang="en-US" dirty="0" smtClean="0"/>
              <a:t>Maintain  value of prefix in current node, i.e. </a:t>
            </a:r>
          </a:p>
          <a:p>
            <a:pPr lvl="3"/>
            <a:r>
              <a:rPr lang="en-US" dirty="0" smtClean="0"/>
              <a:t>Extend by edge symbol when taking an edge to child</a:t>
            </a:r>
          </a:p>
          <a:p>
            <a:pPr lvl="3"/>
            <a:r>
              <a:rPr lang="en-US" dirty="0" smtClean="0"/>
              <a:t>Remove last symbol when returning from child to parent</a:t>
            </a:r>
          </a:p>
          <a:p>
            <a:pPr lvl="2"/>
            <a:r>
              <a:rPr lang="en-US" dirty="0" smtClean="0"/>
              <a:t>If node-&gt;stop=true </a:t>
            </a:r>
            <a:r>
              <a:rPr lang="en-US" smtClean="0"/>
              <a:t>print prefix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5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ReTRIEval</a:t>
            </a:r>
            <a:r>
              <a:rPr lang="en-US" dirty="0" smtClean="0"/>
              <a:t> / Prefix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</a:t>
            </a:r>
            <a:r>
              <a:rPr lang="en-US" dirty="0" err="1" smtClean="0"/>
              <a:t>Brindais</a:t>
            </a:r>
            <a:r>
              <a:rPr lang="en-US" dirty="0" smtClean="0"/>
              <a:t> (1959), </a:t>
            </a:r>
            <a:r>
              <a:rPr lang="en-US" dirty="0" err="1" smtClean="0"/>
              <a:t>Fredkin</a:t>
            </a:r>
            <a:r>
              <a:rPr lang="en-US" smtClean="0"/>
              <a:t> (1961)</a:t>
            </a:r>
          </a:p>
          <a:p>
            <a:r>
              <a:rPr lang="en-US" smtClean="0"/>
              <a:t> </a:t>
            </a:r>
            <a:r>
              <a:rPr lang="en-US" dirty="0" smtClean="0"/>
              <a:t>A tree structure for strings</a:t>
            </a:r>
          </a:p>
          <a:p>
            <a:pPr lvl="1"/>
            <a:r>
              <a:rPr lang="en-US" dirty="0" smtClean="0"/>
              <a:t>Alphabet S, strings are </a:t>
            </a:r>
            <a:r>
              <a:rPr lang="en-US" dirty="0" err="1" smtClean="0"/>
              <a:t>s</a:t>
            </a:r>
            <a:r>
              <a:rPr lang="en-US" dirty="0" err="1" smtClean="0">
                <a:sym typeface="Symbol" panose="05050102010706020507" pitchFamily="18" charset="2"/>
              </a:rPr>
              <a:t>S</a:t>
            </a:r>
            <a:r>
              <a:rPr lang="en-US" baseline="30000" dirty="0" err="1" smtClean="0">
                <a:sym typeface="Symbol" panose="05050102010706020507" pitchFamily="18" charset="2"/>
              </a:rPr>
              <a:t>m</a:t>
            </a:r>
            <a:endParaRPr lang="en-US" baseline="30000" dirty="0" smtClean="0"/>
          </a:p>
          <a:p>
            <a:r>
              <a:rPr lang="en-US" dirty="0" smtClean="0"/>
              <a:t>Challenge</a:t>
            </a:r>
          </a:p>
          <a:p>
            <a:pPr lvl="1"/>
            <a:r>
              <a:rPr lang="en-US" dirty="0" smtClean="0"/>
              <a:t>Comparison of two strings is O(m)</a:t>
            </a:r>
          </a:p>
          <a:p>
            <a:pPr lvl="1"/>
            <a:r>
              <a:rPr lang="en-US" dirty="0" smtClean="0"/>
              <a:t>Balanced tree implementation – search in O(m log n)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Trie</a:t>
            </a:r>
            <a:endParaRPr lang="en-US" dirty="0" smtClean="0"/>
          </a:p>
          <a:p>
            <a:pPr lvl="1"/>
            <a:r>
              <a:rPr lang="en-US" dirty="0" smtClean="0"/>
              <a:t>Each node represents prefix of strings in structure</a:t>
            </a:r>
          </a:p>
          <a:p>
            <a:pPr lvl="1"/>
            <a:r>
              <a:rPr lang="en-US" dirty="0" smtClean="0"/>
              <a:t>Each edge represents a symbol (extension of prefix)</a:t>
            </a:r>
          </a:p>
          <a:p>
            <a:pPr lvl="1"/>
            <a:r>
              <a:rPr lang="en-US" dirty="0" smtClean="0"/>
              <a:t>Node has special “stop” symbol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2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(T,s)</a:t>
            </a:r>
          </a:p>
          <a:p>
            <a:pPr lvl="1"/>
            <a:r>
              <a:rPr lang="en-US" dirty="0" smtClean="0"/>
              <a:t>Let s=(s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s</a:t>
            </a:r>
            <a:r>
              <a:rPr lang="en-US" baseline="-25000" dirty="0" err="1" smtClean="0"/>
              <a:t>m</a:t>
            </a:r>
            <a:r>
              <a:rPr lang="en-US" dirty="0" smtClean="0"/>
              <a:t>)</a:t>
            </a:r>
            <a:r>
              <a:rPr lang="en-US" dirty="0" smtClean="0">
                <a:sym typeface="Symbol" panose="05050102010706020507" pitchFamily="18" charset="2"/>
              </a:rPr>
              <a:t>S</a:t>
            </a:r>
            <a:r>
              <a:rPr lang="en-US" baseline="30000" dirty="0" smtClean="0">
                <a:sym typeface="Symbol" panose="05050102010706020507" pitchFamily="18" charset="2"/>
              </a:rPr>
              <a:t>m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p</a:t>
            </a:r>
            <a:r>
              <a:rPr lang="en-US" dirty="0" err="1" smtClean="0">
                <a:sym typeface="Wingdings" panose="05000000000000000000" pitchFamily="2" charset="2"/>
              </a:rPr>
              <a:t>root</a:t>
            </a:r>
            <a:r>
              <a:rPr lang="en-US" dirty="0" smtClean="0">
                <a:sym typeface="Wingdings" panose="05000000000000000000" pitchFamily="2" charset="2"/>
              </a:rPr>
              <a:t>, i0</a:t>
            </a:r>
          </a:p>
          <a:p>
            <a:pPr lvl="1"/>
            <a:r>
              <a:rPr lang="en-US" dirty="0" smtClean="0"/>
              <a:t>While (</a:t>
            </a:r>
            <a:r>
              <a:rPr lang="en-US" dirty="0" err="1" smtClean="0"/>
              <a:t>i</a:t>
            </a:r>
            <a:r>
              <a:rPr lang="en-US" dirty="0" smtClean="0"/>
              <a:t>&lt;m)</a:t>
            </a:r>
          </a:p>
          <a:p>
            <a:pPr lvl="2"/>
            <a:r>
              <a:rPr lang="en-US" dirty="0" smtClean="0"/>
              <a:t>i</a:t>
            </a:r>
            <a:r>
              <a:rPr lang="en-US" dirty="0" smtClean="0">
                <a:sym typeface="Wingdings" panose="05000000000000000000" pitchFamily="2" charset="2"/>
              </a:rPr>
              <a:t>i+1</a:t>
            </a:r>
          </a:p>
          <a:p>
            <a:pPr lvl="2"/>
            <a:r>
              <a:rPr lang="en-US" dirty="0" smtClean="0"/>
              <a:t>If (p-&gt;child[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]=Null) return failure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Else </a:t>
            </a:r>
            <a:r>
              <a:rPr lang="en-US" dirty="0" err="1" smtClean="0">
                <a:sym typeface="Wingdings" panose="05000000000000000000" pitchFamily="2" charset="2"/>
              </a:rPr>
              <a:t>p</a:t>
            </a:r>
            <a:r>
              <a:rPr lang="en-US" dirty="0" err="1"/>
              <a:t>p</a:t>
            </a:r>
            <a:r>
              <a:rPr lang="en-US" dirty="0"/>
              <a:t>-&gt;child[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]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(p-&gt;stop=true)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Return p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Else return failure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(T,s=s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s</a:t>
            </a:r>
            <a:r>
              <a:rPr lang="en-US" baseline="-25000" dirty="0" err="1" smtClean="0"/>
              <a:t>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</a:t>
            </a:r>
            <a:r>
              <a:rPr lang="en-US" dirty="0" err="1" smtClean="0">
                <a:sym typeface="Wingdings" panose="05000000000000000000" pitchFamily="2" charset="2"/>
              </a:rPr>
              <a:t>root</a:t>
            </a:r>
            <a:r>
              <a:rPr lang="en-US" dirty="0" smtClean="0">
                <a:sym typeface="Wingdings" panose="05000000000000000000" pitchFamily="2" charset="2"/>
              </a:rPr>
              <a:t>, i0</a:t>
            </a:r>
          </a:p>
          <a:p>
            <a:pPr lvl="1"/>
            <a:r>
              <a:rPr lang="en-US" dirty="0" smtClean="0"/>
              <a:t>While (</a:t>
            </a:r>
            <a:r>
              <a:rPr lang="en-US" dirty="0" err="1" smtClean="0"/>
              <a:t>i</a:t>
            </a:r>
            <a:r>
              <a:rPr lang="en-US" dirty="0" smtClean="0"/>
              <a:t>&lt;m)</a:t>
            </a:r>
          </a:p>
          <a:p>
            <a:pPr lvl="2"/>
            <a:r>
              <a:rPr lang="en-US" dirty="0" smtClean="0"/>
              <a:t>i</a:t>
            </a:r>
            <a:r>
              <a:rPr lang="en-US" dirty="0" smtClean="0">
                <a:sym typeface="Wingdings" panose="05000000000000000000" pitchFamily="2" charset="2"/>
              </a:rPr>
              <a:t>i+1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If </a:t>
            </a:r>
            <a:r>
              <a:rPr lang="en-US" dirty="0" smtClean="0"/>
              <a:t>(</a:t>
            </a:r>
            <a:r>
              <a:rPr lang="en-US" dirty="0"/>
              <a:t>p-&gt;child[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 smtClean="0"/>
              <a:t>]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Null)</a:t>
            </a:r>
            <a:endParaRPr lang="en-US" dirty="0" smtClean="0">
              <a:sym typeface="Wingdings" panose="05000000000000000000" pitchFamily="2" charset="2"/>
            </a:endParaRPr>
          </a:p>
          <a:p>
            <a:pPr lvl="3"/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en-US" dirty="0"/>
              <a:t> p-&gt;child[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]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Else 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N new node, all children are Null and stop is false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p-&gt;child[</a:t>
            </a:r>
            <a:r>
              <a:rPr lang="en-US" dirty="0" err="1" smtClean="0">
                <a:sym typeface="Wingdings" panose="05000000000000000000" pitchFamily="2" charset="2"/>
              </a:rPr>
              <a:t>s</a:t>
            </a:r>
            <a:r>
              <a:rPr lang="en-US" baseline="-25000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]N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(p-&gt;stop)true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(</a:t>
            </a:r>
            <a:r>
              <a:rPr lang="en-US" dirty="0"/>
              <a:t>T,s=s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</a:t>
            </a:r>
            <a:r>
              <a:rPr lang="en-US" dirty="0" err="1" smtClean="0">
                <a:sym typeface="Wingdings" panose="05000000000000000000" pitchFamily="2" charset="2"/>
              </a:rPr>
              <a:t>search</a:t>
            </a:r>
            <a:r>
              <a:rPr lang="en-US" dirty="0" smtClean="0">
                <a:sym typeface="Wingdings" panose="05000000000000000000" pitchFamily="2" charset="2"/>
              </a:rPr>
              <a:t> (T,s)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(p=failure) return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(p-&gt;stop)false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While (p has no children and p is not root)</a:t>
            </a: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qp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pp</a:t>
            </a:r>
            <a:r>
              <a:rPr lang="en-US" dirty="0" smtClean="0">
                <a:sym typeface="Wingdings" panose="05000000000000000000" pitchFamily="2" charset="2"/>
              </a:rPr>
              <a:t>-&gt;parent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Remove q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for search, insert and delete</a:t>
            </a:r>
          </a:p>
          <a:p>
            <a:pPr lvl="1"/>
            <a:r>
              <a:rPr lang="en-US" dirty="0" smtClean="0"/>
              <a:t>O(m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Space for n strings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O(</a:t>
            </a:r>
            <a:r>
              <a:rPr lang="en-US" dirty="0" err="1" smtClean="0">
                <a:sym typeface="Symbol" panose="05050102010706020507" pitchFamily="18" charset="2"/>
              </a:rPr>
              <a:t>mn</a:t>
            </a:r>
            <a:r>
              <a:rPr lang="en-US" dirty="0" smtClean="0">
                <a:sym typeface="Symbol" panose="05050102010706020507" pitchFamily="18" charset="2"/>
              </a:rPr>
              <a:t>|S|)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Improved space for very long, shared prefixes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O(</a:t>
            </a:r>
            <a:r>
              <a:rPr lang="en-US" dirty="0" err="1" smtClean="0">
                <a:sym typeface="Symbol" panose="05050102010706020507" pitchFamily="18" charset="2"/>
              </a:rPr>
              <a:t>m+nlog</a:t>
            </a:r>
            <a:r>
              <a:rPr lang="en-US" dirty="0" smtClean="0">
                <a:sym typeface="Symbol" panose="05050102010706020507" pitchFamily="18" charset="2"/>
              </a:rPr>
              <a:t> n)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Example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Possible tradeoffs between space and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Space/Time Tradeoffs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alphabet</a:t>
            </a:r>
          </a:p>
          <a:p>
            <a:pPr lvl="1"/>
            <a:r>
              <a:rPr lang="en-US" dirty="0" smtClean="0"/>
              <a:t>Represent </a:t>
            </a:r>
            <a:r>
              <a:rPr lang="en-US" dirty="0" err="1" smtClean="0"/>
              <a:t>s</a:t>
            </a:r>
            <a:r>
              <a:rPr lang="en-US" dirty="0" err="1" smtClean="0">
                <a:sym typeface="Symbol" panose="05050102010706020507" pitchFamily="18" charset="2"/>
              </a:rPr>
              <a:t>S</a:t>
            </a:r>
            <a:r>
              <a:rPr lang="en-US" dirty="0" smtClean="0">
                <a:sym typeface="Symbol" panose="05050102010706020507" pitchFamily="18" charset="2"/>
              </a:rPr>
              <a:t> by log |S| bits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Each edge replaced by path of length log |S|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Time – O(m log |S|)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Space – O(</a:t>
            </a:r>
            <a:r>
              <a:rPr lang="en-US" dirty="0" err="1" smtClean="0">
                <a:sym typeface="Symbol" panose="05050102010706020507" pitchFamily="18" charset="2"/>
              </a:rPr>
              <a:t>mn</a:t>
            </a:r>
            <a:r>
              <a:rPr lang="en-US" dirty="0" smtClean="0">
                <a:sym typeface="Symbol" panose="05050102010706020507" pitchFamily="18" charset="2"/>
              </a:rPr>
              <a:t> log |S|)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 as linked list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Time – O(</a:t>
            </a:r>
            <a:r>
              <a:rPr lang="en-US" dirty="0" err="1" smtClean="0">
                <a:sym typeface="Symbol" panose="05050102010706020507" pitchFamily="18" charset="2"/>
              </a:rPr>
              <a:t>m+min</a:t>
            </a:r>
            <a:r>
              <a:rPr lang="en-US" dirty="0">
                <a:sym typeface="Symbol" panose="05050102010706020507" pitchFamily="18" charset="2"/>
              </a:rPr>
              <a:t>{</a:t>
            </a:r>
            <a:r>
              <a:rPr lang="en-US" dirty="0" smtClean="0">
                <a:sym typeface="Symbol" panose="05050102010706020507" pitchFamily="18" charset="2"/>
              </a:rPr>
              <a:t>|</a:t>
            </a:r>
            <a:r>
              <a:rPr lang="en-US" dirty="0" err="1" smtClean="0">
                <a:sym typeface="Symbol" panose="05050102010706020507" pitchFamily="18" charset="2"/>
              </a:rPr>
              <a:t>S|m,n</a:t>
            </a:r>
            <a:r>
              <a:rPr lang="en-US" dirty="0" smtClean="0">
                <a:sym typeface="Symbol" panose="05050102010706020507" pitchFamily="18" charset="2"/>
              </a:rPr>
              <a:t>})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n factor due to executing at most one step per string in structure when prefixes diverge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Space O(</a:t>
            </a:r>
            <a:r>
              <a:rPr lang="en-US" dirty="0" err="1" smtClean="0">
                <a:sym typeface="Symbol" panose="05050102010706020507" pitchFamily="18" charset="2"/>
              </a:rPr>
              <a:t>mn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5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Space/Time Tradeoffs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Threshold t for linked list implementation</a:t>
            </a:r>
          </a:p>
          <a:p>
            <a:pPr lvl="1"/>
            <a:r>
              <a:rPr lang="en-US" dirty="0" smtClean="0"/>
              <a:t>Node with &gt;t children has array</a:t>
            </a:r>
          </a:p>
          <a:p>
            <a:pPr lvl="1"/>
            <a:r>
              <a:rPr lang="en-US" dirty="0" smtClean="0"/>
              <a:t>Node with </a:t>
            </a:r>
            <a:r>
              <a:rPr lang="en-US" dirty="0" smtClean="0">
                <a:sym typeface="Symbol" panose="05050102010706020507" pitchFamily="18" charset="2"/>
              </a:rPr>
              <a:t>t children has linked 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Compact </a:t>
            </a:r>
            <a:r>
              <a:rPr lang="en-US" dirty="0" err="1" smtClean="0"/>
              <a:t>Trie</a:t>
            </a:r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N be parent with non-branching path 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…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with stop=false for s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pPr lvl="1"/>
            <a:r>
              <a:rPr lang="en-US" dirty="0" smtClean="0"/>
              <a:t>Exchange edge s</a:t>
            </a:r>
            <a:r>
              <a:rPr lang="en-US" baseline="-25000" dirty="0" smtClean="0"/>
              <a:t>1</a:t>
            </a:r>
            <a:r>
              <a:rPr lang="en-US" dirty="0" smtClean="0"/>
              <a:t> from N with edge 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…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endParaRPr lang="en-US" dirty="0" smtClean="0"/>
          </a:p>
          <a:p>
            <a:pPr lvl="1"/>
            <a:r>
              <a:rPr lang="en-US" dirty="0" smtClean="0"/>
              <a:t>Remove all associated nodes</a:t>
            </a:r>
          </a:p>
          <a:p>
            <a:r>
              <a:rPr lang="en-US" dirty="0" smtClean="0"/>
              <a:t>Retain terminal nodes (stop=true)</a:t>
            </a:r>
          </a:p>
          <a:p>
            <a:r>
              <a:rPr lang="en-US" dirty="0" smtClean="0"/>
              <a:t>Number of nodes</a:t>
            </a:r>
          </a:p>
          <a:p>
            <a:pPr lvl="1"/>
            <a:r>
              <a:rPr lang="en-US" dirty="0" smtClean="0"/>
              <a:t>No. of leaves </a:t>
            </a:r>
            <a:r>
              <a:rPr lang="en-US" dirty="0" smtClean="0">
                <a:sym typeface="Symbol" panose="05050102010706020507" pitchFamily="18" charset="2"/>
              </a:rPr>
              <a:t> n</a:t>
            </a:r>
            <a:endParaRPr lang="en-US" dirty="0" smtClean="0"/>
          </a:p>
          <a:p>
            <a:pPr lvl="1"/>
            <a:r>
              <a:rPr lang="en-US" dirty="0" smtClean="0"/>
              <a:t>No. of internal nodes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Every internal node has at least two children </a:t>
            </a:r>
          </a:p>
          <a:p>
            <a:pPr lvl="3"/>
            <a:r>
              <a:rPr lang="en-US" dirty="0" smtClean="0">
                <a:sym typeface="Symbol" panose="05050102010706020507" pitchFamily="18" charset="2"/>
              </a:rPr>
              <a:t>Children are internal nodes (except root) and terminal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61431</TotalTime>
  <Words>533</Words>
  <Application>Microsoft Office PowerPoint</Application>
  <PresentationFormat>On-screen Show (4:3)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Comic Sans MS</vt:lpstr>
      <vt:lpstr>Symbol</vt:lpstr>
      <vt:lpstr>Times New Roman</vt:lpstr>
      <vt:lpstr>Wingdings</vt:lpstr>
      <vt:lpstr>ZapfDingbats</vt:lpstr>
      <vt:lpstr>Default Design</vt:lpstr>
      <vt:lpstr>Trie</vt:lpstr>
      <vt:lpstr>ReTRIEval / Prefix Tree</vt:lpstr>
      <vt:lpstr>Search</vt:lpstr>
      <vt:lpstr>Insert</vt:lpstr>
      <vt:lpstr>Delete</vt:lpstr>
      <vt:lpstr>Complexity</vt:lpstr>
      <vt:lpstr>Space/Time Tradeoffs I</vt:lpstr>
      <vt:lpstr>Space/Time Tradeoffs II</vt:lpstr>
      <vt:lpstr>Compact Trie I</vt:lpstr>
      <vt:lpstr>Compact Trie II</vt:lpstr>
      <vt:lpstr>Sorting Strings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networks course</dc:title>
  <dc:creator>Niv Gilboa</dc:creator>
  <cp:lastModifiedBy>user</cp:lastModifiedBy>
  <cp:revision>602</cp:revision>
  <dcterms:created xsi:type="dcterms:W3CDTF">1999-10-08T19:08:27Z</dcterms:created>
  <dcterms:modified xsi:type="dcterms:W3CDTF">2020-01-15T17:53:16Z</dcterms:modified>
</cp:coreProperties>
</file>