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1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7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Hash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“marks” for vacant entry</a:t>
            </a:r>
          </a:p>
          <a:p>
            <a:pPr lvl="1"/>
            <a:r>
              <a:rPr lang="en-US" sz="2000" dirty="0" smtClean="0"/>
              <a:t>Empty</a:t>
            </a:r>
          </a:p>
          <a:p>
            <a:pPr lvl="1"/>
            <a:r>
              <a:rPr lang="en-US" sz="2000" dirty="0" smtClean="0"/>
              <a:t>Deleted</a:t>
            </a:r>
          </a:p>
          <a:p>
            <a:r>
              <a:rPr lang="en-US" sz="2400" dirty="0" smtClean="0"/>
              <a:t>Table is initialized to “empty”</a:t>
            </a:r>
          </a:p>
          <a:p>
            <a:r>
              <a:rPr lang="en-US" sz="2400" dirty="0" smtClean="0"/>
              <a:t>After deletion, entry marked by “deleted”</a:t>
            </a:r>
          </a:p>
          <a:p>
            <a:r>
              <a:rPr lang="en-US" sz="2400" dirty="0" smtClean="0"/>
              <a:t>A search path stops at empty but continues at deleted</a:t>
            </a:r>
          </a:p>
          <a:p>
            <a:r>
              <a:rPr lang="en-US" sz="2400" dirty="0" smtClean="0"/>
              <a:t>Lazy deletion</a:t>
            </a:r>
          </a:p>
          <a:p>
            <a:pPr lvl="1"/>
            <a:r>
              <a:rPr lang="en-US" sz="2000" dirty="0" smtClean="0"/>
              <a:t>In  each successful search swap entry  with first deleted entry in path</a:t>
            </a:r>
          </a:p>
          <a:p>
            <a:pPr lvl="1"/>
            <a:r>
              <a:rPr lang="en-US" sz="2000" dirty="0" smtClean="0"/>
              <a:t>Mark previous entry by deleted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all data items into new hash table</a:t>
            </a:r>
          </a:p>
          <a:p>
            <a:pPr lvl="1"/>
            <a:r>
              <a:rPr lang="en-US" dirty="0" smtClean="0"/>
              <a:t>Typically with new hash function</a:t>
            </a:r>
          </a:p>
          <a:p>
            <a:r>
              <a:rPr lang="en-US" dirty="0" smtClean="0"/>
              <a:t>Useful when</a:t>
            </a:r>
          </a:p>
          <a:p>
            <a:pPr lvl="1"/>
            <a:r>
              <a:rPr lang="en-US" dirty="0" smtClean="0"/>
              <a:t>Load factor is high</a:t>
            </a:r>
          </a:p>
          <a:p>
            <a:pPr lvl="2"/>
            <a:r>
              <a:rPr lang="en-US" dirty="0" smtClean="0"/>
              <a:t>Table size is usually doubled (roughly)</a:t>
            </a:r>
          </a:p>
          <a:p>
            <a:pPr lvl="1"/>
            <a:r>
              <a:rPr lang="en-US" dirty="0" smtClean="0"/>
              <a:t>Number of deleted (not empty) items is high</a:t>
            </a:r>
          </a:p>
          <a:p>
            <a:pPr lvl="2"/>
            <a:r>
              <a:rPr lang="en-US" dirty="0" smtClean="0"/>
              <a:t>Table size may remain the same</a:t>
            </a:r>
          </a:p>
          <a:p>
            <a:r>
              <a:rPr lang="en-US" dirty="0" smtClean="0"/>
              <a:t>Complexity </a:t>
            </a:r>
            <a:r>
              <a:rPr lang="en-US" dirty="0" smtClean="0"/>
              <a:t>O(</a:t>
            </a:r>
            <a:r>
              <a:rPr lang="en-US" dirty="0" err="1" smtClean="0"/>
              <a:t>m+n</a:t>
            </a:r>
            <a:r>
              <a:rPr lang="en-US" dirty="0" smtClean="0"/>
              <a:t>) </a:t>
            </a:r>
            <a:r>
              <a:rPr lang="en-US" dirty="0" smtClean="0"/>
              <a:t>assuming uniform hashing</a:t>
            </a:r>
          </a:p>
          <a:p>
            <a:r>
              <a:rPr lang="en-US" dirty="0" smtClean="0"/>
              <a:t>Amortized complexity – O(1)</a:t>
            </a:r>
          </a:p>
          <a:p>
            <a:pPr lvl="1"/>
            <a:r>
              <a:rPr lang="en-US" dirty="0" smtClean="0"/>
              <a:t>Again with uniform hashing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function h(</a:t>
            </a:r>
            <a:r>
              <a:rPr lang="en-US" dirty="0" err="1" smtClean="0"/>
              <a:t>k,i</a:t>
            </a:r>
            <a:r>
              <a:rPr lang="en-US" dirty="0" smtClean="0"/>
              <a:t>)=h’(k)+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Sequence wraps around array</a:t>
            </a:r>
          </a:p>
          <a:p>
            <a:r>
              <a:rPr lang="en-US" dirty="0" smtClean="0"/>
              <a:t>Generalization to step by c slots</a:t>
            </a:r>
          </a:p>
          <a:p>
            <a:pPr lvl="1"/>
            <a:r>
              <a:rPr lang="en-US" dirty="0" smtClean="0"/>
              <a:t>Rarely used</a:t>
            </a:r>
          </a:p>
          <a:p>
            <a:r>
              <a:rPr lang="en-US" dirty="0" smtClean="0"/>
              <a:t>Cache friendly</a:t>
            </a:r>
          </a:p>
          <a:p>
            <a:r>
              <a:rPr lang="en-US" dirty="0" smtClean="0"/>
              <a:t>Tends to cause clustering</a:t>
            </a:r>
          </a:p>
          <a:p>
            <a:pPr lvl="1"/>
            <a:r>
              <a:rPr lang="en-US" dirty="0" smtClean="0"/>
              <a:t>The probability of a cluster of length k to grow to k+1 is k/m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Hash function h(</a:t>
            </a:r>
            <a:r>
              <a:rPr lang="en-US" sz="2400" dirty="0" err="1" smtClean="0"/>
              <a:t>k,i</a:t>
            </a:r>
            <a:r>
              <a:rPr lang="en-US" sz="2400" dirty="0" smtClean="0"/>
              <a:t>)=h’(k)+ai+bi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mod m</a:t>
            </a:r>
          </a:p>
          <a:p>
            <a:pPr lvl="1"/>
            <a:r>
              <a:rPr lang="en-US" sz="2000" dirty="0" smtClean="0"/>
              <a:t> For constants a, b</a:t>
            </a:r>
          </a:p>
          <a:p>
            <a:r>
              <a:rPr lang="en-US" sz="2400" dirty="0" smtClean="0"/>
              <a:t>Clustering behavior better than linear probing</a:t>
            </a:r>
          </a:p>
          <a:p>
            <a:r>
              <a:rPr lang="en-US" sz="2400" dirty="0" smtClean="0"/>
              <a:t>Locality worse than linear probing</a:t>
            </a:r>
          </a:p>
          <a:p>
            <a:r>
              <a:rPr lang="en-US" sz="2400" dirty="0" smtClean="0"/>
              <a:t>Challenge</a:t>
            </a:r>
          </a:p>
          <a:p>
            <a:pPr lvl="1"/>
            <a:r>
              <a:rPr lang="en-US" sz="2000" dirty="0" smtClean="0"/>
              <a:t>h(k,0), h(k,1), h(k,2),… may not be a permutation of (0,…,m-1)</a:t>
            </a:r>
          </a:p>
          <a:p>
            <a:pPr lvl="1"/>
            <a:r>
              <a:rPr lang="en-US" sz="2000" dirty="0" smtClean="0"/>
              <a:t>If m is prime repeated values after (m+1)/2 steps</a:t>
            </a:r>
          </a:p>
          <a:p>
            <a:pPr lvl="1"/>
            <a:r>
              <a:rPr lang="en-US" sz="2000" dirty="0" smtClean="0"/>
              <a:t>If m is not prime values repeat much faster </a:t>
            </a:r>
          </a:p>
          <a:p>
            <a:r>
              <a:rPr lang="en-US" sz="2400" dirty="0"/>
              <a:t>h(</a:t>
            </a:r>
            <a:r>
              <a:rPr lang="en-US" sz="2400" dirty="0" err="1"/>
              <a:t>k,i</a:t>
            </a:r>
            <a:r>
              <a:rPr lang="en-US" sz="2400" dirty="0"/>
              <a:t>)=h’(k</a:t>
            </a:r>
            <a:r>
              <a:rPr lang="en-US" sz="2400" dirty="0" smtClean="0"/>
              <a:t>)+(-1)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mod </a:t>
            </a:r>
            <a:r>
              <a:rPr lang="en-US" sz="2400" dirty="0" smtClean="0"/>
              <a:t>m generates a permutation of (0,…,m-1) for prime m</a:t>
            </a:r>
            <a:r>
              <a:rPr lang="en-US" sz="2400" dirty="0" smtClean="0">
                <a:sym typeface="Symbol" panose="05050102010706020507" pitchFamily="18" charset="2"/>
              </a:rPr>
              <a:t>3 mod 4</a:t>
            </a:r>
            <a:endParaRPr lang="en-US" sz="2400" dirty="0" smtClean="0"/>
          </a:p>
          <a:p>
            <a:pPr lvl="1"/>
            <a:r>
              <a:rPr lang="en-US" sz="2000" dirty="0" smtClean="0"/>
              <a:t>Examples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function h(</a:t>
            </a:r>
            <a:r>
              <a:rPr lang="en-US" dirty="0" err="1" smtClean="0"/>
              <a:t>x,i</a:t>
            </a:r>
            <a:r>
              <a:rPr lang="en-US" dirty="0" smtClean="0"/>
              <a:t>)=</a:t>
            </a: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(x)+ih</a:t>
            </a:r>
            <a:r>
              <a:rPr lang="en-US" baseline="-25000" dirty="0" smtClean="0"/>
              <a:t>2</a:t>
            </a:r>
            <a:r>
              <a:rPr lang="en-US" dirty="0" smtClean="0"/>
              <a:t>(x) mod m</a:t>
            </a:r>
            <a:endParaRPr lang="en-US" dirty="0" smtClean="0"/>
          </a:p>
          <a:p>
            <a:pPr lvl="1"/>
            <a:r>
              <a:rPr lang="en-US" dirty="0" smtClean="0"/>
              <a:t>Two hash functions h</a:t>
            </a:r>
            <a:r>
              <a:rPr lang="en-US" baseline="-25000" dirty="0" smtClean="0"/>
              <a:t>1</a:t>
            </a:r>
            <a:r>
              <a:rPr lang="en-US" dirty="0" smtClean="0"/>
              <a:t>,h</a:t>
            </a:r>
            <a:r>
              <a:rPr lang="en-US" baseline="-25000" dirty="0" smtClean="0"/>
              <a:t>2</a:t>
            </a:r>
            <a:r>
              <a:rPr lang="en-US" dirty="0" smtClean="0"/>
              <a:t>:U</a:t>
            </a:r>
            <a:r>
              <a:rPr lang="en-US" dirty="0" smtClean="0">
                <a:sym typeface="Symbol" panose="05050102010706020507" pitchFamily="18" charset="2"/>
              </a:rPr>
              <a:t>{0,…,m-1}</a:t>
            </a:r>
          </a:p>
          <a:p>
            <a:r>
              <a:rPr lang="en-US" dirty="0" smtClean="0"/>
              <a:t>In practice close to ideal hash function</a:t>
            </a:r>
          </a:p>
          <a:p>
            <a:r>
              <a:rPr lang="en-US" dirty="0" smtClean="0"/>
              <a:t>Clustering behavior better than linear and quadratic probing</a:t>
            </a:r>
          </a:p>
          <a:p>
            <a:r>
              <a:rPr lang="en-US" dirty="0" smtClean="0"/>
              <a:t>Locality worse than both</a:t>
            </a:r>
          </a:p>
          <a:p>
            <a:r>
              <a:rPr lang="en-US" dirty="0" smtClean="0"/>
              <a:t>Number of probed elements in h(x,0),h(x,1),…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GCD(m,h</a:t>
            </a:r>
            <a:r>
              <a:rPr lang="en-US" baseline="-25000" dirty="0" smtClean="0"/>
              <a:t>2</a:t>
            </a:r>
            <a:r>
              <a:rPr lang="en-US" dirty="0" smtClean="0"/>
              <a:t>(x))=</a:t>
            </a:r>
            <a:r>
              <a:rPr lang="en-US" dirty="0" smtClean="0"/>
              <a:t>d then maximum number of elements in probe is </a:t>
            </a:r>
            <a:r>
              <a:rPr lang="en-US" dirty="0" smtClean="0"/>
              <a:t>m/d</a:t>
            </a:r>
            <a:endParaRPr lang="en-US" dirty="0" smtClean="0"/>
          </a:p>
          <a:p>
            <a:pPr lvl="1"/>
            <a:r>
              <a:rPr lang="en-US" dirty="0" smtClean="0"/>
              <a:t>Permutation of (0,…,m-1) if and only if </a:t>
            </a:r>
            <a:r>
              <a:rPr lang="en-US" dirty="0" smtClean="0"/>
              <a:t>GCD(m,h</a:t>
            </a:r>
            <a:r>
              <a:rPr lang="en-US" baseline="-25000" dirty="0" smtClean="0"/>
              <a:t>2</a:t>
            </a:r>
            <a:r>
              <a:rPr lang="en-US" dirty="0" smtClean="0"/>
              <a:t>(x))=</a:t>
            </a:r>
            <a:r>
              <a:rPr lang="en-US" dirty="0" smtClean="0"/>
              <a:t>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choice:</a:t>
            </a:r>
          </a:p>
          <a:p>
            <a:pPr lvl="1"/>
            <a:r>
              <a:rPr lang="en-US" dirty="0" smtClean="0"/>
              <a:t>m is a prime number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maps elements to {0,…,m’} for m’&lt;m-1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Open Addressing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uniform hashing</a:t>
                </a:r>
              </a:p>
              <a:p>
                <a:pPr lvl="1"/>
                <a:r>
                  <a:rPr lang="en-US" dirty="0" smtClean="0"/>
                  <a:t>Reasonable for double hashing (but not for linear probing)</a:t>
                </a:r>
              </a:p>
              <a:p>
                <a:r>
                  <a:rPr lang="en-US" dirty="0" smtClean="0"/>
                  <a:t>Load factor </a:t>
                </a:r>
                <a:r>
                  <a:rPr lang="en-US" dirty="0" smtClean="0">
                    <a:sym typeface="Symbol" panose="05050102010706020507" pitchFamily="18" charset="2"/>
                  </a:rPr>
                  <a:t>=n/m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n is sum of data items and deleted (non-empty) entries in table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Claim: the expected number of probes in an unsuccessful search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Unsuccessful Search – Proof 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X – number of probes</a:t>
                </a:r>
              </a:p>
              <a:p>
                <a:r>
                  <a:rPr lang="en-US" sz="2400" dirty="0" smtClean="0"/>
                  <a:t>If </a:t>
                </a:r>
                <a:r>
                  <a:rPr lang="en-US" sz="2400" dirty="0" err="1" smtClean="0"/>
                  <a:t>X</a:t>
                </a:r>
                <a:r>
                  <a:rPr lang="en-US" sz="2400" dirty="0" err="1" smtClean="0">
                    <a:sym typeface="Symbol" panose="05050102010706020507" pitchFamily="18" charset="2"/>
                  </a:rPr>
                  <a:t>i</a:t>
                </a:r>
                <a:r>
                  <a:rPr lang="en-US" sz="2400" dirty="0" smtClean="0">
                    <a:sym typeface="Symbol" panose="05050102010706020507" pitchFamily="18" charset="2"/>
                  </a:rPr>
                  <a:t>, then all probes 1,…,i-1 unsuccessful</a:t>
                </a:r>
              </a:p>
              <a:p>
                <a:r>
                  <a:rPr lang="en-US" sz="2400" dirty="0" smtClean="0">
                    <a:sym typeface="Symbol" panose="05050102010706020507" pitchFamily="18" charset="2"/>
                  </a:rPr>
                  <a:t>Given uniform hashing</a:t>
                </a:r>
              </a:p>
              <a:p>
                <a:pPr lvl="1"/>
                <a:r>
                  <a:rPr lang="en-US" sz="2000" dirty="0" smtClean="0">
                    <a:sym typeface="Symbol" panose="05050102010706020507" pitchFamily="18" charset="2"/>
                  </a:rPr>
                  <a:t>Probability of unsuccessful first probe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den>
                    </m:f>
                  </m:oMath>
                </a14:m>
                <a:endParaRPr lang="en-US" sz="2000" dirty="0" smtClean="0">
                  <a:sym typeface="Symbol" panose="05050102010706020507" pitchFamily="18" charset="2"/>
                </a:endParaRPr>
              </a:p>
              <a:p>
                <a:pPr lvl="1"/>
                <a:r>
                  <a:rPr lang="en-US" sz="2000" dirty="0" smtClean="0"/>
                  <a:t>Probability of unsuccessful second probe assuming that the first probe was unsuccessful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Probability of unsuccessful j-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probe assuming all previous were unsuccessful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400" dirty="0" err="1" smtClean="0"/>
                  <a:t>Pr</a:t>
                </a:r>
                <a:r>
                  <a:rPr lang="en-US" sz="2400" dirty="0" smtClean="0"/>
                  <a:t>[</a:t>
                </a:r>
                <a:r>
                  <a:rPr lang="en-US" sz="2400" dirty="0" err="1" smtClean="0"/>
                  <a:t>X</a:t>
                </a:r>
                <a:r>
                  <a:rPr lang="en-US" sz="2400" dirty="0" err="1" smtClean="0">
                    <a:sym typeface="Symbol" panose="05050102010706020507" pitchFamily="18" charset="2"/>
                  </a:rPr>
                  <a:t>i</a:t>
                </a:r>
                <a:r>
                  <a:rPr lang="en-US" sz="2400" dirty="0" smtClean="0">
                    <a:sym typeface="Symbol" panose="05050102010706020507" pitchFamily="18" charset="2"/>
                  </a:rPr>
                  <a:t>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∙…∙(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…∙(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6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Unsuccessful Search – Proof 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𝑖𝑃𝑟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[X=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]=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X</a:t>
                </a:r>
                <a:r>
                  <a:rPr lang="en-US" dirty="0" err="1" smtClean="0">
                    <a:sym typeface="Symbol" panose="05050102010706020507" pitchFamily="18" charset="2"/>
                  </a:rPr>
                  <a:t>i</a:t>
                </a:r>
                <a:r>
                  <a:rPr lang="en-US" dirty="0" smtClean="0">
                    <a:sym typeface="Symbol" panose="05050102010706020507" pitchFamily="18" charset="2"/>
                  </a:rPr>
                  <a:t>]-</a:t>
                </a:r>
                <a:r>
                  <a:rPr lang="en-US" dirty="0" err="1" smtClean="0">
                    <a:sym typeface="Symbol" panose="05050102010706020507" pitchFamily="18" charset="2"/>
                  </a:rPr>
                  <a:t>Pr</a:t>
                </a:r>
                <a:r>
                  <a:rPr lang="en-US" dirty="0" smtClean="0">
                    <a:sym typeface="Symbol" panose="05050102010706020507" pitchFamily="18" charset="2"/>
                  </a:rPr>
                  <a:t>[Xi+1]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Claim: The expected number of probes for a successful search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single hash function may be bad for specific input</a:t>
            </a:r>
          </a:p>
          <a:p>
            <a:pPr lvl="1"/>
            <a:r>
              <a:rPr lang="en-US" dirty="0" smtClean="0"/>
              <a:t>Think adversarial behavior</a:t>
            </a:r>
          </a:p>
          <a:p>
            <a:r>
              <a:rPr lang="en-US" dirty="0" smtClean="0"/>
              <a:t>Consider family H</a:t>
            </a:r>
          </a:p>
          <a:p>
            <a:pPr lvl="1"/>
            <a:r>
              <a:rPr lang="en-US" dirty="0" smtClean="0"/>
              <a:t>h:U</a:t>
            </a:r>
            <a:r>
              <a:rPr lang="en-US" dirty="0" smtClean="0">
                <a:sym typeface="Symbol" panose="05050102010706020507" pitchFamily="18" charset="2"/>
              </a:rPr>
              <a:t>{0,…,m-1} for all </a:t>
            </a:r>
            <a:r>
              <a:rPr lang="en-US" dirty="0" err="1" smtClean="0">
                <a:sym typeface="Symbol" panose="05050102010706020507" pitchFamily="18" charset="2"/>
              </a:rPr>
              <a:t>hH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Choose random </a:t>
            </a:r>
            <a:r>
              <a:rPr lang="en-US" dirty="0" err="1" smtClean="0">
                <a:sym typeface="Symbol" panose="05050102010706020507" pitchFamily="18" charset="2"/>
              </a:rPr>
              <a:t>hH</a:t>
            </a:r>
            <a:r>
              <a:rPr lang="en-US" dirty="0" smtClean="0">
                <a:sym typeface="Symbol" panose="05050102010706020507" pitchFamily="18" charset="2"/>
              </a:rPr>
              <a:t> at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Initialization of hash table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Each rehashing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&amp;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dictionary has</a:t>
            </a:r>
          </a:p>
          <a:p>
            <a:pPr lvl="1"/>
            <a:r>
              <a:rPr lang="en-US" dirty="0" smtClean="0"/>
              <a:t>Data of any type</a:t>
            </a:r>
          </a:p>
          <a:p>
            <a:pPr lvl="1"/>
            <a:r>
              <a:rPr lang="en-US" dirty="0" smtClean="0"/>
              <a:t>Operations: insert, search and delete</a:t>
            </a:r>
          </a:p>
          <a:p>
            <a:r>
              <a:rPr lang="en-US" dirty="0" smtClean="0"/>
              <a:t>Trees and skip lists implement dictionaries</a:t>
            </a:r>
          </a:p>
          <a:p>
            <a:pPr lvl="1"/>
            <a:r>
              <a:rPr lang="en-US" dirty="0" smtClean="0"/>
              <a:t>Overhead of </a:t>
            </a:r>
            <a:r>
              <a:rPr lang="en-US" dirty="0" smtClean="0">
                <a:sym typeface="Symbol" panose="05050102010706020507" pitchFamily="18" charset="2"/>
              </a:rPr>
              <a:t>(log n) in the worst and average cases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Achieve more than dictionary due to ordered elements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E.g. minimum and next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Hash table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Implements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H is a universal family of hash functions </a:t>
            </a:r>
            <a:r>
              <a:rPr lang="en-US" dirty="0" smtClean="0">
                <a:sym typeface="Symbol" panose="05050102010706020507" pitchFamily="18" charset="2"/>
              </a:rPr>
              <a:t>[Carter, </a:t>
            </a:r>
            <a:r>
              <a:rPr lang="en-US" dirty="0" err="1" smtClean="0">
                <a:sym typeface="Symbol" panose="05050102010706020507" pitchFamily="18" charset="2"/>
              </a:rPr>
              <a:t>Wegman</a:t>
            </a:r>
            <a:r>
              <a:rPr lang="en-US" dirty="0" smtClean="0">
                <a:sym typeface="Symbol" panose="05050102010706020507" pitchFamily="18" charset="2"/>
              </a:rPr>
              <a:t> 1977] if </a:t>
            </a:r>
            <a:r>
              <a:rPr lang="en-US" dirty="0">
                <a:sym typeface="Symbol" panose="05050102010706020507" pitchFamily="18" charset="2"/>
              </a:rPr>
              <a:t>for every two different keys </a:t>
            </a:r>
            <a:r>
              <a:rPr lang="en-US" dirty="0" err="1" smtClean="0">
                <a:sym typeface="Symbol" panose="05050102010706020507" pitchFamily="18" charset="2"/>
              </a:rPr>
              <a:t>k,k</a:t>
            </a:r>
            <a:r>
              <a:rPr lang="en-US" dirty="0" smtClean="0">
                <a:sym typeface="Symbol" panose="05050102010706020507" pitchFamily="18" charset="2"/>
              </a:rPr>
              <a:t>’ 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smtClean="0"/>
              <a:t>|{</a:t>
            </a:r>
            <a:r>
              <a:rPr lang="en-US" dirty="0" err="1" smtClean="0"/>
              <a:t>h</a:t>
            </a:r>
            <a:r>
              <a:rPr lang="en-US" dirty="0" err="1" smtClean="0">
                <a:sym typeface="Symbol" panose="05050102010706020507" pitchFamily="18" charset="2"/>
              </a:rPr>
              <a:t>H</a:t>
            </a:r>
            <a:r>
              <a:rPr lang="en-US" dirty="0" smtClean="0">
                <a:sym typeface="Symbol" panose="05050102010706020507" pitchFamily="18" charset="2"/>
              </a:rPr>
              <a:t>| h(k)=h(k’)}||H|/m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Probability of k and k’ colliding is identical to probability of inserting them randomly into table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Claim: in chained hashing with universal hashing the expected length of a search is O()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Proof: let 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k,k</a:t>
            </a:r>
            <a:r>
              <a:rPr lang="en-US" baseline="-25000" dirty="0" smtClean="0">
                <a:sym typeface="Symbol" panose="05050102010706020507" pitchFamily="18" charset="2"/>
              </a:rPr>
              <a:t>’</a:t>
            </a:r>
            <a:r>
              <a:rPr lang="en-US" dirty="0" smtClean="0">
                <a:sym typeface="Symbol" panose="05050102010706020507" pitchFamily="18" charset="2"/>
              </a:rPr>
              <a:t> be an indicator for a collision 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X</a:t>
            </a:r>
            <a:r>
              <a:rPr lang="en-US" baseline="-25000" dirty="0" err="1">
                <a:sym typeface="Symbol" panose="05050102010706020507" pitchFamily="18" charset="2"/>
              </a:rPr>
              <a:t>k,k</a:t>
            </a:r>
            <a:r>
              <a:rPr lang="en-US" baseline="-25000" dirty="0" smtClean="0">
                <a:sym typeface="Symbol" panose="05050102010706020507" pitchFamily="18" charset="2"/>
              </a:rPr>
              <a:t>’</a:t>
            </a:r>
            <a:r>
              <a:rPr lang="en-US" dirty="0" smtClean="0">
                <a:sym typeface="Symbol" panose="05050102010706020507" pitchFamily="18" charset="2"/>
              </a:rPr>
              <a:t>=1 if h(k)=h(k’) and is zero otherwise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E(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k,k</a:t>
            </a:r>
            <a:r>
              <a:rPr lang="en-US" baseline="-25000" dirty="0" smtClean="0">
                <a:sym typeface="Symbol" panose="05050102010706020507" pitchFamily="18" charset="2"/>
              </a:rPr>
              <a:t>’</a:t>
            </a:r>
            <a:r>
              <a:rPr lang="en-US" dirty="0" smtClean="0">
                <a:sym typeface="Symbol" panose="05050102010706020507" pitchFamily="18" charset="2"/>
              </a:rPr>
              <a:t>)=1/m by definition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Hashing III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The length of a search is exactly the number of elements mapped to h(k)</a:t>
                </a:r>
              </a:p>
              <a:p>
                <a:pPr lvl="1"/>
                <a:r>
                  <a:rPr lang="en-US" dirty="0" smtClean="0"/>
                  <a:t>Expected number (linearity of expectation)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Universal Family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if p is a prime then for any x</a:t>
            </a:r>
            <a:r>
              <a:rPr lang="en-US" dirty="0" smtClean="0">
                <a:sym typeface="Symbol" panose="05050102010706020507" pitchFamily="18" charset="2"/>
              </a:rPr>
              <a:t>0 mod p there is x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 such that xx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1 mod 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Universal hash family for integers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Choose prime p&gt;m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Define </a:t>
            </a:r>
            <a:r>
              <a:rPr lang="en-US" dirty="0" err="1" smtClean="0">
                <a:sym typeface="Symbol" panose="05050102010706020507" pitchFamily="18" charset="2"/>
              </a:rPr>
              <a:t>h</a:t>
            </a:r>
            <a:r>
              <a:rPr lang="en-US" baseline="-25000" dirty="0" err="1" smtClean="0">
                <a:sym typeface="Symbol" panose="05050102010706020507" pitchFamily="18" charset="2"/>
              </a:rPr>
              <a:t>a,b</a:t>
            </a:r>
            <a:r>
              <a:rPr lang="en-US" dirty="0" smtClean="0">
                <a:sym typeface="Symbol" panose="05050102010706020507" pitchFamily="18" charset="2"/>
              </a:rPr>
              <a:t>(x)=(</a:t>
            </a:r>
            <a:r>
              <a:rPr lang="en-US" dirty="0" err="1" smtClean="0">
                <a:sym typeface="Symbol" panose="05050102010706020507" pitchFamily="18" charset="2"/>
              </a:rPr>
              <a:t>ax+b</a:t>
            </a:r>
            <a:r>
              <a:rPr lang="en-US" dirty="0" smtClean="0">
                <a:sym typeface="Symbol" panose="05050102010706020507" pitchFamily="18" charset="2"/>
              </a:rPr>
              <a:t> mod p) mod m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H={</a:t>
            </a:r>
            <a:r>
              <a:rPr lang="en-US" dirty="0" err="1" smtClean="0">
                <a:sym typeface="Symbol" panose="05050102010706020507" pitchFamily="18" charset="2"/>
              </a:rPr>
              <a:t>h</a:t>
            </a:r>
            <a:r>
              <a:rPr lang="en-US" baseline="-25000" dirty="0" err="1" smtClean="0">
                <a:sym typeface="Symbol" panose="05050102010706020507" pitchFamily="18" charset="2"/>
              </a:rPr>
              <a:t>a,b</a:t>
            </a:r>
            <a:r>
              <a:rPr lang="en-US" dirty="0" smtClean="0">
                <a:sym typeface="Symbol" panose="05050102010706020507" pitchFamily="18" charset="2"/>
              </a:rPr>
              <a:t> | a{1,…,p-1}, b{0,…,p-1}}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h</a:t>
            </a:r>
            <a:r>
              <a:rPr lang="en-US" baseline="-25000" dirty="0" err="1" smtClean="0">
                <a:sym typeface="Symbol" panose="05050102010706020507" pitchFamily="18" charset="2"/>
              </a:rPr>
              <a:t>a,b</a:t>
            </a:r>
            <a:r>
              <a:rPr lang="en-US" dirty="0" smtClean="0">
                <a:sym typeface="Symbol" panose="05050102010706020507" pitchFamily="18" charset="2"/>
              </a:rPr>
              <a:t>(x)=</a:t>
            </a:r>
            <a:r>
              <a:rPr lang="en-US" dirty="0" err="1" smtClean="0">
                <a:sym typeface="Symbol" panose="05050102010706020507" pitchFamily="18" charset="2"/>
              </a:rPr>
              <a:t>h</a:t>
            </a:r>
            <a:r>
              <a:rPr lang="en-US" baseline="-25000" dirty="0" err="1" smtClean="0">
                <a:sym typeface="Symbol" panose="05050102010706020507" pitchFamily="18" charset="2"/>
              </a:rPr>
              <a:t>a,b</a:t>
            </a:r>
            <a:r>
              <a:rPr lang="en-US" dirty="0" smtClean="0">
                <a:sym typeface="Symbol" panose="05050102010706020507" pitchFamily="18" charset="2"/>
              </a:rPr>
              <a:t>(y)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ax+b</a:t>
            </a:r>
            <a:r>
              <a:rPr lang="en-US" dirty="0">
                <a:sym typeface="Symbol" panose="05050102010706020507" pitchFamily="18" charset="2"/>
              </a:rPr>
              <a:t> mod p</a:t>
            </a:r>
            <a:r>
              <a:rPr lang="en-US" dirty="0" smtClean="0">
                <a:sym typeface="Symbol" panose="05050102010706020507" pitchFamily="18" charset="2"/>
              </a:rPr>
              <a:t>)(</a:t>
            </a:r>
            <a:r>
              <a:rPr lang="en-US" dirty="0" err="1" smtClean="0">
                <a:sym typeface="Symbol" panose="05050102010706020507" pitchFamily="18" charset="2"/>
              </a:rPr>
              <a:t>ay+b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mod p) mod m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ax+b</a:t>
            </a:r>
            <a:r>
              <a:rPr lang="en-US" dirty="0" smtClean="0">
                <a:sym typeface="Symbol" panose="05050102010706020507" pitchFamily="18" charset="2"/>
              </a:rPr>
              <a:t> mod p = </a:t>
            </a:r>
            <a:r>
              <a:rPr lang="en-US" dirty="0" err="1" smtClean="0">
                <a:sym typeface="Symbol" panose="05050102010706020507" pitchFamily="18" charset="2"/>
              </a:rPr>
              <a:t>ay+b</a:t>
            </a:r>
            <a:r>
              <a:rPr lang="en-US" dirty="0" smtClean="0">
                <a:sym typeface="Symbol" panose="05050102010706020507" pitchFamily="18" charset="2"/>
              </a:rPr>
              <a:t> mod p +</a:t>
            </a:r>
            <a:r>
              <a:rPr lang="en-US" dirty="0" err="1" smtClean="0">
                <a:sym typeface="Symbol" panose="05050102010706020507" pitchFamily="18" charset="2"/>
              </a:rPr>
              <a:t>im</a:t>
            </a:r>
            <a:r>
              <a:rPr lang="en-US" dirty="0" smtClean="0">
                <a:sym typeface="Symbol" panose="05050102010706020507" pitchFamily="18" charset="2"/>
              </a:rPr>
              <a:t> 0i(p-1)/m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a=</a:t>
            </a:r>
            <a:r>
              <a:rPr lang="en-US" dirty="0" err="1" smtClean="0">
                <a:sym typeface="Symbol" panose="05050102010706020507" pitchFamily="18" charset="2"/>
              </a:rPr>
              <a:t>im</a:t>
            </a:r>
            <a:r>
              <a:rPr lang="en-US" dirty="0" smtClean="0">
                <a:sym typeface="Symbol" panose="05050102010706020507" pitchFamily="18" charset="2"/>
              </a:rPr>
              <a:t>(x-y)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 mod p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Universal Family 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are (p-1)/m values for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There are p-1 values for a </a:t>
                </a:r>
              </a:p>
              <a:p>
                <a:r>
                  <a:rPr lang="en-US" dirty="0" smtClean="0"/>
                  <a:t>Probability of collision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Tabulation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hashing idea for strings over alphabet </a:t>
            </a:r>
            <a:r>
              <a:rPr lang="en-US" dirty="0" smtClean="0">
                <a:sym typeface="Symbol" panose="05050102010706020507" pitchFamily="18" charset="2"/>
              </a:rPr>
              <a:t>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Assume the strings are of length 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Let T be a k matrix with random values in {0,…,m-1}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Define </a:t>
            </a:r>
            <a:r>
              <a:rPr lang="en-US" dirty="0" err="1" smtClean="0">
                <a:sym typeface="Symbol" panose="05050102010706020507" pitchFamily="18" charset="2"/>
              </a:rPr>
              <a:t>h</a:t>
            </a:r>
            <a:r>
              <a:rPr lang="en-US" baseline="-25000" dirty="0" err="1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:</a:t>
            </a:r>
            <a:r>
              <a:rPr lang="en-US" baseline="30000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{0,…,m-1} by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h(s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,…,</a:t>
            </a:r>
            <a:r>
              <a:rPr lang="en-US" dirty="0" err="1" smtClean="0">
                <a:sym typeface="Symbol" panose="05050102010706020507" pitchFamily="18" charset="2"/>
              </a:rPr>
              <a:t>s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)=T(1,s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)+….+T(</a:t>
            </a:r>
            <a:r>
              <a:rPr lang="en-US" dirty="0" err="1" smtClean="0">
                <a:sym typeface="Symbol" panose="05050102010706020507" pitchFamily="18" charset="2"/>
              </a:rPr>
              <a:t>s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) mod m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Easy extension to (universal) family by considering H={</a:t>
            </a:r>
            <a:r>
              <a:rPr lang="en-US" dirty="0" err="1" smtClean="0">
                <a:sym typeface="Symbol" panose="05050102010706020507" pitchFamily="18" charset="2"/>
              </a:rPr>
              <a:t>h</a:t>
            </a:r>
            <a:r>
              <a:rPr lang="en-US" baseline="-25000" dirty="0" err="1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| any </a:t>
            </a:r>
            <a:r>
              <a:rPr lang="en-US" dirty="0">
                <a:sym typeface="Symbol" panose="05050102010706020507" pitchFamily="18" charset="2"/>
              </a:rPr>
              <a:t>k </a:t>
            </a:r>
            <a:r>
              <a:rPr lang="en-US" dirty="0" smtClean="0">
                <a:sym typeface="Symbol" panose="05050102010706020507" pitchFamily="18" charset="2"/>
              </a:rPr>
              <a:t>matrix T}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 domain is (key, value) pair, keys in universe U</a:t>
            </a:r>
          </a:p>
          <a:p>
            <a:pPr lvl="1"/>
            <a:r>
              <a:rPr lang="en-US" dirty="0" smtClean="0"/>
              <a:t>We begin by assuming that U is integers</a:t>
            </a:r>
          </a:p>
          <a:p>
            <a:r>
              <a:rPr lang="en-US" dirty="0" smtClean="0"/>
              <a:t>Elements of hash table</a:t>
            </a:r>
          </a:p>
          <a:p>
            <a:pPr lvl="1"/>
            <a:r>
              <a:rPr lang="en-US" dirty="0" smtClean="0"/>
              <a:t>Array A of size m&lt;&lt;|U|</a:t>
            </a:r>
          </a:p>
          <a:p>
            <a:pPr lvl="1"/>
            <a:r>
              <a:rPr lang="en-US" dirty="0" smtClean="0"/>
              <a:t>Hash function h:U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Wingdings" panose="05000000000000000000" pitchFamily="2" charset="2"/>
              </a:rPr>
              <a:t>{0,…,m-1}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Operations (ideal setting)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Insert(</a:t>
            </a:r>
            <a:r>
              <a:rPr lang="en-US" dirty="0" err="1" smtClean="0">
                <a:sym typeface="Wingdings" panose="05000000000000000000" pitchFamily="2" charset="2"/>
              </a:rPr>
              <a:t>k,x</a:t>
            </a:r>
            <a:r>
              <a:rPr lang="en-US" dirty="0" smtClean="0">
                <a:sym typeface="Wingdings" panose="05000000000000000000" pitchFamily="2" charset="2"/>
              </a:rPr>
              <a:t>) – A[h(k)](</a:t>
            </a:r>
            <a:r>
              <a:rPr lang="en-US" dirty="0" err="1" smtClean="0">
                <a:sym typeface="Wingdings" panose="05000000000000000000" pitchFamily="2" charset="2"/>
              </a:rPr>
              <a:t>k,x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Search(k) – retrieve A[h(x)]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Delete(k) – delete contents of A[h(x)]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solution breaks</a:t>
            </a:r>
          </a:p>
          <a:p>
            <a:pPr lvl="1"/>
            <a:r>
              <a:rPr lang="en-US" dirty="0" smtClean="0"/>
              <a:t>|U|&gt;m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err="1" smtClean="0">
                <a:sym typeface="Symbol" panose="05050102010706020507" pitchFamily="18" charset="2"/>
              </a:rPr>
              <a:t>xy</a:t>
            </a:r>
            <a:r>
              <a:rPr lang="en-US" dirty="0" smtClean="0">
                <a:sym typeface="Symbol" panose="05050102010706020507" pitchFamily="18" charset="2"/>
              </a:rPr>
              <a:t> h(x)=h(y)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Insert(x) followed by insert(y) causes a collision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Collisions in hash tables are inevitable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Solutions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Chained hashing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Open addressing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is header of linked list</a:t>
            </a:r>
          </a:p>
          <a:p>
            <a:pPr lvl="1"/>
            <a:r>
              <a:rPr lang="en-US" dirty="0" smtClean="0"/>
              <a:t>Holds every k </a:t>
            </a:r>
            <a:r>
              <a:rPr lang="en-US" dirty="0" err="1" smtClean="0"/>
              <a:t>s.t.</a:t>
            </a:r>
            <a:r>
              <a:rPr lang="en-US" dirty="0" smtClean="0"/>
              <a:t> h(k)=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Insert(</a:t>
            </a:r>
            <a:r>
              <a:rPr lang="en-US" dirty="0" err="1" smtClean="0"/>
              <a:t>k,x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Linked list insert (into beginning of list in A[h(k)])</a:t>
            </a:r>
          </a:p>
          <a:p>
            <a:pPr lvl="1"/>
            <a:r>
              <a:rPr lang="en-US" dirty="0" smtClean="0"/>
              <a:t>Time – O(1)</a:t>
            </a:r>
          </a:p>
          <a:p>
            <a:r>
              <a:rPr lang="en-US" dirty="0" smtClean="0"/>
              <a:t>Search(k)</a:t>
            </a:r>
          </a:p>
          <a:p>
            <a:pPr lvl="1"/>
            <a:r>
              <a:rPr lang="en-US" dirty="0" smtClean="0"/>
              <a:t>Linked list search in A[h(k)]</a:t>
            </a:r>
          </a:p>
          <a:p>
            <a:pPr lvl="1"/>
            <a:r>
              <a:rPr lang="en-US" dirty="0" smtClean="0"/>
              <a:t>Time – length of list in A[h(k)]</a:t>
            </a:r>
          </a:p>
          <a:p>
            <a:r>
              <a:rPr lang="en-US" dirty="0" smtClean="0"/>
              <a:t>Delete(k) – linked list search and then 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vs. “Normal”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input</a:t>
            </a:r>
          </a:p>
          <a:p>
            <a:pPr lvl="1"/>
            <a:r>
              <a:rPr lang="en-US" dirty="0" smtClean="0"/>
              <a:t>Hash table degenerates to linked list</a:t>
            </a:r>
          </a:p>
          <a:p>
            <a:pPr lvl="1"/>
            <a:r>
              <a:rPr lang="en-US" dirty="0" smtClean="0"/>
              <a:t>Bad choice of hash function</a:t>
            </a:r>
          </a:p>
          <a:p>
            <a:pPr lvl="2"/>
            <a:r>
              <a:rPr lang="en-US" dirty="0" smtClean="0"/>
              <a:t>Example – web server stores incoming packets by destination IP and address</a:t>
            </a:r>
          </a:p>
          <a:p>
            <a:pPr lvl="1"/>
            <a:r>
              <a:rPr lang="en-US" dirty="0" smtClean="0"/>
              <a:t>Adversary controls input</a:t>
            </a:r>
          </a:p>
          <a:p>
            <a:r>
              <a:rPr lang="en-US" dirty="0"/>
              <a:t>Simple Uniform Hash </a:t>
            </a:r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Hash function distributes input uniformly into array</a:t>
            </a:r>
          </a:p>
          <a:p>
            <a:pPr lvl="1"/>
            <a:r>
              <a:rPr lang="en-US" dirty="0" smtClean="0"/>
              <a:t>Practical assumption when</a:t>
            </a:r>
          </a:p>
          <a:p>
            <a:pPr lvl="2"/>
            <a:r>
              <a:rPr lang="en-US" dirty="0" smtClean="0"/>
              <a:t>Function h is independent of input</a:t>
            </a:r>
          </a:p>
          <a:p>
            <a:pPr lvl="2"/>
            <a:r>
              <a:rPr lang="en-US" dirty="0" smtClean="0"/>
              <a:t>No adversary 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Factor and O(1)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elements – n</a:t>
            </a:r>
          </a:p>
          <a:p>
            <a:r>
              <a:rPr lang="en-US" dirty="0" smtClean="0"/>
              <a:t>Load factor is </a:t>
            </a:r>
            <a:r>
              <a:rPr lang="en-US" dirty="0" smtClean="0">
                <a:sym typeface="Symbol" panose="05050102010706020507" pitchFamily="18" charset="2"/>
              </a:rPr>
              <a:t>=</a:t>
            </a:r>
            <a:r>
              <a:rPr lang="en-US" dirty="0" smtClean="0"/>
              <a:t>n/m</a:t>
            </a:r>
          </a:p>
          <a:p>
            <a:r>
              <a:rPr lang="en-US" dirty="0" smtClean="0"/>
              <a:t>Under Simple Uniform Hash</a:t>
            </a:r>
          </a:p>
          <a:p>
            <a:pPr lvl="1"/>
            <a:r>
              <a:rPr lang="en-US" dirty="0" smtClean="0"/>
              <a:t>Probability that k is mapped to A[</a:t>
            </a:r>
            <a:r>
              <a:rPr lang="en-US" dirty="0" err="1" smtClean="0"/>
              <a:t>i</a:t>
            </a:r>
            <a:r>
              <a:rPr lang="en-US" dirty="0" smtClean="0"/>
              <a:t>] is 1/m</a:t>
            </a:r>
          </a:p>
          <a:p>
            <a:pPr lvl="1"/>
            <a:r>
              <a:rPr lang="en-US" dirty="0" smtClean="0"/>
              <a:t>Expected number of elements in A[</a:t>
            </a:r>
            <a:r>
              <a:rPr lang="en-US" dirty="0" err="1" smtClean="0"/>
              <a:t>i</a:t>
            </a:r>
            <a:r>
              <a:rPr lang="en-US" dirty="0" smtClean="0"/>
              <a:t>] is </a:t>
            </a:r>
            <a:r>
              <a:rPr lang="en-US" dirty="0" smtClean="0">
                <a:sym typeface="Symbol" panose="05050102010706020507" pitchFamily="18" charset="2"/>
              </a:rPr>
              <a:t>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Expected time of search (1+)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Unsuccessful search accesses  elements on average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Successful search accesses /2 elements on average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m=O(n) </a:t>
            </a:r>
            <a:r>
              <a:rPr lang="en-US" dirty="0" smtClean="0">
                <a:sym typeface="Wingdings" panose="05000000000000000000" pitchFamily="2" charset="2"/>
              </a:rPr>
              <a:t> all operations are expected O(1) time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in array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 has two parts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Hash key to array entry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full follow </a:t>
            </a:r>
            <a:r>
              <a:rPr lang="en-US" b="1" dirty="0" smtClean="0">
                <a:sym typeface="Wingdings" panose="05000000000000000000" pitchFamily="2" charset="2"/>
              </a:rPr>
              <a:t>probe sequence </a:t>
            </a:r>
            <a:r>
              <a:rPr lang="en-US" dirty="0" smtClean="0">
                <a:sym typeface="Wingdings" panose="05000000000000000000" pitchFamily="2" charset="2"/>
              </a:rPr>
              <a:t>to next addresses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Hash function h:U</a:t>
            </a:r>
            <a:r>
              <a:rPr lang="en-US" dirty="0" smtClean="0">
                <a:sym typeface="Symbol" panose="05050102010706020507" pitchFamily="18" charset="2"/>
              </a:rPr>
              <a:t>{0,…,m-1}{0,…,m-1}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Second input – probe count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Popular probe sequences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Linear probing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Quadratic probing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Double hashing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Less space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Potentially more cache friendly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Faster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Challenges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Deletion in middle of search sequence causes failed search for existing values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Search speed depends on load balance non-linearly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Load balance has to be kept below a threshold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Clustering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62627</TotalTime>
  <Words>1293</Words>
  <Application>Microsoft Office PowerPoint</Application>
  <PresentationFormat>On-screen Show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ZapfDingbats</vt:lpstr>
      <vt:lpstr>Default Design</vt:lpstr>
      <vt:lpstr>Hash Tables</vt:lpstr>
      <vt:lpstr>Hash Table &amp; Dictionaries</vt:lpstr>
      <vt:lpstr>Hash Tables</vt:lpstr>
      <vt:lpstr>Collisions</vt:lpstr>
      <vt:lpstr>Chained Hashing</vt:lpstr>
      <vt:lpstr>Worst Case vs. “Normal” Case</vt:lpstr>
      <vt:lpstr>Load Factor and O(1) time</vt:lpstr>
      <vt:lpstr>Open Addressing</vt:lpstr>
      <vt:lpstr>Pros and Cons of Open Addressing</vt:lpstr>
      <vt:lpstr>Deletion</vt:lpstr>
      <vt:lpstr>Rehashing</vt:lpstr>
      <vt:lpstr>Linear probing</vt:lpstr>
      <vt:lpstr>Quadratic Probing</vt:lpstr>
      <vt:lpstr>Double Hashing I</vt:lpstr>
      <vt:lpstr>Double Hashing II</vt:lpstr>
      <vt:lpstr>Performance of Open Addressing</vt:lpstr>
      <vt:lpstr>Unsuccessful Search – Proof I</vt:lpstr>
      <vt:lpstr>Unsuccessful Search – Proof II</vt:lpstr>
      <vt:lpstr>Universal Hashing I</vt:lpstr>
      <vt:lpstr>Universal Hashing II</vt:lpstr>
      <vt:lpstr>Universal Hashing III</vt:lpstr>
      <vt:lpstr>Choosing a Universal Family I</vt:lpstr>
      <vt:lpstr>Choosing a Universal Family II</vt:lpstr>
      <vt:lpstr>Tabulation Hashing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636</cp:revision>
  <dcterms:created xsi:type="dcterms:W3CDTF">1999-10-08T19:08:27Z</dcterms:created>
  <dcterms:modified xsi:type="dcterms:W3CDTF">2020-01-17T14:46:48Z</dcterms:modified>
</cp:coreProperties>
</file>