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9" autoAdjust="0"/>
    <p:restoredTop sz="87029" autoAdjust="0"/>
  </p:normalViewPr>
  <p:slideViewPr>
    <p:cSldViewPr>
      <p:cViewPr varScale="1">
        <p:scale>
          <a:sx n="76" d="100"/>
          <a:sy n="76" d="100"/>
        </p:scale>
        <p:origin x="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מבנה </a:t>
            </a:r>
            <a:r>
              <a:rPr lang="en-US" dirty="0" smtClean="0"/>
              <a:t>TRIE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/>
              <a:t>מבנה נתונים בסגנון עץ אשר המבנה שלו תואם את מפתחות החיפוש של המידע במבנה.</a:t>
            </a:r>
          </a:p>
          <a:p>
            <a:r>
              <a:rPr lang="he-IL" dirty="0" smtClean="0"/>
              <a:t>שורש העץ הינו מחרוזת ריקה, וכל קדקוד מחזיק כמות בנים פוטנציאלית של גודל האלפבית בשימוש.</a:t>
            </a:r>
          </a:p>
          <a:p>
            <a:r>
              <a:rPr lang="he-IL" dirty="0" smtClean="0"/>
              <a:t>מפתח בעץ נבנה על ידי שרשור התווים במסלול אל עלה.</a:t>
            </a:r>
          </a:p>
          <a:p>
            <a:r>
              <a:rPr lang="he-IL" dirty="0" smtClean="0"/>
              <a:t>זמן החיפוש במבנה תלוי בגודל המפתח, כאשר נגדיר </a:t>
            </a:r>
            <a:r>
              <a:rPr lang="en-US" dirty="0" smtClean="0"/>
              <a:t>M</a:t>
            </a:r>
            <a:r>
              <a:rPr lang="he-IL" dirty="0" smtClean="0"/>
              <a:t> להיות המפתח המקסימלי זמן החיפוש הוא </a:t>
            </a:r>
            <a:r>
              <a:rPr lang="en-US" dirty="0" smtClean="0"/>
              <a:t>O(M)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זמן חיפוש קצר יחסית בא על חשבון סיבוכיות מקום גדולה.</a:t>
            </a:r>
          </a:p>
          <a:p>
            <a:pPr lvl="1"/>
            <a:r>
              <a:rPr lang="he-IL" dirty="0" smtClean="0"/>
              <a:t>סיבוכיות מקום תלויה בגודל האלפבית של המפתחות, אורך ממוצע של מפתח, וכמות האיברים במבנה. </a:t>
            </a:r>
            <a:r>
              <a:rPr lang="en-US" dirty="0" smtClean="0"/>
              <a:t>O(ALPHABET*</a:t>
            </a:r>
            <a:r>
              <a:rPr lang="en-US" dirty="0" err="1" smtClean="0"/>
              <a:t>avg_key_len</a:t>
            </a:r>
            <a:r>
              <a:rPr lang="en-US" dirty="0" smtClean="0"/>
              <a:t>*N)</a:t>
            </a:r>
            <a:endParaRPr lang="he-IL" dirty="0"/>
          </a:p>
          <a:p>
            <a:r>
              <a:rPr lang="he-IL" dirty="0" smtClean="0"/>
              <a:t>מבנה מאוד שימושי לחיפוש מילון, השלמה אוטומטית, תיקון שגיאות וכדו'.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err="1" smtClean="0"/>
              <a:t>Trie</a:t>
            </a:r>
            <a:r>
              <a:rPr lang="he-IL" dirty="0" smtClean="0"/>
              <a:t> - דוגמא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193400" y="189983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00" y="1899833"/>
                <a:ext cx="460574" cy="3237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725032" y="18147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32" y="1814768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472947" y="1185878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8439101" y="231123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01" y="2311230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7" idx="3"/>
            <a:endCxn id="5" idx="0"/>
          </p:cNvCxnSpPr>
          <p:nvPr/>
        </p:nvCxnSpPr>
        <p:spPr>
          <a:xfrm flipH="1">
            <a:off x="3423687" y="1462247"/>
            <a:ext cx="2116710" cy="437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  <a:endCxn id="6" idx="0"/>
          </p:cNvCxnSpPr>
          <p:nvPr/>
        </p:nvCxnSpPr>
        <p:spPr>
          <a:xfrm>
            <a:off x="5866071" y="1462247"/>
            <a:ext cx="2089248" cy="35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8" idx="0"/>
          </p:cNvCxnSpPr>
          <p:nvPr/>
        </p:nvCxnSpPr>
        <p:spPr>
          <a:xfrm>
            <a:off x="8118156" y="2091137"/>
            <a:ext cx="551232" cy="220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40972" y="3039368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5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848126" y="231123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26" y="2311230"/>
                <a:ext cx="460574" cy="3237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392055" y="30393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55" y="3039368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36" idx="4"/>
            <a:endCxn id="12" idx="0"/>
          </p:cNvCxnSpPr>
          <p:nvPr/>
        </p:nvCxnSpPr>
        <p:spPr>
          <a:xfrm flipH="1">
            <a:off x="3071259" y="2815479"/>
            <a:ext cx="11636" cy="22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  <a:endCxn id="13" idx="0"/>
          </p:cNvCxnSpPr>
          <p:nvPr/>
        </p:nvCxnSpPr>
        <p:spPr>
          <a:xfrm flipH="1">
            <a:off x="7078413" y="2091137"/>
            <a:ext cx="714069" cy="220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6" idx="3"/>
            <a:endCxn id="15" idx="0"/>
          </p:cNvCxnSpPr>
          <p:nvPr/>
        </p:nvCxnSpPr>
        <p:spPr>
          <a:xfrm flipH="1">
            <a:off x="1622342" y="2768062"/>
            <a:ext cx="1297716" cy="271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559394" y="249169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394" y="2491693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5" idx="5"/>
            <a:endCxn id="20" idx="0"/>
          </p:cNvCxnSpPr>
          <p:nvPr/>
        </p:nvCxnSpPr>
        <p:spPr>
          <a:xfrm>
            <a:off x="3586524" y="2176202"/>
            <a:ext cx="2203157" cy="31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7712008" y="39374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08" y="3937481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>
            <a:stCxn id="6" idx="4"/>
            <a:endCxn id="22" idx="0"/>
          </p:cNvCxnSpPr>
          <p:nvPr/>
        </p:nvCxnSpPr>
        <p:spPr>
          <a:xfrm flipH="1">
            <a:off x="7942295" y="2138554"/>
            <a:ext cx="13024" cy="179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019876" y="304808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6" y="3048080"/>
                <a:ext cx="460574" cy="3237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36" idx="5"/>
            <a:endCxn id="24" idx="0"/>
          </p:cNvCxnSpPr>
          <p:nvPr/>
        </p:nvCxnSpPr>
        <p:spPr>
          <a:xfrm>
            <a:off x="3245732" y="2768062"/>
            <a:ext cx="2004431" cy="280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126047" y="30393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47" y="3039368"/>
                <a:ext cx="460574" cy="32378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stCxn id="36" idx="4"/>
            <a:endCxn id="26" idx="0"/>
          </p:cNvCxnSpPr>
          <p:nvPr/>
        </p:nvCxnSpPr>
        <p:spPr>
          <a:xfrm flipH="1">
            <a:off x="2356334" y="2815479"/>
            <a:ext cx="726561" cy="22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4"/>
            <a:endCxn id="29" idx="0"/>
          </p:cNvCxnSpPr>
          <p:nvPr/>
        </p:nvCxnSpPr>
        <p:spPr>
          <a:xfrm>
            <a:off x="3082895" y="2815479"/>
            <a:ext cx="689623" cy="21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2231" y="3032146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6</a:t>
            </a:r>
            <a:endParaRPr lang="he-IL" sz="1200" dirty="0"/>
          </a:p>
        </p:txBody>
      </p:sp>
      <p:cxnSp>
        <p:nvCxnSpPr>
          <p:cNvPr id="30" name="Straight Connector 29"/>
          <p:cNvCxnSpPr>
            <a:stCxn id="36" idx="5"/>
            <a:endCxn id="31" idx="0"/>
          </p:cNvCxnSpPr>
          <p:nvPr/>
        </p:nvCxnSpPr>
        <p:spPr>
          <a:xfrm>
            <a:off x="3245732" y="2768062"/>
            <a:ext cx="1201073" cy="271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16518" y="3039368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7</a:t>
            </a:r>
            <a:endParaRPr lang="he-IL" sz="1200" dirty="0"/>
          </a:p>
        </p:txBody>
      </p:sp>
      <p:cxnSp>
        <p:nvCxnSpPr>
          <p:cNvPr id="32" name="Straight Connector 31"/>
          <p:cNvCxnSpPr>
            <a:stCxn id="36" idx="3"/>
            <a:endCxn id="33" idx="0"/>
          </p:cNvCxnSpPr>
          <p:nvPr/>
        </p:nvCxnSpPr>
        <p:spPr>
          <a:xfrm flipH="1">
            <a:off x="847399" y="2768062"/>
            <a:ext cx="2072659" cy="271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17112" y="303936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3039368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2852608" y="249169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608" y="2491693"/>
                <a:ext cx="460574" cy="32378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5" idx="3"/>
            <a:endCxn id="36" idx="0"/>
          </p:cNvCxnSpPr>
          <p:nvPr/>
        </p:nvCxnSpPr>
        <p:spPr>
          <a:xfrm flipH="1">
            <a:off x="3082895" y="2176202"/>
            <a:ext cx="177955" cy="31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22228" y="530867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0</a:t>
            </a:r>
            <a:endParaRPr lang="he-IL" sz="1200" dirty="0"/>
          </a:p>
        </p:txBody>
      </p:sp>
      <p:cxnSp>
        <p:nvCxnSpPr>
          <p:cNvPr id="82" name="Straight Connector 81"/>
          <p:cNvCxnSpPr>
            <a:stCxn id="26" idx="3"/>
            <a:endCxn id="81" idx="0"/>
          </p:cNvCxnSpPr>
          <p:nvPr/>
        </p:nvCxnSpPr>
        <p:spPr>
          <a:xfrm flipH="1">
            <a:off x="652515" y="3315737"/>
            <a:ext cx="1540982" cy="1992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2186518" y="534407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18" y="5344075"/>
                <a:ext cx="460574" cy="32378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>
            <a:stCxn id="26" idx="4"/>
            <a:endCxn id="83" idx="0"/>
          </p:cNvCxnSpPr>
          <p:nvPr/>
        </p:nvCxnSpPr>
        <p:spPr>
          <a:xfrm>
            <a:off x="2356334" y="3363154"/>
            <a:ext cx="60471" cy="198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6" idx="4"/>
            <a:endCxn id="86" idx="0"/>
          </p:cNvCxnSpPr>
          <p:nvPr/>
        </p:nvCxnSpPr>
        <p:spPr>
          <a:xfrm flipH="1">
            <a:off x="1223699" y="3363154"/>
            <a:ext cx="1132635" cy="1945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993412" y="5308670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</a:t>
            </a:r>
            <a:endParaRPr lang="he-IL" sz="1200" dirty="0"/>
          </a:p>
        </p:txBody>
      </p:sp>
      <p:cxnSp>
        <p:nvCxnSpPr>
          <p:cNvPr id="87" name="Straight Connector 86"/>
          <p:cNvCxnSpPr>
            <a:stCxn id="26" idx="4"/>
            <a:endCxn id="88" idx="0"/>
          </p:cNvCxnSpPr>
          <p:nvPr/>
        </p:nvCxnSpPr>
        <p:spPr>
          <a:xfrm flipH="1">
            <a:off x="1820252" y="3363154"/>
            <a:ext cx="536082" cy="1976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89965" y="5339717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5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2875824" y="357404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24" y="3574043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101" idx="0"/>
            <a:endCxn id="12" idx="4"/>
          </p:cNvCxnSpPr>
          <p:nvPr/>
        </p:nvCxnSpPr>
        <p:spPr>
          <a:xfrm flipH="1" flipV="1">
            <a:off x="3071259" y="3363154"/>
            <a:ext cx="34852" cy="210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549599" y="3433622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</a:t>
            </a:r>
            <a:endParaRPr lang="he-IL" sz="1200" dirty="0"/>
          </a:p>
        </p:txBody>
      </p:sp>
      <p:cxnSp>
        <p:nvCxnSpPr>
          <p:cNvPr id="107" name="Straight Connector 106"/>
          <p:cNvCxnSpPr>
            <a:stCxn id="106" idx="0"/>
            <a:endCxn id="29" idx="4"/>
          </p:cNvCxnSpPr>
          <p:nvPr/>
        </p:nvCxnSpPr>
        <p:spPr>
          <a:xfrm flipH="1" flipV="1">
            <a:off x="3772518" y="3355932"/>
            <a:ext cx="7368" cy="7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/>
              <p:cNvSpPr/>
              <p:nvPr/>
            </p:nvSpPr>
            <p:spPr>
              <a:xfrm>
                <a:off x="4077184" y="359667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0" name="Oval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84" y="3596678"/>
                <a:ext cx="460574" cy="32378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/>
          <p:cNvCxnSpPr>
            <a:stCxn id="110" idx="0"/>
            <a:endCxn id="31" idx="4"/>
          </p:cNvCxnSpPr>
          <p:nvPr/>
        </p:nvCxnSpPr>
        <p:spPr>
          <a:xfrm flipV="1">
            <a:off x="4307471" y="3363154"/>
            <a:ext cx="139334" cy="233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/>
              <p:cNvSpPr/>
              <p:nvPr/>
            </p:nvSpPr>
            <p:spPr>
              <a:xfrm>
                <a:off x="4603014" y="361369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12" name="Oval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14" y="3613695"/>
                <a:ext cx="460574" cy="32378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stCxn id="112" idx="0"/>
            <a:endCxn id="31" idx="4"/>
          </p:cNvCxnSpPr>
          <p:nvPr/>
        </p:nvCxnSpPr>
        <p:spPr>
          <a:xfrm flipH="1" flipV="1">
            <a:off x="4446805" y="3363154"/>
            <a:ext cx="386496" cy="250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Oval 120"/>
              <p:cNvSpPr/>
              <p:nvPr/>
            </p:nvSpPr>
            <p:spPr>
              <a:xfrm>
                <a:off x="5128844" y="365796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1" name="Oval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4" y="3657963"/>
                <a:ext cx="460574" cy="32378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>
            <a:stCxn id="121" idx="0"/>
            <a:endCxn id="24" idx="4"/>
          </p:cNvCxnSpPr>
          <p:nvPr/>
        </p:nvCxnSpPr>
        <p:spPr>
          <a:xfrm flipH="1" flipV="1">
            <a:off x="5250163" y="3371866"/>
            <a:ext cx="108968" cy="28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5723441" y="365796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441" y="3657963"/>
                <a:ext cx="460574" cy="3237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/>
          <p:cNvCxnSpPr>
            <a:stCxn id="123" idx="0"/>
            <a:endCxn id="24" idx="4"/>
          </p:cNvCxnSpPr>
          <p:nvPr/>
        </p:nvCxnSpPr>
        <p:spPr>
          <a:xfrm flipH="1" flipV="1">
            <a:off x="5250163" y="3371866"/>
            <a:ext cx="703565" cy="28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/>
              <p:cNvSpPr/>
              <p:nvPr/>
            </p:nvSpPr>
            <p:spPr>
              <a:xfrm>
                <a:off x="2846414" y="414295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37" name="Oval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14" y="4142951"/>
                <a:ext cx="460574" cy="32378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/>
          <p:cNvCxnSpPr>
            <a:stCxn id="137" idx="0"/>
            <a:endCxn id="101" idx="4"/>
          </p:cNvCxnSpPr>
          <p:nvPr/>
        </p:nvCxnSpPr>
        <p:spPr>
          <a:xfrm flipV="1">
            <a:off x="3076701" y="3897829"/>
            <a:ext cx="29410" cy="245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40"/>
              <p:cNvSpPr/>
              <p:nvPr/>
            </p:nvSpPr>
            <p:spPr>
              <a:xfrm>
                <a:off x="3193400" y="505261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1" name="Oval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00" y="5052611"/>
                <a:ext cx="460574" cy="32378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/>
          <p:cNvCxnSpPr>
            <a:stCxn id="141" idx="0"/>
            <a:endCxn id="137" idx="4"/>
          </p:cNvCxnSpPr>
          <p:nvPr/>
        </p:nvCxnSpPr>
        <p:spPr>
          <a:xfrm flipH="1" flipV="1">
            <a:off x="3076701" y="4466737"/>
            <a:ext cx="346986" cy="585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/>
              <p:cNvSpPr/>
              <p:nvPr/>
            </p:nvSpPr>
            <p:spPr>
              <a:xfrm>
                <a:off x="2582501" y="503183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01" y="5031830"/>
                <a:ext cx="460574" cy="32378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/>
          <p:cNvCxnSpPr>
            <a:stCxn id="143" idx="0"/>
            <a:endCxn id="137" idx="4"/>
          </p:cNvCxnSpPr>
          <p:nvPr/>
        </p:nvCxnSpPr>
        <p:spPr>
          <a:xfrm flipV="1">
            <a:off x="2812788" y="4466737"/>
            <a:ext cx="263913" cy="56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/>
              <p:cNvSpPr/>
              <p:nvPr/>
            </p:nvSpPr>
            <p:spPr>
              <a:xfrm>
                <a:off x="6289594" y="276191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1" name="Oval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94" y="2761919"/>
                <a:ext cx="460574" cy="32378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/>
          <p:cNvCxnSpPr>
            <a:stCxn id="151" idx="0"/>
            <a:endCxn id="13" idx="3"/>
          </p:cNvCxnSpPr>
          <p:nvPr/>
        </p:nvCxnSpPr>
        <p:spPr>
          <a:xfrm flipV="1">
            <a:off x="6519881" y="2587599"/>
            <a:ext cx="395695" cy="1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6871334" y="277480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334" y="2774802"/>
                <a:ext cx="460574" cy="32378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Connector 153"/>
          <p:cNvCxnSpPr>
            <a:stCxn id="153" idx="0"/>
            <a:endCxn id="13" idx="4"/>
          </p:cNvCxnSpPr>
          <p:nvPr/>
        </p:nvCxnSpPr>
        <p:spPr>
          <a:xfrm flipH="1" flipV="1">
            <a:off x="7078413" y="2635016"/>
            <a:ext cx="23208" cy="139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/>
              <p:cNvSpPr/>
              <p:nvPr/>
            </p:nvSpPr>
            <p:spPr>
              <a:xfrm>
                <a:off x="7435447" y="277785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5" name="Oval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447" y="2777852"/>
                <a:ext cx="460574" cy="32378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/>
          <p:cNvCxnSpPr>
            <a:stCxn id="155" idx="0"/>
            <a:endCxn id="13" idx="5"/>
          </p:cNvCxnSpPr>
          <p:nvPr/>
        </p:nvCxnSpPr>
        <p:spPr>
          <a:xfrm flipH="1" flipV="1">
            <a:off x="7241250" y="2587599"/>
            <a:ext cx="424484" cy="19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>
              <a:xfrm>
                <a:off x="8096838" y="282283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38" y="2822836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Connector 176"/>
          <p:cNvCxnSpPr>
            <a:stCxn id="176" idx="0"/>
            <a:endCxn id="8" idx="4"/>
          </p:cNvCxnSpPr>
          <p:nvPr/>
        </p:nvCxnSpPr>
        <p:spPr>
          <a:xfrm flipV="1">
            <a:off x="8327125" y="2635016"/>
            <a:ext cx="342263" cy="187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>
              <a:xfrm>
                <a:off x="8651136" y="2822906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136" y="2822906"/>
                <a:ext cx="460574" cy="32378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Connector 178"/>
          <p:cNvCxnSpPr>
            <a:stCxn id="178" idx="0"/>
            <a:endCxn id="8" idx="4"/>
          </p:cNvCxnSpPr>
          <p:nvPr/>
        </p:nvCxnSpPr>
        <p:spPr>
          <a:xfrm flipH="1" flipV="1">
            <a:off x="8669388" y="2635016"/>
            <a:ext cx="212035" cy="18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7692803" y="4729961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5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>
              <a:xfrm>
                <a:off x="5456813" y="4455904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13" y="4455904"/>
                <a:ext cx="460574" cy="3237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Connector 186"/>
          <p:cNvCxnSpPr>
            <a:stCxn id="22" idx="4"/>
            <a:endCxn id="185" idx="0"/>
          </p:cNvCxnSpPr>
          <p:nvPr/>
        </p:nvCxnSpPr>
        <p:spPr>
          <a:xfrm flipH="1">
            <a:off x="7923090" y="4261267"/>
            <a:ext cx="19205" cy="46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22" idx="3"/>
            <a:endCxn id="186" idx="0"/>
          </p:cNvCxnSpPr>
          <p:nvPr/>
        </p:nvCxnSpPr>
        <p:spPr>
          <a:xfrm flipH="1">
            <a:off x="5687100" y="4213850"/>
            <a:ext cx="2092358" cy="24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>
              <a:xfrm>
                <a:off x="6977878" y="472996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78" y="4729961"/>
                <a:ext cx="460574" cy="32378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Connector 189"/>
          <p:cNvCxnSpPr>
            <a:stCxn id="22" idx="4"/>
            <a:endCxn id="189" idx="0"/>
          </p:cNvCxnSpPr>
          <p:nvPr/>
        </p:nvCxnSpPr>
        <p:spPr>
          <a:xfrm flipH="1">
            <a:off x="7208165" y="4261267"/>
            <a:ext cx="734130" cy="46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2" idx="5"/>
            <a:endCxn id="192" idx="0"/>
          </p:cNvCxnSpPr>
          <p:nvPr/>
        </p:nvCxnSpPr>
        <p:spPr>
          <a:xfrm>
            <a:off x="8105132" y="4213850"/>
            <a:ext cx="519217" cy="508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8394062" y="4722739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6</a:t>
            </a:r>
            <a:endParaRPr lang="he-IL" sz="1200" dirty="0"/>
          </a:p>
        </p:txBody>
      </p:sp>
      <p:cxnSp>
        <p:nvCxnSpPr>
          <p:cNvPr id="193" name="Straight Connector 192"/>
          <p:cNvCxnSpPr>
            <a:stCxn id="22" idx="3"/>
            <a:endCxn id="194" idx="0"/>
          </p:cNvCxnSpPr>
          <p:nvPr/>
        </p:nvCxnSpPr>
        <p:spPr>
          <a:xfrm flipH="1">
            <a:off x="4870738" y="4213850"/>
            <a:ext cx="2908720" cy="252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val 193"/>
              <p:cNvSpPr/>
              <p:nvPr/>
            </p:nvSpPr>
            <p:spPr>
              <a:xfrm>
                <a:off x="4640451" y="4466737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94" name="Oval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451" y="4466737"/>
                <a:ext cx="460574" cy="3237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val 199"/>
              <p:cNvSpPr/>
              <p:nvPr/>
            </p:nvSpPr>
            <p:spPr>
              <a:xfrm>
                <a:off x="4682492" y="509062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00" name="Oval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92" y="5090622"/>
                <a:ext cx="460574" cy="32378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Connector 200"/>
          <p:cNvCxnSpPr>
            <a:stCxn id="200" idx="0"/>
            <a:endCxn id="194" idx="4"/>
          </p:cNvCxnSpPr>
          <p:nvPr/>
        </p:nvCxnSpPr>
        <p:spPr>
          <a:xfrm flipH="1" flipV="1">
            <a:off x="4870738" y="4790523"/>
            <a:ext cx="42041" cy="30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/>
              <p:cNvSpPr/>
              <p:nvPr/>
            </p:nvSpPr>
            <p:spPr>
              <a:xfrm>
                <a:off x="4085939" y="5076493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02" name="Oval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939" y="5076493"/>
                <a:ext cx="460574" cy="3237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Connector 202"/>
          <p:cNvCxnSpPr>
            <a:stCxn id="202" idx="0"/>
            <a:endCxn id="194" idx="4"/>
          </p:cNvCxnSpPr>
          <p:nvPr/>
        </p:nvCxnSpPr>
        <p:spPr>
          <a:xfrm flipV="1">
            <a:off x="4316226" y="4790523"/>
            <a:ext cx="554512" cy="28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Oval 207"/>
              <p:cNvSpPr/>
              <p:nvPr/>
            </p:nvSpPr>
            <p:spPr>
              <a:xfrm>
                <a:off x="5699677" y="573000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08" name="Oval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677" y="5730009"/>
                <a:ext cx="460574" cy="32378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Connector 208"/>
          <p:cNvCxnSpPr>
            <a:stCxn id="208" idx="0"/>
            <a:endCxn id="212" idx="4"/>
          </p:cNvCxnSpPr>
          <p:nvPr/>
        </p:nvCxnSpPr>
        <p:spPr>
          <a:xfrm flipH="1" flipV="1">
            <a:off x="5699677" y="5358336"/>
            <a:ext cx="230287" cy="371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Oval 209"/>
              <p:cNvSpPr/>
              <p:nvPr/>
            </p:nvSpPr>
            <p:spPr>
              <a:xfrm>
                <a:off x="5142444" y="5730009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10" name="Oval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444" y="5730009"/>
                <a:ext cx="460574" cy="32378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Connector 210"/>
          <p:cNvCxnSpPr>
            <a:stCxn id="210" idx="0"/>
            <a:endCxn id="212" idx="4"/>
          </p:cNvCxnSpPr>
          <p:nvPr/>
        </p:nvCxnSpPr>
        <p:spPr>
          <a:xfrm flipV="1">
            <a:off x="5372731" y="5358336"/>
            <a:ext cx="326946" cy="371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Oval 211"/>
              <p:cNvSpPr/>
              <p:nvPr/>
            </p:nvSpPr>
            <p:spPr>
              <a:xfrm>
                <a:off x="5469390" y="5034550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12" name="Oval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90" y="5034550"/>
                <a:ext cx="460574" cy="32378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Connector 212"/>
          <p:cNvCxnSpPr>
            <a:stCxn id="212" idx="0"/>
            <a:endCxn id="186" idx="4"/>
          </p:cNvCxnSpPr>
          <p:nvPr/>
        </p:nvCxnSpPr>
        <p:spPr>
          <a:xfrm flipH="1" flipV="1">
            <a:off x="5687100" y="4779690"/>
            <a:ext cx="12577" cy="25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8036595" y="5768968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6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Oval 222"/>
              <p:cNvSpPr/>
              <p:nvPr/>
            </p:nvSpPr>
            <p:spPr>
              <a:xfrm>
                <a:off x="6908249" y="576223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23" name="Oval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49" y="5762232"/>
                <a:ext cx="460574" cy="32378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Connector 223"/>
          <p:cNvCxnSpPr>
            <a:stCxn id="185" idx="4"/>
            <a:endCxn id="222" idx="0"/>
          </p:cNvCxnSpPr>
          <p:nvPr/>
        </p:nvCxnSpPr>
        <p:spPr>
          <a:xfrm>
            <a:off x="7923090" y="5053747"/>
            <a:ext cx="343792" cy="71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85" idx="4"/>
            <a:endCxn id="223" idx="0"/>
          </p:cNvCxnSpPr>
          <p:nvPr/>
        </p:nvCxnSpPr>
        <p:spPr>
          <a:xfrm flipH="1">
            <a:off x="7138536" y="5053747"/>
            <a:ext cx="784554" cy="70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Oval 225"/>
              <p:cNvSpPr/>
              <p:nvPr/>
            </p:nvSpPr>
            <p:spPr>
              <a:xfrm>
                <a:off x="7489165" y="5762058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26" name="Oval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65" y="5762058"/>
                <a:ext cx="460574" cy="32378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Straight Connector 226"/>
          <p:cNvCxnSpPr>
            <a:stCxn id="185" idx="4"/>
            <a:endCxn id="226" idx="0"/>
          </p:cNvCxnSpPr>
          <p:nvPr/>
        </p:nvCxnSpPr>
        <p:spPr>
          <a:xfrm flipH="1">
            <a:off x="7719452" y="5053747"/>
            <a:ext cx="203638" cy="708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85" idx="4"/>
            <a:endCxn id="229" idx="0"/>
          </p:cNvCxnSpPr>
          <p:nvPr/>
        </p:nvCxnSpPr>
        <p:spPr>
          <a:xfrm>
            <a:off x="7923090" y="5053747"/>
            <a:ext cx="924708" cy="73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8617511" y="5789967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8</a:t>
            </a:r>
            <a:endParaRPr lang="he-IL" sz="1200" dirty="0"/>
          </a:p>
        </p:txBody>
      </p:sp>
      <p:cxnSp>
        <p:nvCxnSpPr>
          <p:cNvPr id="230" name="Straight Connector 229"/>
          <p:cNvCxnSpPr>
            <a:stCxn id="185" idx="4"/>
            <a:endCxn id="231" idx="0"/>
          </p:cNvCxnSpPr>
          <p:nvPr/>
        </p:nvCxnSpPr>
        <p:spPr>
          <a:xfrm flipH="1">
            <a:off x="6576104" y="5053747"/>
            <a:ext cx="1346986" cy="708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Oval 230"/>
              <p:cNvSpPr/>
              <p:nvPr/>
            </p:nvSpPr>
            <p:spPr>
              <a:xfrm>
                <a:off x="6345817" y="5762581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31" name="Oval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17" y="5762581"/>
                <a:ext cx="460574" cy="3237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/>
          <p:cNvSpPr txBox="1"/>
          <p:nvPr/>
        </p:nvSpPr>
        <p:spPr>
          <a:xfrm>
            <a:off x="645387" y="3453286"/>
            <a:ext cx="3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243" name="TextBox 242"/>
          <p:cNvSpPr txBox="1"/>
          <p:nvPr/>
        </p:nvSpPr>
        <p:spPr>
          <a:xfrm>
            <a:off x="1447583" y="3443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44" name="TextBox 243"/>
          <p:cNvSpPr txBox="1"/>
          <p:nvPr/>
        </p:nvSpPr>
        <p:spPr>
          <a:xfrm>
            <a:off x="454811" y="56635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45" name="TextBox 244"/>
          <p:cNvSpPr txBox="1"/>
          <p:nvPr/>
        </p:nvSpPr>
        <p:spPr>
          <a:xfrm>
            <a:off x="1069511" y="5684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sp>
        <p:nvSpPr>
          <p:cNvPr id="246" name="TextBox 245"/>
          <p:cNvSpPr txBox="1"/>
          <p:nvPr/>
        </p:nvSpPr>
        <p:spPr>
          <a:xfrm>
            <a:off x="1642960" y="57072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247" name="TextBox 246"/>
          <p:cNvSpPr txBox="1"/>
          <p:nvPr/>
        </p:nvSpPr>
        <p:spPr>
          <a:xfrm>
            <a:off x="2216409" y="57300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GB" dirty="0"/>
          </a:p>
        </p:txBody>
      </p:sp>
      <p:sp>
        <p:nvSpPr>
          <p:cNvPr id="248" name="TextBox 247"/>
          <p:cNvSpPr txBox="1"/>
          <p:nvPr/>
        </p:nvSpPr>
        <p:spPr>
          <a:xfrm>
            <a:off x="2698532" y="5400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249" name="TextBox 248"/>
          <p:cNvSpPr txBox="1"/>
          <p:nvPr/>
        </p:nvSpPr>
        <p:spPr>
          <a:xfrm>
            <a:off x="3252745" y="54043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GB" dirty="0"/>
          </a:p>
        </p:txBody>
      </p:sp>
      <p:sp>
        <p:nvSpPr>
          <p:cNvPr id="250" name="Oval 249"/>
          <p:cNvSpPr/>
          <p:nvPr/>
        </p:nvSpPr>
        <p:spPr>
          <a:xfrm>
            <a:off x="3542231" y="3872594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he-IL" sz="1200" dirty="0" smtClean="0"/>
              <a:t>1</a:t>
            </a:r>
            <a:endParaRPr lang="he-IL" sz="1200" dirty="0"/>
          </a:p>
        </p:txBody>
      </p:sp>
      <p:cxnSp>
        <p:nvCxnSpPr>
          <p:cNvPr id="251" name="Straight Connector 250"/>
          <p:cNvCxnSpPr>
            <a:stCxn id="250" idx="0"/>
            <a:endCxn id="106" idx="4"/>
          </p:cNvCxnSpPr>
          <p:nvPr/>
        </p:nvCxnSpPr>
        <p:spPr>
          <a:xfrm flipV="1">
            <a:off x="3772518" y="3757408"/>
            <a:ext cx="7368" cy="11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Oval 253"/>
              <p:cNvSpPr/>
              <p:nvPr/>
            </p:nvSpPr>
            <p:spPr>
              <a:xfrm>
                <a:off x="3938599" y="4406175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54" name="Oval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99" y="4406175"/>
                <a:ext cx="460574" cy="323786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Connector 254"/>
          <p:cNvCxnSpPr>
            <a:stCxn id="254" idx="0"/>
            <a:endCxn id="250" idx="4"/>
          </p:cNvCxnSpPr>
          <p:nvPr/>
        </p:nvCxnSpPr>
        <p:spPr>
          <a:xfrm flipH="1" flipV="1">
            <a:off x="3772518" y="4196380"/>
            <a:ext cx="396368" cy="209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3404248" y="4395717"/>
            <a:ext cx="460574" cy="3237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1" anchor="ctr"/>
          <a:lstStyle/>
          <a:p>
            <a:pPr algn="ctr"/>
            <a:r>
              <a:rPr lang="en-US" sz="1200" b="0" dirty="0" smtClean="0"/>
              <a:t>6</a:t>
            </a:r>
            <a:endParaRPr lang="he-IL" sz="1200" dirty="0"/>
          </a:p>
        </p:txBody>
      </p:sp>
      <p:cxnSp>
        <p:nvCxnSpPr>
          <p:cNvPr id="257" name="Straight Connector 256"/>
          <p:cNvCxnSpPr>
            <a:stCxn id="256" idx="0"/>
            <a:endCxn id="250" idx="4"/>
          </p:cNvCxnSpPr>
          <p:nvPr/>
        </p:nvCxnSpPr>
        <p:spPr>
          <a:xfrm flipV="1">
            <a:off x="3634535" y="4196380"/>
            <a:ext cx="137983" cy="19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435967" y="4731529"/>
            <a:ext cx="2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69" name="TextBox 268"/>
          <p:cNvSpPr txBox="1"/>
          <p:nvPr/>
        </p:nvSpPr>
        <p:spPr>
          <a:xfrm>
            <a:off x="3937870" y="47212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270" name="TextBox 269"/>
          <p:cNvSpPr txBox="1"/>
          <p:nvPr/>
        </p:nvSpPr>
        <p:spPr>
          <a:xfrm>
            <a:off x="4107074" y="39693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271" name="TextBox 270"/>
          <p:cNvSpPr txBox="1"/>
          <p:nvPr/>
        </p:nvSpPr>
        <p:spPr>
          <a:xfrm>
            <a:off x="4650977" y="39428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GB" dirty="0"/>
          </a:p>
        </p:txBody>
      </p:sp>
      <p:sp>
        <p:nvSpPr>
          <p:cNvPr id="274" name="TextBox 273"/>
          <p:cNvSpPr txBox="1"/>
          <p:nvPr/>
        </p:nvSpPr>
        <p:spPr>
          <a:xfrm>
            <a:off x="5223309" y="4002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GB" dirty="0"/>
          </a:p>
        </p:txBody>
      </p:sp>
      <p:sp>
        <p:nvSpPr>
          <p:cNvPr id="275" name="TextBox 274"/>
          <p:cNvSpPr txBox="1"/>
          <p:nvPr/>
        </p:nvSpPr>
        <p:spPr>
          <a:xfrm>
            <a:off x="5767212" y="39756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278" name="TextBox 277"/>
          <p:cNvSpPr txBox="1"/>
          <p:nvPr/>
        </p:nvSpPr>
        <p:spPr>
          <a:xfrm>
            <a:off x="5627250" y="282248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Oval 278"/>
              <p:cNvSpPr/>
              <p:nvPr/>
            </p:nvSpPr>
            <p:spPr>
              <a:xfrm>
                <a:off x="7144276" y="351082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79" name="Oval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6" y="3510822"/>
                <a:ext cx="460574" cy="32378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Straight Connector 279"/>
          <p:cNvCxnSpPr>
            <a:stCxn id="279" idx="0"/>
            <a:endCxn id="153" idx="4"/>
          </p:cNvCxnSpPr>
          <p:nvPr/>
        </p:nvCxnSpPr>
        <p:spPr>
          <a:xfrm flipH="1" flipV="1">
            <a:off x="7101621" y="3098588"/>
            <a:ext cx="272942" cy="412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Oval 280"/>
              <p:cNvSpPr/>
              <p:nvPr/>
            </p:nvSpPr>
            <p:spPr>
              <a:xfrm>
                <a:off x="6587043" y="3510822"/>
                <a:ext cx="460574" cy="3237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281" name="Oval 2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43" y="3510822"/>
                <a:ext cx="460574" cy="32378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Connector 281"/>
          <p:cNvCxnSpPr>
            <a:stCxn id="281" idx="0"/>
            <a:endCxn id="153" idx="4"/>
          </p:cNvCxnSpPr>
          <p:nvPr/>
        </p:nvCxnSpPr>
        <p:spPr>
          <a:xfrm flipV="1">
            <a:off x="6817330" y="3098588"/>
            <a:ext cx="284291" cy="412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6309136" y="309561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GB" dirty="0"/>
          </a:p>
        </p:txBody>
      </p:sp>
      <p:sp>
        <p:nvSpPr>
          <p:cNvPr id="286" name="TextBox 285"/>
          <p:cNvSpPr txBox="1"/>
          <p:nvPr/>
        </p:nvSpPr>
        <p:spPr>
          <a:xfrm>
            <a:off x="6604315" y="38804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287" name="TextBox 286"/>
          <p:cNvSpPr txBox="1"/>
          <p:nvPr/>
        </p:nvSpPr>
        <p:spPr>
          <a:xfrm>
            <a:off x="7197271" y="386822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sp>
        <p:nvSpPr>
          <p:cNvPr id="288" name="TextBox 287"/>
          <p:cNvSpPr txBox="1"/>
          <p:nvPr/>
        </p:nvSpPr>
        <p:spPr>
          <a:xfrm>
            <a:off x="7508977" y="314662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GB" dirty="0"/>
          </a:p>
        </p:txBody>
      </p:sp>
      <p:sp>
        <p:nvSpPr>
          <p:cNvPr id="289" name="TextBox 288"/>
          <p:cNvSpPr txBox="1"/>
          <p:nvPr/>
        </p:nvSpPr>
        <p:spPr>
          <a:xfrm>
            <a:off x="4178835" y="5452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90" name="TextBox 289"/>
          <p:cNvSpPr txBox="1"/>
          <p:nvPr/>
        </p:nvSpPr>
        <p:spPr>
          <a:xfrm>
            <a:off x="4733048" y="54561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GB" dirty="0"/>
          </a:p>
        </p:txBody>
      </p:sp>
      <p:sp>
        <p:nvSpPr>
          <p:cNvPr id="291" name="TextBox 290"/>
          <p:cNvSpPr txBox="1"/>
          <p:nvPr/>
        </p:nvSpPr>
        <p:spPr>
          <a:xfrm>
            <a:off x="5221970" y="60478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GB" dirty="0"/>
          </a:p>
        </p:txBody>
      </p:sp>
      <p:sp>
        <p:nvSpPr>
          <p:cNvPr id="292" name="TextBox 291"/>
          <p:cNvSpPr txBox="1"/>
          <p:nvPr/>
        </p:nvSpPr>
        <p:spPr>
          <a:xfrm>
            <a:off x="5776183" y="605191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sp>
        <p:nvSpPr>
          <p:cNvPr id="293" name="TextBox 292"/>
          <p:cNvSpPr txBox="1"/>
          <p:nvPr/>
        </p:nvSpPr>
        <p:spPr>
          <a:xfrm>
            <a:off x="6990428" y="50940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GB" dirty="0"/>
          </a:p>
        </p:txBody>
      </p:sp>
      <p:sp>
        <p:nvSpPr>
          <p:cNvPr id="299" name="TextBox 298"/>
          <p:cNvSpPr txBox="1"/>
          <p:nvPr/>
        </p:nvSpPr>
        <p:spPr>
          <a:xfrm>
            <a:off x="6369375" y="61604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300" name="TextBox 299"/>
          <p:cNvSpPr txBox="1"/>
          <p:nvPr/>
        </p:nvSpPr>
        <p:spPr>
          <a:xfrm>
            <a:off x="6923588" y="61645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GB" dirty="0"/>
          </a:p>
        </p:txBody>
      </p:sp>
      <p:sp>
        <p:nvSpPr>
          <p:cNvPr id="301" name="TextBox 300"/>
          <p:cNvSpPr txBox="1"/>
          <p:nvPr/>
        </p:nvSpPr>
        <p:spPr>
          <a:xfrm>
            <a:off x="7537351" y="61518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302" name="TextBox 301"/>
          <p:cNvSpPr txBox="1"/>
          <p:nvPr/>
        </p:nvSpPr>
        <p:spPr>
          <a:xfrm>
            <a:off x="8091564" y="615597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305" name="TextBox 304"/>
          <p:cNvSpPr txBox="1"/>
          <p:nvPr/>
        </p:nvSpPr>
        <p:spPr>
          <a:xfrm>
            <a:off x="8669388" y="61489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GB" dirty="0"/>
          </a:p>
        </p:txBody>
      </p:sp>
      <p:sp>
        <p:nvSpPr>
          <p:cNvPr id="306" name="TextBox 305"/>
          <p:cNvSpPr txBox="1"/>
          <p:nvPr/>
        </p:nvSpPr>
        <p:spPr>
          <a:xfrm>
            <a:off x="8466784" y="50827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307" name="TextBox 306"/>
          <p:cNvSpPr txBox="1"/>
          <p:nvPr/>
        </p:nvSpPr>
        <p:spPr>
          <a:xfrm>
            <a:off x="8174865" y="31988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GB" dirty="0"/>
          </a:p>
        </p:txBody>
      </p:sp>
      <p:sp>
        <p:nvSpPr>
          <p:cNvPr id="308" name="TextBox 307"/>
          <p:cNvSpPr txBox="1"/>
          <p:nvPr/>
        </p:nvSpPr>
        <p:spPr>
          <a:xfrm>
            <a:off x="8749538" y="3199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9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6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2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3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9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2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5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8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1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6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9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2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5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8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1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4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3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6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9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5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8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4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7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0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3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6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9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5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8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1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4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7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0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3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6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9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2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8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1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4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7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0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3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6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9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2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5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5" grpId="0" animBg="1"/>
      <p:bldP spid="20" grpId="0" animBg="1"/>
      <p:bldP spid="22" grpId="0" animBg="1"/>
      <p:bldP spid="24" grpId="0" animBg="1"/>
      <p:bldP spid="26" grpId="0" animBg="1"/>
      <p:bldP spid="29" grpId="0" animBg="1"/>
      <p:bldP spid="31" grpId="0" animBg="1"/>
      <p:bldP spid="33" grpId="0" animBg="1"/>
      <p:bldP spid="36" grpId="0" animBg="1"/>
      <p:bldP spid="81" grpId="0" animBg="1"/>
      <p:bldP spid="83" grpId="0" animBg="1"/>
      <p:bldP spid="86" grpId="0" animBg="1"/>
      <p:bldP spid="88" grpId="0" animBg="1"/>
      <p:bldP spid="101" grpId="0" animBg="1"/>
      <p:bldP spid="106" grpId="0" animBg="1"/>
      <p:bldP spid="110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51" grpId="0" animBg="1"/>
      <p:bldP spid="153" grpId="0" animBg="1"/>
      <p:bldP spid="155" grpId="0" animBg="1"/>
      <p:bldP spid="176" grpId="0" animBg="1"/>
      <p:bldP spid="178" grpId="0" animBg="1"/>
      <p:bldP spid="185" grpId="0" animBg="1"/>
      <p:bldP spid="186" grpId="0" animBg="1"/>
      <p:bldP spid="189" grpId="0" animBg="1"/>
      <p:bldP spid="192" grpId="0" animBg="1"/>
      <p:bldP spid="194" grpId="0" animBg="1"/>
      <p:bldP spid="200" grpId="0" animBg="1"/>
      <p:bldP spid="202" grpId="0" animBg="1"/>
      <p:bldP spid="208" grpId="0" animBg="1"/>
      <p:bldP spid="210" grpId="0" animBg="1"/>
      <p:bldP spid="212" grpId="0" animBg="1"/>
      <p:bldP spid="222" grpId="0" animBg="1"/>
      <p:bldP spid="223" grpId="0" animBg="1"/>
      <p:bldP spid="226" grpId="0" animBg="1"/>
      <p:bldP spid="229" grpId="0" animBg="1"/>
      <p:bldP spid="231" grpId="0" animBg="1"/>
      <p:bldP spid="241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 animBg="1"/>
      <p:bldP spid="254" grpId="0" animBg="1"/>
      <p:bldP spid="256" grpId="0" animBg="1"/>
      <p:bldP spid="268" grpId="0"/>
      <p:bldP spid="269" grpId="0"/>
      <p:bldP spid="270" grpId="0"/>
      <p:bldP spid="271" grpId="0"/>
      <p:bldP spid="274" grpId="0"/>
      <p:bldP spid="275" grpId="0"/>
      <p:bldP spid="278" grpId="0"/>
      <p:bldP spid="279" grpId="0" animBg="1"/>
      <p:bldP spid="281" grpId="0" animBg="1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9" grpId="0"/>
      <p:bldP spid="300" grpId="0"/>
      <p:bldP spid="301" grpId="0"/>
      <p:bldP spid="302" grpId="0"/>
      <p:bldP spid="305" grpId="0"/>
      <p:bldP spid="306" grpId="0"/>
      <p:bldP spid="307" grpId="0"/>
      <p:bldP spid="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תכננו מבנה נתונים המחזיק  מחרוזות, ובקבלת מחרוזת </a:t>
            </a:r>
            <a:r>
              <a:rPr lang="en-US" dirty="0" smtClean="0"/>
              <a:t>Q</a:t>
            </a:r>
            <a:r>
              <a:rPr lang="he-IL" dirty="0" smtClean="0"/>
              <a:t> מחזיר את מספר המחרוזות במבנה המתחילות ב-</a:t>
            </a:r>
            <a:r>
              <a:rPr lang="en-US" dirty="0" smtClean="0"/>
              <a:t>Q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זמן הריצה לשאילתא צריך להיות </a:t>
            </a:r>
            <a:r>
              <a:rPr lang="en-US" dirty="0" smtClean="0"/>
              <a:t>O(length(Q))</a:t>
            </a:r>
            <a:r>
              <a:rPr lang="he-IL" dirty="0" smtClean="0"/>
              <a:t>.</a:t>
            </a:r>
          </a:p>
          <a:p>
            <a:r>
              <a:rPr lang="he-IL" dirty="0" smtClean="0"/>
              <a:t>1. תארו כיצד יוחזק מבנה הנתונים.</a:t>
            </a:r>
          </a:p>
          <a:p>
            <a:r>
              <a:rPr lang="he-IL" dirty="0" smtClean="0"/>
              <a:t>2. כתבו פסודו-קוד של תהליך הכנסת מחרוזת למבנה, והוצאה ממנו.</a:t>
            </a:r>
          </a:p>
          <a:p>
            <a:r>
              <a:rPr lang="he-IL" dirty="0" smtClean="0"/>
              <a:t>3. כתבו פסודו-קוד של פונקציית השאילתא </a:t>
            </a:r>
            <a:r>
              <a:rPr lang="en-US" dirty="0" err="1" smtClean="0"/>
              <a:t>prefixCount</a:t>
            </a:r>
            <a:r>
              <a:rPr lang="en-US" dirty="0" smtClean="0"/>
              <a:t>(Q)</a:t>
            </a:r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smtClean="0"/>
              <a:t>TRIE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54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err="1" smtClean="0"/>
              <a:t>Trie</a:t>
            </a:r>
            <a:r>
              <a:rPr lang="he-IL" dirty="0" smtClean="0"/>
              <a:t> – פתרון (1)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23928" y="3861048"/>
                <a:ext cx="4608512" cy="26468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𝑠𝑡𝑟𝑢𝑐𝑡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char key</a:t>
                </a:r>
                <a:endParaRPr lang="en-US" sz="1600" b="0" dirty="0" smtClean="0"/>
              </a:p>
              <a:p>
                <a:r>
                  <a:rPr lang="en-US" sz="1600" b="0" dirty="0" smtClean="0"/>
                  <a:t>    </a:t>
                </a:r>
                <a:r>
                  <a:rPr lang="en-US" sz="1600" dirty="0" smtClean="0"/>
                  <a:t>bool </a:t>
                </a:r>
                <a:r>
                  <a:rPr lang="en-US" sz="1600" dirty="0" err="1" smtClean="0"/>
                  <a:t>isEndOfString</a:t>
                </a:r>
                <a:endParaRPr lang="en-US" sz="1600" dirty="0" smtClean="0"/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node[26] children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</a:t>
                </a:r>
                <a:r>
                  <a:rPr lang="en-US" sz="1600" dirty="0" err="1" smtClean="0"/>
                  <a:t>int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stringCount</a:t>
                </a:r>
                <a:endParaRPr lang="en-US" sz="1600" b="0" dirty="0" smtClean="0"/>
              </a:p>
              <a:p>
                <a:r>
                  <a:rPr lang="en-US" sz="1600" dirty="0" smtClean="0"/>
                  <a:t>}    </a:t>
                </a:r>
                <a:endParaRPr lang="en-US" sz="1600" dirty="0"/>
              </a:p>
              <a:p>
                <a:r>
                  <a:rPr lang="en-US" sz="1600" i="1" dirty="0" smtClean="0"/>
                  <a:t>/*helper function for getting index of char*/</a:t>
                </a:r>
              </a:p>
              <a:p>
                <a:r>
                  <a:rPr lang="en-US" sz="1600" i="1" dirty="0" err="1" smtClean="0"/>
                  <a:t>charToInt</a:t>
                </a:r>
                <a:r>
                  <a:rPr lang="en-US" sz="1600" i="1" dirty="0" smtClean="0"/>
                  <a:t>(c){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𝑎𝑠𝑐𝑖𝑖𝑇𝑜𝐼𝑛𝑡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}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861048"/>
                <a:ext cx="4608512" cy="2646878"/>
              </a:xfrm>
              <a:prstGeom prst="rect">
                <a:avLst/>
              </a:prstGeo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163695"/>
          </a:xfrm>
        </p:spPr>
        <p:txBody>
          <a:bodyPr>
            <a:normAutofit fontScale="70000" lnSpcReduction="20000"/>
          </a:bodyPr>
          <a:lstStyle/>
          <a:p>
            <a:r>
              <a:rPr lang="he-IL" dirty="0" smtClean="0"/>
              <a:t>נבנה </a:t>
            </a:r>
            <a:r>
              <a:rPr lang="en-US" dirty="0" err="1" smtClean="0"/>
              <a:t>Trie</a:t>
            </a:r>
            <a:r>
              <a:rPr lang="he-IL" dirty="0" smtClean="0"/>
              <a:t> שבו כל </a:t>
            </a:r>
            <a:r>
              <a:rPr lang="en-US" dirty="0" smtClean="0"/>
              <a:t>node</a:t>
            </a:r>
            <a:r>
              <a:rPr lang="he-IL" dirty="0" smtClean="0"/>
              <a:t> ברמה </a:t>
            </a:r>
            <a:r>
              <a:rPr lang="en-US" dirty="0" err="1" smtClean="0"/>
              <a:t>i</a:t>
            </a:r>
            <a:r>
              <a:rPr lang="he-IL" dirty="0" smtClean="0"/>
              <a:t> מחזיק את התו ה-</a:t>
            </a:r>
            <a:r>
              <a:rPr lang="en-US" dirty="0" err="1" smtClean="0"/>
              <a:t>i</a:t>
            </a:r>
            <a:r>
              <a:rPr lang="he-IL" dirty="0" smtClean="0"/>
              <a:t> של מחרוזת. כל בן שלו הוא תו ה </a:t>
            </a:r>
            <a:r>
              <a:rPr lang="en-US" dirty="0" smtClean="0"/>
              <a:t>i+1</a:t>
            </a:r>
            <a:r>
              <a:rPr lang="he-IL" dirty="0" smtClean="0"/>
              <a:t> במחרוזת.</a:t>
            </a:r>
          </a:p>
          <a:p>
            <a:r>
              <a:rPr lang="he-IL" dirty="0" smtClean="0"/>
              <a:t>מסלול ב-</a:t>
            </a:r>
            <a:r>
              <a:rPr lang="en-US" dirty="0" err="1" smtClean="0"/>
              <a:t>Trie</a:t>
            </a:r>
            <a:r>
              <a:rPr lang="he-IL" dirty="0" smtClean="0"/>
              <a:t> מהווה מחרוזת שמורה במבנה.</a:t>
            </a:r>
          </a:p>
          <a:p>
            <a:r>
              <a:rPr lang="he-IL" dirty="0" smtClean="0"/>
              <a:t>בנוסף, נשמור מונה של כמות העלים תחת כל </a:t>
            </a:r>
            <a:r>
              <a:rPr lang="en-US" dirty="0" smtClean="0"/>
              <a:t>node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בהכנסה של מחרוזת, נוסיף 1 למונה זה בכל מסלול ההכנסה.</a:t>
            </a:r>
          </a:p>
          <a:p>
            <a:r>
              <a:rPr lang="he-IL" dirty="0" smtClean="0"/>
              <a:t>בהוצאה של מחרוזת, נחסיר 1 מכל מונה במסלול ההוצאה.</a:t>
            </a:r>
          </a:p>
        </p:txBody>
      </p:sp>
    </p:spTree>
    <p:extLst>
      <p:ext uri="{BB962C8B-B14F-4D97-AF65-F5344CB8AC3E}">
        <p14:creationId xmlns:p14="http://schemas.microsoft.com/office/powerpoint/2010/main" val="42638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err="1" smtClean="0"/>
              <a:t>Trie</a:t>
            </a:r>
            <a:r>
              <a:rPr lang="he-IL" dirty="0" smtClean="0"/>
              <a:t> – פתרון (</a:t>
            </a:r>
            <a:r>
              <a:rPr lang="en-US" dirty="0" smtClean="0"/>
              <a:t>2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564904"/>
                <a:ext cx="3995936" cy="30469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𝑖𝑛𝑠𝑒𝑟𝑡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 {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</a:t>
                </a:r>
                <a:r>
                  <a:rPr lang="en-US" sz="1600" b="0" dirty="0" err="1" smtClean="0"/>
                  <a:t>stringCount</a:t>
                </a:r>
                <a:r>
                  <a:rPr lang="en-US" sz="1600" b="0" dirty="0" smtClean="0"/>
                  <a:t> +=1;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if(</a:t>
                </a:r>
                <a:r>
                  <a:rPr lang="en-US" sz="1600" dirty="0" err="1" smtClean="0"/>
                  <a:t>str</a:t>
                </a:r>
                <a:r>
                  <a:rPr lang="en-US" sz="1600" dirty="0" smtClean="0"/>
                  <a:t>==“”){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</a:t>
                </a:r>
                <a:r>
                  <a:rPr lang="en-US" sz="1600" b="0" dirty="0" err="1" smtClean="0"/>
                  <a:t>isEndOfString</a:t>
                </a:r>
                <a:r>
                  <a:rPr lang="en-US" sz="1600" b="0" dirty="0" smtClean="0"/>
                  <a:t> = true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} else {</a:t>
                </a:r>
              </a:p>
              <a:p>
                <a:r>
                  <a:rPr lang="en-US" sz="1600" dirty="0" smtClean="0"/>
                  <a:t>        </a:t>
                </a:r>
                <a:r>
                  <a:rPr lang="en-US" sz="1600" dirty="0" err="1" smtClean="0"/>
                  <a:t>ind</a:t>
                </a:r>
                <a:r>
                  <a:rPr lang="en-US" sz="1600" dirty="0" smtClean="0"/>
                  <a:t> = </a:t>
                </a:r>
                <a:r>
                  <a:rPr lang="en-US" sz="1600" dirty="0" err="1" smtClean="0"/>
                  <a:t>charToInt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str</a:t>
                </a:r>
                <a:r>
                  <a:rPr lang="en-US" sz="1600" dirty="0" smtClean="0"/>
                  <a:t>[0])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if (children[</a:t>
                </a:r>
                <a:r>
                  <a:rPr lang="en-US" sz="1600" b="0" dirty="0" err="1" smtClean="0"/>
                  <a:t>ind</a:t>
                </a:r>
                <a:r>
                  <a:rPr lang="en-US" sz="1600" dirty="0" smtClean="0"/>
                  <a:t>] == null){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    children[</a:t>
                </a:r>
                <a:r>
                  <a:rPr lang="en-US" sz="1600" b="0" dirty="0" err="1" smtClean="0"/>
                  <a:t>ind</a:t>
                </a:r>
                <a:r>
                  <a:rPr lang="en-US" sz="1600" b="0" dirty="0" smtClean="0"/>
                  <a:t>] = new node()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}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children[</a:t>
                </a:r>
                <a:r>
                  <a:rPr lang="en-US" sz="1600" b="0" dirty="0" err="1" smtClean="0"/>
                  <a:t>ind</a:t>
                </a:r>
                <a:r>
                  <a:rPr lang="en-US" sz="1600" b="0" dirty="0" smtClean="0"/>
                  <a:t>].insert(</a:t>
                </a:r>
                <a:r>
                  <a:rPr lang="en-US" sz="1600" b="0" dirty="0" err="1" smtClean="0"/>
                  <a:t>substr</a:t>
                </a:r>
                <a:r>
                  <a:rPr lang="en-US" sz="1600" b="0" dirty="0" smtClean="0"/>
                  <a:t>(str,1))</a:t>
                </a:r>
              </a:p>
              <a:p>
                <a:r>
                  <a:rPr lang="en-US" sz="1600" dirty="0" smtClean="0"/>
                  <a:t>    }        </a:t>
                </a:r>
                <a:endParaRPr lang="en-US" sz="1600" b="0" dirty="0" smtClean="0"/>
              </a:p>
              <a:p>
                <a:r>
                  <a:rPr lang="en-US" sz="1600" dirty="0" smtClean="0"/>
                  <a:t>}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4904"/>
                <a:ext cx="3995936" cy="3046988"/>
              </a:xfrm>
              <a:prstGeom prst="rect">
                <a:avLst/>
              </a:prstGeom>
              <a:blipFill>
                <a:blip r:embed="rId2"/>
                <a:stretch>
                  <a:fillRect l="-762" b="-1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960" y="2564904"/>
                <a:ext cx="4824536" cy="39703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𝑒𝑚𝑜𝑣𝑒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𝑠𝑡𝑟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 {</m:t>
                      </m:r>
                    </m:oMath>
                  </m:oMathPara>
                </a14:m>
                <a:endParaRPr lang="en-US" sz="1400" b="0" dirty="0" smtClean="0"/>
              </a:p>
              <a:p>
                <a:r>
                  <a:rPr lang="en-US" sz="1400" dirty="0" smtClean="0"/>
                  <a:t>    if(</a:t>
                </a:r>
                <a:r>
                  <a:rPr lang="en-US" sz="1400" dirty="0" err="1" smtClean="0"/>
                  <a:t>str</a:t>
                </a:r>
                <a:r>
                  <a:rPr lang="en-US" sz="1400" dirty="0" smtClean="0"/>
                  <a:t>==“” &amp;&amp; </a:t>
                </a:r>
                <a:r>
                  <a:rPr lang="en-US" sz="1400" dirty="0" err="1" smtClean="0"/>
                  <a:t>isEndOfString</a:t>
                </a:r>
                <a:r>
                  <a:rPr lang="en-US" sz="1400" dirty="0" smtClean="0"/>
                  <a:t>){</a:t>
                </a:r>
              </a:p>
              <a:p>
                <a:r>
                  <a:rPr lang="en-US" sz="1400" b="0" dirty="0"/>
                  <a:t> </a:t>
                </a:r>
                <a:r>
                  <a:rPr lang="en-US" sz="1400" b="0" dirty="0" smtClean="0"/>
                  <a:t>       </a:t>
                </a:r>
                <a:r>
                  <a:rPr lang="en-US" sz="1400" b="0" dirty="0" err="1" smtClean="0"/>
                  <a:t>isEndOfString</a:t>
                </a:r>
                <a:r>
                  <a:rPr lang="en-US" sz="1400" b="0" dirty="0" smtClean="0"/>
                  <a:t> = false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</a:t>
                </a:r>
                <a:r>
                  <a:rPr lang="en-US" sz="1400" dirty="0" err="1" smtClean="0"/>
                  <a:t>stringCount</a:t>
                </a:r>
                <a:r>
                  <a:rPr lang="en-US" sz="1400" dirty="0" smtClean="0"/>
                  <a:t> -= 1</a:t>
                </a:r>
              </a:p>
              <a:p>
                <a:r>
                  <a:rPr lang="en-US" sz="1400" b="0" dirty="0"/>
                  <a:t> </a:t>
                </a:r>
                <a:r>
                  <a:rPr lang="en-US" sz="1400" b="0" dirty="0" smtClean="0"/>
                  <a:t>       return true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} else {</a:t>
                </a:r>
              </a:p>
              <a:p>
                <a:r>
                  <a:rPr lang="en-US" sz="1400" dirty="0" smtClean="0"/>
                  <a:t>        </a:t>
                </a:r>
                <a:r>
                  <a:rPr lang="en-US" sz="1400" dirty="0" err="1" smtClean="0"/>
                  <a:t>ind</a:t>
                </a:r>
                <a:r>
                  <a:rPr lang="en-US" sz="1400" dirty="0" smtClean="0"/>
                  <a:t> = </a:t>
                </a:r>
                <a:r>
                  <a:rPr lang="en-US" sz="1400" dirty="0" err="1" smtClean="0"/>
                  <a:t>charToInt</a:t>
                </a:r>
                <a:r>
                  <a:rPr lang="en-US" sz="1400" dirty="0" smtClean="0"/>
                  <a:t>(</a:t>
                </a:r>
                <a:r>
                  <a:rPr lang="en-US" sz="1400" dirty="0" err="1" smtClean="0"/>
                  <a:t>str</a:t>
                </a:r>
                <a:r>
                  <a:rPr lang="en-US" sz="1400" dirty="0" smtClean="0"/>
                  <a:t>[0])</a:t>
                </a:r>
              </a:p>
              <a:p>
                <a:r>
                  <a:rPr lang="en-US" sz="1400" b="0" dirty="0"/>
                  <a:t> </a:t>
                </a:r>
                <a:r>
                  <a:rPr lang="en-US" sz="1400" b="0" dirty="0" smtClean="0"/>
                  <a:t>       if (children[</a:t>
                </a:r>
                <a:r>
                  <a:rPr lang="en-US" sz="1400" b="0" dirty="0" err="1" smtClean="0"/>
                  <a:t>ind</a:t>
                </a:r>
                <a:r>
                  <a:rPr lang="en-US" sz="1400" dirty="0" smtClean="0"/>
                  <a:t>] == null){</a:t>
                </a:r>
              </a:p>
              <a:p>
                <a:r>
                  <a:rPr lang="en-US" sz="1400" b="0" dirty="0"/>
                  <a:t> </a:t>
                </a:r>
                <a:r>
                  <a:rPr lang="en-US" sz="1400" b="0" dirty="0" smtClean="0"/>
                  <a:t>           return false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} else{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found =</a:t>
                </a:r>
                <a:r>
                  <a:rPr lang="en-US" sz="1400" b="0" dirty="0" smtClean="0"/>
                  <a:t> children[</a:t>
                </a:r>
                <a:r>
                  <a:rPr lang="en-US" sz="1400" b="0" dirty="0" err="1" smtClean="0"/>
                  <a:t>ind</a:t>
                </a:r>
                <a:r>
                  <a:rPr lang="en-US" sz="1400" b="0" dirty="0" smtClean="0"/>
                  <a:t>].remove(</a:t>
                </a:r>
                <a:r>
                  <a:rPr lang="en-US" sz="1400" b="0" dirty="0" err="1" smtClean="0"/>
                  <a:t>substr</a:t>
                </a:r>
                <a:r>
                  <a:rPr lang="en-US" sz="1400" b="0" dirty="0" smtClean="0"/>
                  <a:t>(str,1))</a:t>
                </a:r>
                <a:r>
                  <a:rPr lang="en-US" sz="1400" dirty="0" smtClean="0"/>
                  <a:t>}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if(found){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</a:t>
                </a:r>
                <a:r>
                  <a:rPr lang="en-US" sz="1400" dirty="0" err="1" smtClean="0"/>
                  <a:t>stringCount</a:t>
                </a:r>
                <a:r>
                  <a:rPr lang="en-US" sz="1400" dirty="0" smtClean="0"/>
                  <a:t> -=1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if(children[</a:t>
                </a:r>
                <a:r>
                  <a:rPr lang="en-US" sz="1400" dirty="0" err="1" smtClean="0"/>
                  <a:t>ind</a:t>
                </a:r>
                <a:r>
                  <a:rPr lang="en-US" sz="1400" dirty="0" smtClean="0"/>
                  <a:t>].</a:t>
                </a:r>
                <a:r>
                  <a:rPr lang="en-US" sz="1400" dirty="0" err="1" smtClean="0"/>
                  <a:t>stringCount</a:t>
                </a:r>
                <a:r>
                  <a:rPr lang="en-US" sz="1400" dirty="0" smtClean="0"/>
                  <a:t> == 0){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    </a:t>
                </a:r>
                <a:r>
                  <a:rPr lang="en-US" sz="1400" dirty="0"/>
                  <a:t>children[</a:t>
                </a:r>
                <a:r>
                  <a:rPr lang="en-US" sz="1400" dirty="0" err="1"/>
                  <a:t>ind</a:t>
                </a:r>
                <a:r>
                  <a:rPr lang="en-US" sz="1400" dirty="0" smtClean="0"/>
                  <a:t>] = null}</a:t>
                </a:r>
              </a:p>
              <a:p>
                <a:r>
                  <a:rPr lang="en-US" sz="1400" dirty="0" smtClean="0"/>
                  <a:t>         }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return found}}</a:t>
                </a:r>
                <a:endParaRPr lang="en-US" sz="1400" b="0" dirty="0" smtClean="0"/>
              </a:p>
              <a:p>
                <a:r>
                  <a:rPr lang="en-US" sz="1400" dirty="0" smtClean="0"/>
                  <a:t>}    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564904"/>
                <a:ext cx="4824536" cy="3970318"/>
              </a:xfrm>
              <a:prstGeom prst="rect">
                <a:avLst/>
              </a:prstGeom>
              <a:blipFill>
                <a:blip r:embed="rId3"/>
                <a:stretch>
                  <a:fillRect l="-379" b="-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3"/>
          </a:xfrm>
        </p:spPr>
        <p:txBody>
          <a:bodyPr>
            <a:normAutofit fontScale="40000" lnSpcReduction="20000"/>
          </a:bodyPr>
          <a:lstStyle/>
          <a:p>
            <a:r>
              <a:rPr lang="he-IL" dirty="0" smtClean="0"/>
              <a:t>פונקציית </a:t>
            </a:r>
            <a:r>
              <a:rPr lang="en-US" dirty="0" smtClean="0"/>
              <a:t>insert/remove</a:t>
            </a:r>
            <a:r>
              <a:rPr lang="he-IL" dirty="0" smtClean="0"/>
              <a:t> תכתב בתוך האובייקט </a:t>
            </a:r>
            <a:r>
              <a:rPr lang="en-US" dirty="0" smtClean="0"/>
              <a:t>node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בהכנסת מחרוזת נקרא ל</a:t>
            </a:r>
            <a:r>
              <a:rPr lang="en-US" dirty="0" smtClean="0"/>
              <a:t>insert</a:t>
            </a:r>
            <a:r>
              <a:rPr lang="he-IL" dirty="0" smtClean="0"/>
              <a:t> של ה-</a:t>
            </a:r>
            <a:r>
              <a:rPr lang="en-US" dirty="0" smtClean="0"/>
              <a:t>root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he-IL" dirty="0" smtClean="0"/>
              <a:t>בהוצאה נקרא לפונקציית </a:t>
            </a:r>
            <a:r>
              <a:rPr lang="en-US" dirty="0" smtClean="0"/>
              <a:t>remove</a:t>
            </a:r>
            <a:r>
              <a:rPr lang="he-IL" dirty="0" smtClean="0"/>
              <a:t> של ה-</a:t>
            </a:r>
            <a:r>
              <a:rPr lang="en-US" dirty="0" smtClean="0"/>
              <a:t>root</a:t>
            </a:r>
            <a:r>
              <a:rPr lang="he-IL" dirty="0" smtClean="0"/>
              <a:t>. </a:t>
            </a:r>
            <a:endParaRPr lang="en-US" dirty="0" smtClean="0"/>
          </a:p>
          <a:p>
            <a:r>
              <a:rPr lang="he-IL" dirty="0" smtClean="0"/>
              <a:t>זמן ריצה לכל פעולה – </a:t>
            </a:r>
            <a:r>
              <a:rPr lang="en-US" dirty="0" smtClean="0"/>
              <a:t>O(length(</a:t>
            </a:r>
            <a:r>
              <a:rPr lang="en-US" dirty="0" err="1" smtClean="0"/>
              <a:t>str</a:t>
            </a:r>
            <a:r>
              <a:rPr lang="en-US" dirty="0" smtClean="0"/>
              <a:t>))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276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</a:t>
            </a:r>
            <a:r>
              <a:rPr lang="en-US" dirty="0" err="1" smtClean="0"/>
              <a:t>Trie</a:t>
            </a:r>
            <a:r>
              <a:rPr lang="he-IL" dirty="0" smtClean="0"/>
              <a:t> – פתרון (</a:t>
            </a:r>
            <a:r>
              <a:rPr lang="en-US" dirty="0" smtClean="0"/>
              <a:t>3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3320" y="3068960"/>
                <a:ext cx="6120680" cy="28007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prefixCount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 {</m:t>
                      </m:r>
                    </m:oMath>
                  </m:oMathPara>
                </a14:m>
                <a:endParaRPr lang="he-IL" sz="1600" b="0" dirty="0" smtClean="0"/>
              </a:p>
              <a:p>
                <a:r>
                  <a:rPr lang="en-US" sz="1600" b="0" dirty="0" smtClean="0"/>
                  <a:t>    if(Q==“”){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return </a:t>
                </a:r>
                <a:r>
                  <a:rPr lang="en-US" sz="1600" dirty="0" err="1" smtClean="0"/>
                  <a:t>stringCount</a:t>
                </a:r>
                <a:endParaRPr lang="en-US" sz="1600" dirty="0" smtClean="0"/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} else {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ind</a:t>
                </a:r>
                <a:r>
                  <a:rPr lang="en-US" sz="1600" dirty="0" smtClean="0"/>
                  <a:t> = </a:t>
                </a:r>
                <a:r>
                  <a:rPr lang="en-US" sz="1600" dirty="0" err="1" smtClean="0"/>
                  <a:t>charToInt</a:t>
                </a:r>
                <a:r>
                  <a:rPr lang="en-US" sz="1600" dirty="0" smtClean="0"/>
                  <a:t>(Q[0])</a:t>
                </a:r>
                <a:endParaRPr lang="en-US" sz="1600" b="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if(children[</a:t>
                </a:r>
                <a:r>
                  <a:rPr lang="en-US" sz="1600" dirty="0" err="1" smtClean="0"/>
                  <a:t>ind</a:t>
                </a:r>
                <a:r>
                  <a:rPr lang="en-US" sz="1600" dirty="0" smtClean="0"/>
                  <a:t>] == null){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    return 0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} else {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    return children[</a:t>
                </a:r>
                <a:r>
                  <a:rPr lang="en-US" sz="1600" b="0" dirty="0" err="1" smtClean="0"/>
                  <a:t>ind</a:t>
                </a:r>
                <a:r>
                  <a:rPr lang="en-US" sz="1600" b="0" dirty="0" smtClean="0"/>
                  <a:t>].</a:t>
                </a:r>
                <a:r>
                  <a:rPr lang="en-US" sz="1600" b="0" dirty="0" err="1" smtClean="0"/>
                  <a:t>prefixCount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substr</a:t>
                </a:r>
                <a:r>
                  <a:rPr lang="en-US" sz="1600" dirty="0" smtClean="0"/>
                  <a:t>(Q,1))</a:t>
                </a:r>
              </a:p>
              <a:p>
                <a:r>
                  <a:rPr lang="en-US" sz="1600" b="0" dirty="0"/>
                  <a:t> </a:t>
                </a:r>
                <a:r>
                  <a:rPr lang="en-US" sz="1600" b="0" dirty="0" smtClean="0"/>
                  <a:t>       }</a:t>
                </a:r>
                <a:r>
                  <a:rPr lang="en-US" sz="1600" dirty="0" smtClean="0"/>
                  <a:t>    </a:t>
                </a:r>
                <a:endParaRPr lang="en-US" sz="1600" b="0" dirty="0" smtClean="0"/>
              </a:p>
              <a:p>
                <a:r>
                  <a:rPr lang="en-US" sz="1600" b="0" dirty="0" smtClean="0"/>
                  <a:t>}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20" y="3068960"/>
                <a:ext cx="6120680" cy="2800767"/>
              </a:xfrm>
              <a:prstGeom prst="rect">
                <a:avLst/>
              </a:prstGeom>
              <a:blipFill>
                <a:blip r:embed="rId2"/>
                <a:stretch>
                  <a:fillRect l="-598" b="-1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 fontScale="55000" lnSpcReduction="20000"/>
          </a:bodyPr>
          <a:lstStyle/>
          <a:p>
            <a:r>
              <a:rPr lang="he-IL" dirty="0" smtClean="0"/>
              <a:t>נקרא ל-</a:t>
            </a:r>
            <a:r>
              <a:rPr lang="en-US" dirty="0" err="1" smtClean="0"/>
              <a:t>prefixCount</a:t>
            </a:r>
            <a:r>
              <a:rPr lang="he-IL" dirty="0" smtClean="0"/>
              <a:t> של </a:t>
            </a:r>
            <a:r>
              <a:rPr lang="en-US" dirty="0" smtClean="0"/>
              <a:t>root</a:t>
            </a:r>
            <a:r>
              <a:rPr lang="he-IL" dirty="0" smtClean="0"/>
              <a:t> עם השאילתא </a:t>
            </a:r>
            <a:r>
              <a:rPr lang="en-US" dirty="0" smtClean="0"/>
              <a:t>Q</a:t>
            </a:r>
            <a:r>
              <a:rPr lang="he-IL" dirty="0" smtClean="0"/>
              <a:t>.</a:t>
            </a:r>
          </a:p>
          <a:p>
            <a:r>
              <a:rPr lang="he-IL" dirty="0" smtClean="0"/>
              <a:t>נחזיר את ה-</a:t>
            </a:r>
            <a:r>
              <a:rPr lang="en-US" dirty="0" err="1" smtClean="0"/>
              <a:t>stringCount</a:t>
            </a:r>
            <a:r>
              <a:rPr lang="he-IL" dirty="0" smtClean="0"/>
              <a:t> של ה-</a:t>
            </a:r>
            <a:r>
              <a:rPr lang="en-US" dirty="0" smtClean="0"/>
              <a:t>node</a:t>
            </a:r>
            <a:r>
              <a:rPr lang="he-IL" dirty="0" smtClean="0"/>
              <a:t> אליו הגענו בסוף המחרוזת </a:t>
            </a:r>
            <a:r>
              <a:rPr lang="en-US" dirty="0" smtClean="0"/>
              <a:t>Q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לא הגענו לסוף מחרוזת, נחזיר 0.</a:t>
            </a:r>
          </a:p>
          <a:p>
            <a:r>
              <a:rPr lang="he-IL" dirty="0" smtClean="0"/>
              <a:t>אנו נבצע ירידה לעומק של </a:t>
            </a:r>
            <a:r>
              <a:rPr lang="en-US" dirty="0" smtClean="0"/>
              <a:t>length(Q)</a:t>
            </a:r>
            <a:r>
              <a:rPr lang="he-IL" dirty="0" smtClean="0"/>
              <a:t> ב-</a:t>
            </a:r>
            <a:r>
              <a:rPr lang="en-US" dirty="0" err="1" smtClean="0"/>
              <a:t>Trie</a:t>
            </a:r>
            <a:r>
              <a:rPr lang="he-IL" dirty="0" smtClean="0"/>
              <a:t>, ולאחר מכן עליה חזרה לשורש. סה"כ </a:t>
            </a:r>
            <a:r>
              <a:rPr lang="en-US" dirty="0" smtClean="0"/>
              <a:t>O(length(Q))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379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9034</TotalTime>
  <Words>636</Words>
  <Application>Microsoft Office PowerPoint</Application>
  <PresentationFormat>On-screen Show (4:3)</PresentationFormat>
  <Paragraphs>169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10</vt:lpstr>
      <vt:lpstr>Trie</vt:lpstr>
      <vt:lpstr> Trie - דוגמא</vt:lpstr>
      <vt:lpstr>תרגיל TRIE</vt:lpstr>
      <vt:lpstr>תרגיל Trie – פתרון (1)</vt:lpstr>
      <vt:lpstr>תרגיל Trie – פתרון (2)</vt:lpstr>
      <vt:lpstr>תרגיל Trie – פתרון (3)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387</cp:revision>
  <dcterms:created xsi:type="dcterms:W3CDTF">2010-02-28T08:02:43Z</dcterms:created>
  <dcterms:modified xsi:type="dcterms:W3CDTF">2020-01-15T13:05:47Z</dcterms:modified>
</cp:coreProperties>
</file>