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7029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he-IL" dirty="0"/>
              </a:p>
              <a:p>
                <a:endParaRPr lang="en-GI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ℎ(𝑘,𝑖)=(ℎ_1 (𝑘)+𝑖⋅ℎ_2 (𝑘))  𝑚𝑜𝑑 𝑚</a:t>
                </a:r>
                <a:endParaRPr lang="he-IL" dirty="0"/>
              </a:p>
              <a:p>
                <a:endParaRPr lang="en-GI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6E145-AC51-4763-9B58-CED84F0C07A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1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1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27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2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5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3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46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4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1/16/2020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</a:t>
            </a:r>
            <a:r>
              <a:rPr lang="he-IL" dirty="0" smtClean="0"/>
              <a:t>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טבלאות </a:t>
            </a:r>
            <a:r>
              <a:rPr lang="he-IL" dirty="0"/>
              <a:t>גיבוב </a:t>
            </a:r>
            <a:r>
              <a:rPr lang="en-US" dirty="0"/>
              <a:t>Hash tables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195736" y="4653136"/>
                <a:ext cx="6491064" cy="1930219"/>
              </a:xfrm>
            </p:spPr>
            <p:txBody>
              <a:bodyPr/>
              <a:lstStyle/>
              <a:p>
                <a:pPr marL="109728" indent="0">
                  <a:buNone/>
                </a:pPr>
                <a:r>
                  <a:rPr lang="he-IL" dirty="0"/>
                  <a:t>זמן ריצה: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5736" y="4653136"/>
                <a:ext cx="6491064" cy="1930219"/>
              </a:xfrm>
              <a:blipFill rotWithShape="0">
                <a:blip r:embed="rId2"/>
                <a:stretch>
                  <a:fillRect t="-2524" r="-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4 סעיף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1700808"/>
                <a:ext cx="5112568" cy="27635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𝑆𝑢𝑏𝑠𝑒𝑡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𝑆𝑜𝑟𝑡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𝑒𝑎𝑐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𝑓𝑜𝑢𝑛𝑑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𝐵𝑖𝑛𝑎𝑟𝑦𝑆𝑒𝑎𝑟𝑐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𝑓𝑜𝑢𝑛𝑑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b="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he-IL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5112568" cy="2763577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26368" y="3437298"/>
                <a:ext cx="8291264" cy="2872021"/>
              </a:xfrm>
            </p:spPr>
            <p:txBody>
              <a:bodyPr>
                <a:normAutofit fontScale="85000" lnSpcReduction="20000"/>
              </a:bodyPr>
              <a:lstStyle/>
              <a:p>
                <a:pPr marL="109728" indent="0">
                  <a:buNone/>
                </a:pPr>
                <a:r>
                  <a:rPr lang="he-IL" u="sng" dirty="0"/>
                  <a:t>זמן ריצה</a:t>
                </a:r>
              </a:p>
              <a:p>
                <a:pPr marL="109728" indent="0">
                  <a:buNone/>
                </a:pPr>
                <a:r>
                  <a:rPr lang="he-IL" dirty="0"/>
                  <a:t>שורות 1-2: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buNone/>
                </a:pPr>
                <a:r>
                  <a:rPr lang="he-IL" dirty="0"/>
                  <a:t>שורות 3-7:</a:t>
                </a:r>
              </a:p>
              <a:p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dirty="0"/>
                  <a:t> אז בוצעו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חיפושים מוצלחים-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אחרת, במקרה הגרוע ביותר בוצעו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חיפושים מוצלחים, והאחרון נכשל-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buNone/>
                </a:pPr>
                <a:r>
                  <a:rPr lang="he-IL" dirty="0"/>
                  <a:t>סה"כ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368" y="3437298"/>
                <a:ext cx="8291264" cy="2872021"/>
              </a:xfrm>
              <a:blipFill>
                <a:blip r:embed="rId2"/>
                <a:stretch>
                  <a:fillRect l="-1691" t="-4246" b="-2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4 סעיף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368" y="1077978"/>
                <a:ext cx="4392488" cy="237270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𝑆𝑢𝑏𝑠𝑒𝑡𝐻𝑎𝑠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𝑖𝑛𝑠𝑒𝑟𝑡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𝑓𝑜𝑢𝑛𝑑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𝑆𝑒𝑎𝑟𝑐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𝑓𝑜𝑢𝑛𝑑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68" y="1077978"/>
                <a:ext cx="4392488" cy="2372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5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𝕌</m:t>
                    </m:r>
                  </m:oMath>
                </a14:m>
                <a:r>
                  <a:rPr lang="he-IL" dirty="0"/>
                  <a:t> – כל המפתחות האפשריים.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– גודל טבלת הגיבוב.</a:t>
                </a:r>
              </a:p>
              <a:p>
                <a:r>
                  <a:rPr lang="he-IL" dirty="0"/>
                  <a:t>פונקציית </a:t>
                </a:r>
                <a:r>
                  <a:rPr lang="en-US" dirty="0"/>
                  <a:t>Hash</a:t>
                </a:r>
                <a:r>
                  <a:rPr lang="he-IL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פילוג אחיד: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he-IL" dirty="0"/>
              </a:p>
              <a:p>
                <a:r>
                  <a:rPr lang="he-IL" dirty="0"/>
                  <a:t>טבלת גיבוב מורכבת מ:</a:t>
                </a:r>
              </a:p>
              <a:p>
                <a:pPr lvl="1"/>
                <a:r>
                  <a:rPr lang="he-IL" dirty="0"/>
                  <a:t>פונקציית </a:t>
                </a:r>
                <a:r>
                  <a:rPr lang="en-US" dirty="0"/>
                  <a:t>hash</a:t>
                </a:r>
                <a:r>
                  <a:rPr lang="he-IL" dirty="0"/>
                  <a:t>.</a:t>
                </a:r>
              </a:p>
              <a:p>
                <a:pPr lvl="1"/>
                <a:r>
                  <a:rPr lang="he-IL" dirty="0"/>
                  <a:t>מערך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– כמות האיברים בטבלה.</a:t>
                </a:r>
              </a:p>
              <a:p>
                <a:r>
                  <a:rPr lang="he-IL" dirty="0"/>
                  <a:t>מקדם העומס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פעולות מילון: הוספת איבר, מחיקת איבר וחיפוש איבר. </a:t>
                </a:r>
              </a:p>
              <a:p>
                <a:r>
                  <a:rPr lang="he-IL" dirty="0"/>
                  <a:t>זמני ריצה – מקרה ממוצע.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הגדרות טבלאת גיבוב </a:t>
            </a:r>
            <a:r>
              <a:rPr lang="en-US" dirty="0" smtClean="0"/>
              <a:t>Hash 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70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</p:spPr>
            <p:txBody>
              <a:bodyPr>
                <a:normAutofit fontScale="77500" lnSpcReduction="20000"/>
              </a:bodyPr>
              <a:lstStyle/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מיעון ישיר</a:t>
                </a:r>
              </a:p>
              <a:p>
                <a:pPr marL="880110" lvl="1" indent="-514350"/>
                <a:r>
                  <a:rPr lang="he-IL" dirty="0"/>
                  <a:t>כל המפתחות ב-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𝕌</m:t>
                    </m:r>
                  </m:oMath>
                </a14:m>
                <a:r>
                  <a:rPr lang="he-IL" dirty="0"/>
                  <a:t> שייכים לתחום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880110" lvl="1" indent="-514350"/>
                <a:r>
                  <a:rPr lang="he-IL" dirty="0"/>
                  <a:t>נאחסן כל איבר בעל מפתח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במקום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בטבלה.</a:t>
                </a:r>
              </a:p>
              <a:p>
                <a:pPr marL="880110" lvl="1" indent="-514350"/>
                <a:r>
                  <a:rPr lang="he-IL" dirty="0"/>
                  <a:t>לשם כך, הטבלה צריכה להיות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880110" lvl="1" indent="-514350"/>
                <a:r>
                  <a:rPr lang="he-IL" dirty="0"/>
                  <a:t>חסרון: מקום מבוזבז 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880110" lvl="1" indent="-514350"/>
                <a:r>
                  <a:rPr lang="he-IL" dirty="0"/>
                  <a:t>יתרון: פעולות מילון בזמן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שרשור </a:t>
                </a:r>
                <a:r>
                  <a:rPr lang="en-US" dirty="0"/>
                  <a:t>Chaining</a:t>
                </a:r>
                <a:endParaRPr lang="he-IL" dirty="0"/>
              </a:p>
              <a:p>
                <a:pPr marL="880110" lvl="1" indent="-514350"/>
                <a:r>
                  <a:rPr lang="he-IL" dirty="0"/>
                  <a:t>נגדיר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בגודל "סביר".</a:t>
                </a:r>
              </a:p>
              <a:p>
                <a:pPr marL="880110" lvl="1" indent="-514350"/>
                <a:r>
                  <a:rPr lang="he-IL" dirty="0"/>
                  <a:t>כל תא יכיל רשימה מקושרת של כל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האיברים ש-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he-IL" dirty="0"/>
                  <a:t> ממפה לתא זה.</a:t>
                </a:r>
              </a:p>
              <a:p>
                <a:pPr marL="880110" lvl="1" indent="-514350"/>
                <a:r>
                  <a:rPr lang="he-IL" dirty="0"/>
                  <a:t>ההנחה ש-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he-IL" dirty="0"/>
                  <a:t> ממפה לפי פילוג אחיד.</a:t>
                </a:r>
              </a:p>
              <a:p>
                <a:pPr marL="880110" lvl="1" indent="-514350"/>
                <a:r>
                  <a:rPr lang="he-IL" dirty="0"/>
                  <a:t>יתרון: חסכון במקום.</a:t>
                </a:r>
              </a:p>
              <a:p>
                <a:pPr marL="880110" lvl="1" indent="-514350"/>
                <a:r>
                  <a:rPr lang="he-IL" dirty="0"/>
                  <a:t>חסרון (פוטנציאלי): חיפוש כושל בזמן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מוצלח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755984"/>
              </a:xfrm>
              <a:blipFill>
                <a:blip r:embed="rId2"/>
                <a:stretch>
                  <a:fillRect t="-2179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גישות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47CF-4866-4BBF-A7FB-A5B773BB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" y="1276130"/>
            <a:ext cx="3480049" cy="1606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509F3-A0CC-4B2B-9013-4170C0D5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774701"/>
            <a:ext cx="3480049" cy="15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0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624078" indent="-514350">
                  <a:buFont typeface="+mj-lt"/>
                  <a:buAutoNum type="arabicPeriod" startAt="3"/>
                </a:pPr>
                <a:r>
                  <a:rPr lang="he-IL" b="1" dirty="0"/>
                  <a:t>מיעון </a:t>
                </a:r>
                <a:r>
                  <a:rPr lang="he-IL" b="1" dirty="0" smtClean="0"/>
                  <a:t>פתוח</a:t>
                </a:r>
                <a:r>
                  <a:rPr lang="en-US" b="1" dirty="0" smtClean="0"/>
                  <a:t> </a:t>
                </a:r>
                <a:r>
                  <a:rPr lang="he-IL" b="1" dirty="0" smtClean="0"/>
                  <a:t>- </a:t>
                </a:r>
                <a:r>
                  <a:rPr lang="he-IL" b="1" dirty="0"/>
                  <a:t>אם מיקום תפוס, נסה אחר.</a:t>
                </a:r>
              </a:p>
              <a:p>
                <a:pPr lvl="1"/>
                <a:r>
                  <a:rPr lang="he-IL" dirty="0"/>
                  <a:t>פעולת חיפוש דומה להכנסה.</a:t>
                </a:r>
              </a:p>
              <a:p>
                <a:pPr lvl="1"/>
                <a:r>
                  <a:rPr lang="he-IL" dirty="0"/>
                  <a:t>מחיקת איבר פוגעת ביעילות.</a:t>
                </a:r>
              </a:p>
              <a:p>
                <a:r>
                  <a:rPr lang="he-IL" dirty="0"/>
                  <a:t>גישוש לינארי </a:t>
                </a:r>
                <a:r>
                  <a:rPr lang="en-US" dirty="0"/>
                  <a:t>Linear Probing</a:t>
                </a:r>
                <a:r>
                  <a:rPr lang="he-IL" dirty="0"/>
                  <a:t>:</a:t>
                </a:r>
              </a:p>
              <a:p>
                <a:pPr lvl="1"/>
                <a:r>
                  <a:rPr lang="he-IL" dirty="0"/>
                  <a:t>שימוש בפונקציית גיבוב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.</a:t>
                </a:r>
              </a:p>
              <a:p>
                <a:pPr lvl="1"/>
                <a:r>
                  <a:rPr lang="he-IL" dirty="0"/>
                  <a:t>מתחילים מ-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עד שהפונקציה מחזירה תא ריק.</a:t>
                </a:r>
              </a:p>
              <a:p>
                <a:pPr lvl="1"/>
                <a:r>
                  <a:rPr lang="he-IL" dirty="0"/>
                  <a:t>יתרון: פשטות.</a:t>
                </a:r>
              </a:p>
              <a:p>
                <a:r>
                  <a:rPr lang="he-IL" dirty="0"/>
                  <a:t>גיבוב כפול </a:t>
                </a:r>
                <a:r>
                  <a:rPr lang="en-US" dirty="0"/>
                  <a:t>Double Hashing</a:t>
                </a:r>
                <a:r>
                  <a:rPr lang="he-IL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he-I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פונקציית גיבוב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פונקציית צעד (גם פונקציית גיבוב).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95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גישות</a:t>
            </a:r>
            <a:r>
              <a:rPr lang="he-IL" dirty="0"/>
              <a:t> </a:t>
            </a:r>
            <a:r>
              <a:rPr lang="he-IL" dirty="0" smtClean="0"/>
              <a:t>– </a:t>
            </a:r>
            <a:r>
              <a:rPr lang="en-US" dirty="0" smtClean="0"/>
              <a:t>Open Addressing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3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e-IL" dirty="0"/>
                  <a:t>נתונה טבלת גיבוב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dirty="0"/>
                  <a:t>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נתונות 2 פונקציות גיבוב:</a:t>
                </a:r>
              </a:p>
              <a:p>
                <a:pPr marL="850392" lvl="1" indent="-457200" algn="l" rtl="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850392" lvl="1" indent="-457200" algn="l" rtl="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he-IL" dirty="0"/>
                  <a:t>הוסף את הערכים </a:t>
                </a:r>
                <a:r>
                  <a:rPr lang="en-US" sz="2000" b="1" dirty="0"/>
                  <a:t>{22,1,13,11,24,33,18,42,31}</a:t>
                </a:r>
                <a:r>
                  <a:rPr lang="he-IL" dirty="0"/>
                  <a:t> לפי הסדר (משמאל לימין) לפי השיטות הבאות: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he-IL" dirty="0"/>
                  <a:t>שרשור 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he-IL" dirty="0"/>
                  <a:t>גישוש לינארי כאשר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he-IL" dirty="0"/>
                  <a:t>גיבוב כפול.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1</a:t>
            </a:r>
          </a:p>
        </p:txBody>
      </p:sp>
    </p:spTree>
    <p:extLst>
      <p:ext uri="{BB962C8B-B14F-4D97-AF65-F5344CB8AC3E}">
        <p14:creationId xmlns:p14="http://schemas.microsoft.com/office/powerpoint/2010/main" val="40924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508104" y="1481328"/>
                <a:ext cx="3178696" cy="4525963"/>
              </a:xfrm>
            </p:spPr>
            <p:txBody>
              <a:bodyPr>
                <a:normAutofit/>
              </a:bodyPr>
              <a:lstStyle/>
              <a:p>
                <a:pPr marL="182563" lvl="1" indent="-182563">
                  <a:buSzPct val="68000"/>
                  <a:buFont typeface="+mj-lt"/>
                  <a:buAutoNum type="arabicPeriod"/>
                </a:pPr>
                <a:r>
                  <a:rPr lang="he-IL" sz="1400" dirty="0"/>
                  <a:t>שרשור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e-IL" sz="1400" dirty="0"/>
                  <a:t>.</a:t>
                </a:r>
              </a:p>
              <a:p>
                <a:pPr marL="182563" lvl="1" indent="-182563">
                  <a:buSzPct val="68000"/>
                  <a:buFont typeface="+mj-lt"/>
                  <a:buAutoNum type="arabicPeriod"/>
                </a:pP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182563" lvl="1" indent="-182563">
                  <a:buSzPct val="68000"/>
                  <a:buFont typeface="+mj-lt"/>
                  <a:buAutoNum type="arabicPeriod"/>
                </a:pP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he-IL" sz="1400" dirty="0"/>
              </a:p>
              <a:p>
                <a:pPr marL="109728" indent="0">
                  <a:buNone/>
                </a:pPr>
                <a:endParaRPr lang="he-IL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104" y="1481328"/>
                <a:ext cx="3178696" cy="4525963"/>
              </a:xfrm>
              <a:blipFill rotWithShape="0">
                <a:blip r:embed="rId2"/>
                <a:stretch>
                  <a:fillRect t="-270" r="-3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he-IL" dirty="0" smtClean="0"/>
              <a:t>1 - פתרון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80112" y="2859612"/>
                <a:ext cx="3384376" cy="61651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9319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/>
              </a:p>
              <a:p>
                <a:pPr marL="39319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859612"/>
                <a:ext cx="3384376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81968" y="3645024"/>
            <a:ext cx="3469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{22,1,13,11,24,33,18,42,31}</a:t>
            </a:r>
            <a:r>
              <a:rPr lang="he-I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368349"/>
                  </p:ext>
                </p:extLst>
              </p:nvPr>
            </p:nvGraphicFramePr>
            <p:xfrm>
              <a:off x="179512" y="1316554"/>
              <a:ext cx="5340744" cy="4450080"/>
            </p:xfrm>
            <a:graphic>
              <a:graphicData uri="http://schemas.openxmlformats.org/drawingml/2006/table">
                <a:tbl>
                  <a:tblPr rtl="1" firstRow="1" bandRow="1">
                    <a:tableStyleId>{073A0DAA-6AF3-43AB-8588-CEC1D06C72B9}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9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87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87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𝑯𝒂𝒔𝒉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𝑳𝒊𝒏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𝑷𝒓𝒐𝒃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𝑪𝒉𝒂𝒊𝒏𝒊𝒏𝒈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𝒊𝒏𝒅𝒆𝒙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0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1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2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3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4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5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6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7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8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9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10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368349"/>
                  </p:ext>
                </p:extLst>
              </p:nvPr>
            </p:nvGraphicFramePr>
            <p:xfrm>
              <a:off x="179512" y="1316554"/>
              <a:ext cx="5340744" cy="4450080"/>
            </p:xfrm>
            <a:graphic>
              <a:graphicData uri="http://schemas.openxmlformats.org/drawingml/2006/table">
                <a:tbl>
                  <a:tblPr rtl="1" firstRow="1" bandRow="1">
                    <a:tableStyleId>{073A0DAA-6AF3-43AB-8588-CEC1D06C72B9}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9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87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87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1639" r="-252400" b="-1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1639" r="-188128" b="-1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667" t="-1639" r="-46099" b="-1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6825" t="-1639" r="-3175" b="-1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101639" r="-252400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101639" r="-188128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667" t="-101639" r="-46099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0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201639" r="-25240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201639" r="-188128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667" t="-201639" r="-46099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1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301639" r="-25240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301639" r="-188128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667" t="-301639" r="-46099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2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401639" r="-18812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3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501639" r="-2524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501639" r="-18812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4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611667" r="-252400" b="-5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611667" r="-188128" b="-5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5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700000" r="-2524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6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800000" r="-25240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800000" r="-18812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667" t="-800000" r="-46099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7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900000" r="-2524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8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" t="-1000000" r="-2524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1000000" r="-188128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667" t="-1000000" r="-460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9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4612" t="-1100000" r="-18812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he-IL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i="1" dirty="0"/>
                            <a:t>10</a:t>
                          </a:r>
                          <a:endParaRPr lang="he-I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963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נתונה קבוצה דינמית </a:t>
            </a:r>
            <a:r>
              <a:rPr lang="en-US" dirty="0"/>
              <a:t>S</a:t>
            </a:r>
            <a:r>
              <a:rPr lang="he-IL" dirty="0"/>
              <a:t> המיוצגת ע"י מיעון ישיר </a:t>
            </a:r>
            <a:r>
              <a:rPr lang="en-US" dirty="0"/>
              <a:t>T</a:t>
            </a:r>
            <a:r>
              <a:rPr lang="he-IL" dirty="0"/>
              <a:t> באורך </a:t>
            </a:r>
            <a:r>
              <a:rPr lang="en-US" dirty="0"/>
              <a:t>.m</a:t>
            </a:r>
            <a:br>
              <a:rPr lang="en-US" dirty="0"/>
            </a:br>
            <a:r>
              <a:rPr lang="he-IL" dirty="0"/>
              <a:t>כתבו </a:t>
            </a:r>
            <a:r>
              <a:rPr lang="he-IL" smtClean="0"/>
              <a:t>בפסודוקוד פונקציה </a:t>
            </a:r>
            <a:r>
              <a:rPr lang="he-IL" dirty="0"/>
              <a:t>המוצאת את האיבר </a:t>
            </a:r>
            <a:r>
              <a:rPr lang="he-IL" dirty="0" smtClean="0"/>
              <a:t>המקסימלי ב-</a:t>
            </a:r>
            <a:r>
              <a:rPr lang="en-US" dirty="0" smtClean="0"/>
              <a:t>S</a:t>
            </a:r>
            <a:r>
              <a:rPr lang="he-IL" dirty="0"/>
              <a:t>. מהו זמן ריצה במקרה הגרוע?</a:t>
            </a:r>
          </a:p>
          <a:p>
            <a:r>
              <a:rPr lang="he-IL" b="1" i="1" dirty="0"/>
              <a:t>פתרון</a:t>
            </a:r>
          </a:p>
          <a:p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3608" y="3744309"/>
                <a:ext cx="5400600" cy="23083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Search</m:t>
                      </m:r>
                      <m:r>
                        <m:rPr>
                          <m:nor/>
                        </m:rPr>
                        <a:rPr lang="en-US" dirty="0" smtClean="0"/>
                        <m:t>−</m:t>
                      </m:r>
                      <m:r>
                        <m:rPr>
                          <m:nor/>
                        </m:rPr>
                        <a:rPr lang="en-US" dirty="0" smtClean="0"/>
                        <m:t>Max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r>
                        <m:rPr>
                          <m:nor/>
                        </m:rPr>
                        <a:rPr lang="en-US" dirty="0" smtClean="0"/>
                        <m:t>T</m:t>
                      </m:r>
                      <m:r>
                        <m:rPr>
                          <m:nor/>
                        </m:rPr>
                        <a:rPr lang="en-US" dirty="0" smtClean="0"/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0" i="1" dirty="0"/>
                  <a:t>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="0" i="1" dirty="0"/>
                  <a:t> length[T]</a:t>
                </a:r>
              </a:p>
              <a:p>
                <a:pPr lvl="1"/>
                <a:r>
                  <a:rPr lang="en-US" i="1" dirty="0"/>
                  <a:t>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i="1" dirty="0"/>
                  <a:t> m-1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𝑁𝐼𝐿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𝑒𝑚𝑝𝑡𝑦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i="1" dirty="0">
                    <a:latin typeface="Cambria Math" panose="02040503050406030204" pitchFamily="18" charset="0"/>
                  </a:rPr>
                  <a:t>else return k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744309"/>
                <a:ext cx="5400600" cy="2308324"/>
              </a:xfrm>
              <a:prstGeom prst="rect">
                <a:avLst/>
              </a:prstGeom>
              <a:blipFill>
                <a:blip r:embed="rId2"/>
                <a:stretch>
                  <a:fillRect b="-29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29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683976"/>
              </a:xfrm>
            </p:spPr>
            <p:txBody>
              <a:bodyPr>
                <a:normAutofit fontScale="92500" lnSpcReduction="20000"/>
              </a:bodyPr>
              <a:lstStyle/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האם כדאי להשתמש ב-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כפונקציית הגיבוב בשרשור?</a:t>
                </a:r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האם כדאי להשתמש ב-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כפונקציית הגיבוב וב-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כפונקציית צעד בגיבוב כפול?</a:t>
                </a:r>
              </a:p>
              <a:p>
                <a:pPr marL="109728" indent="0">
                  <a:buNone/>
                </a:pPr>
                <a:r>
                  <a:rPr lang="he-IL" u="sng" dirty="0"/>
                  <a:t>פתרון</a:t>
                </a:r>
                <a:endParaRPr lang="he-IL" dirty="0"/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לא מכיוון ש-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dirty="0"/>
                  <a:t> לא מחזירה ערך 0 . הערך הזה בטבלה ישאר לא מנוצל (אף איבר אינו פוטנציאל להגיע לתא זה).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 smtClean="0"/>
                  <a:t>קיימים </a:t>
                </a:r>
                <a:r>
                  <a:rPr lang="he-IL" dirty="0"/>
                  <a:t>איברים שפונקציית הצעד תהיה חסרת משמעות עבורם.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אי לכך, הפונקציה תתקע במקרים מסויימים, למשל</a:t>
                </a:r>
                <a:r>
                  <a:rPr lang="he-IL" dirty="0" smtClean="0"/>
                  <a:t>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e-IL" dirty="0"/>
              </a:p>
              <a:p>
                <a:pPr marL="624078" indent="-514350">
                  <a:buFont typeface="+mj-lt"/>
                  <a:buAutoNum type="arabicPeriod"/>
                </a:pPr>
                <a:endParaRPr lang="he-IL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683976"/>
              </a:xfrm>
              <a:blipFill>
                <a:blip r:embed="rId3"/>
                <a:stretch>
                  <a:fillRect l="-2000" t="-2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1520" y="532305"/>
                <a:ext cx="4572000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marL="85039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85039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2305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29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e-IL" dirty="0"/>
                  <a:t>נתונים 2 אוספים של מספרים שלמים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e-IL" dirty="0"/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תאר אלגוריתם הבודק האם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dirty="0"/>
                  <a:t>. מהו זמן הריצה של האלגוריתם?</a:t>
                </a:r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תאר אלגוריתם הבודק האם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e-IL" dirty="0"/>
                  <a:t> תוך שימוש בטבלת גיבוב (שרשור) בגודל </a:t>
                </a:r>
                <a:r>
                  <a:rPr lang="en-US" dirty="0"/>
                  <a:t>m</a:t>
                </a:r>
                <a:r>
                  <a:rPr lang="he-IL" dirty="0"/>
                  <a:t>. מהו זמן הריצה </a:t>
                </a:r>
                <a:r>
                  <a:rPr lang="he-IL" u="sng" dirty="0"/>
                  <a:t>בממוצע</a:t>
                </a:r>
                <a:r>
                  <a:rPr lang="he-IL" dirty="0"/>
                  <a:t> של האלגוריתם?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13" r="-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4</a:t>
            </a:r>
          </a:p>
        </p:txBody>
      </p:sp>
    </p:spTree>
    <p:extLst>
      <p:ext uri="{BB962C8B-B14F-4D97-AF65-F5344CB8AC3E}">
        <p14:creationId xmlns:p14="http://schemas.microsoft.com/office/powerpoint/2010/main" val="25992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3" id="{3CB72998-042A-468C-8D5D-1AF3D4C11F4D}" vid="{9D78D7A8-ADF0-402A-AC19-E4FF99D33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17721</TotalTime>
  <Words>309</Words>
  <Application>Microsoft Office PowerPoint</Application>
  <PresentationFormat>On-screen Show (4:3)</PresentationFormat>
  <Paragraphs>144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Theme3</vt:lpstr>
      <vt:lpstr>תרגול 11</vt:lpstr>
      <vt:lpstr>הגדרות טבלאת גיבוב Hash Table</vt:lpstr>
      <vt:lpstr>גישות</vt:lpstr>
      <vt:lpstr>גישות – Open Addressing</vt:lpstr>
      <vt:lpstr>שאלה 1</vt:lpstr>
      <vt:lpstr>שאלה 1 - פתרון</vt:lpstr>
      <vt:lpstr>שאלה 2</vt:lpstr>
      <vt:lpstr>שאלה 3</vt:lpstr>
      <vt:lpstr>שאלה 4</vt:lpstr>
      <vt:lpstr>שאלה 4 סעיף 1</vt:lpstr>
      <vt:lpstr>שאלה 4 סעיף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Roy</dc:creator>
  <cp:lastModifiedBy>Eyal</cp:lastModifiedBy>
  <cp:revision>391</cp:revision>
  <dcterms:created xsi:type="dcterms:W3CDTF">2010-02-28T08:02:43Z</dcterms:created>
  <dcterms:modified xsi:type="dcterms:W3CDTF">2020-01-21T14:12:19Z</dcterms:modified>
</cp:coreProperties>
</file>